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2" r:id="rId5"/>
    <p:sldMasterId id="2147483662" r:id="rId6"/>
  </p:sldMasterIdLst>
  <p:sldIdLst>
    <p:sldId id="259" r:id="rId7"/>
    <p:sldId id="260" r:id="rId8"/>
    <p:sldId id="268" r:id="rId9"/>
    <p:sldId id="269" r:id="rId10"/>
    <p:sldId id="274" r:id="rId11"/>
    <p:sldId id="275" r:id="rId12"/>
    <p:sldId id="276" r:id="rId13"/>
    <p:sldId id="273" r:id="rId14"/>
    <p:sldId id="2147474316" r:id="rId15"/>
    <p:sldId id="2147474307" r:id="rId16"/>
    <p:sldId id="2147474299" r:id="rId17"/>
    <p:sldId id="2147474317" r:id="rId18"/>
    <p:sldId id="2147474301" r:id="rId19"/>
    <p:sldId id="271" r:id="rId20"/>
    <p:sldId id="272" r:id="rId21"/>
    <p:sldId id="270" r:id="rId22"/>
    <p:sldId id="2147474311" r:id="rId23"/>
    <p:sldId id="2147474314" r:id="rId24"/>
    <p:sldId id="214747431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A4ADC2-F9F6-A151-A132-4AD235111E2B}" v="35" dt="2026-08-10T12:00:37.292"/>
    <p1510:client id="{846163D3-F71C-F9F5-B05D-23BA4F7BC2D5}" v="8" dt="2026-08-12T08:51:31.3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6295F-F7F1-570A-89A4-4C6533DEA3C7}"/>
              </a:ext>
            </a:extLst>
          </p:cNvPr>
          <p:cNvSpPr>
            <a:spLocks noGrp="1"/>
          </p:cNvSpPr>
          <p:nvPr>
            <p:ph type="ctrTitle"/>
          </p:nvPr>
        </p:nvSpPr>
        <p:spPr>
          <a:xfrm>
            <a:off x="6449440" y="1527242"/>
            <a:ext cx="4962724" cy="3002182"/>
          </a:xfrm>
        </p:spPr>
        <p:txBody>
          <a:bodyPr anchor="b">
            <a:normAutofit/>
          </a:bodyPr>
          <a:lstStyle>
            <a:lvl1pPr algn="l">
              <a:defRPr sz="5400"/>
            </a:lvl1pPr>
          </a:lstStyle>
          <a:p>
            <a:r>
              <a:rPr lang="en-GB"/>
              <a:t>Click to edit Master title style</a:t>
            </a:r>
            <a:endParaRPr lang="en-US"/>
          </a:p>
        </p:txBody>
      </p:sp>
      <p:sp>
        <p:nvSpPr>
          <p:cNvPr id="3" name="Subtitle 2">
            <a:extLst>
              <a:ext uri="{FF2B5EF4-FFF2-40B4-BE49-F238E27FC236}">
                <a16:creationId xmlns:a16="http://schemas.microsoft.com/office/drawing/2014/main" id="{830345A5-499F-8083-1FC2-E0CD28A4CE4F}"/>
              </a:ext>
            </a:extLst>
          </p:cNvPr>
          <p:cNvSpPr>
            <a:spLocks noGrp="1"/>
          </p:cNvSpPr>
          <p:nvPr>
            <p:ph type="subTitle" idx="1"/>
          </p:nvPr>
        </p:nvSpPr>
        <p:spPr>
          <a:xfrm>
            <a:off x="6449439" y="4846742"/>
            <a:ext cx="4962725" cy="746157"/>
          </a:xfrm>
        </p:spPr>
        <p:txBody>
          <a:bodyPr/>
          <a:lstStyle>
            <a:lvl1pPr marL="0" indent="0" algn="l">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7" name="Freeform 16">
            <a:extLst>
              <a:ext uri="{FF2B5EF4-FFF2-40B4-BE49-F238E27FC236}">
                <a16:creationId xmlns:a16="http://schemas.microsoft.com/office/drawing/2014/main" id="{4B871EA8-E5B3-6B00-DA4B-8CDE584F6324}"/>
              </a:ext>
            </a:extLst>
          </p:cNvPr>
          <p:cNvSpPr>
            <a:spLocks noGrp="1"/>
          </p:cNvSpPr>
          <p:nvPr>
            <p:ph type="pic" sz="quarter" idx="10"/>
          </p:nvPr>
        </p:nvSpPr>
        <p:spPr>
          <a:xfrm>
            <a:off x="0" y="0"/>
            <a:ext cx="6527260" cy="6885665"/>
          </a:xfrm>
          <a:custGeom>
            <a:avLst/>
            <a:gdLst>
              <a:gd name="csX0" fmla="*/ 0 w 6527260"/>
              <a:gd name="csY0" fmla="*/ 0 h 6885665"/>
              <a:gd name="csX1" fmla="*/ 3984514 w 6527260"/>
              <a:gd name="csY1" fmla="*/ 0 h 6885665"/>
              <a:gd name="csX2" fmla="*/ 6527260 w 6527260"/>
              <a:gd name="csY2" fmla="*/ 6885665 h 6885665"/>
              <a:gd name="csX3" fmla="*/ 0 w 6527260"/>
              <a:gd name="csY3" fmla="*/ 6885665 h 6885665"/>
            </a:gdLst>
            <a:ahLst/>
            <a:cxnLst>
              <a:cxn ang="0">
                <a:pos x="csX0" y="csY0"/>
              </a:cxn>
              <a:cxn ang="0">
                <a:pos x="csX1" y="csY1"/>
              </a:cxn>
              <a:cxn ang="0">
                <a:pos x="csX2" y="csY2"/>
              </a:cxn>
              <a:cxn ang="0">
                <a:pos x="csX3" y="csY3"/>
              </a:cxn>
            </a:cxnLst>
            <a:rect l="l" t="t" r="r" b="b"/>
            <a:pathLst>
              <a:path w="6527260" h="6885665">
                <a:moveTo>
                  <a:pt x="0" y="0"/>
                </a:moveTo>
                <a:lnTo>
                  <a:pt x="3984514" y="0"/>
                </a:lnTo>
                <a:lnTo>
                  <a:pt x="6527260" y="6885665"/>
                </a:lnTo>
                <a:lnTo>
                  <a:pt x="0" y="6885665"/>
                </a:lnTo>
                <a:close/>
              </a:path>
            </a:pathLst>
          </a:custGeom>
        </p:spPr>
        <p:txBody>
          <a:bodyPr wrap="square">
            <a:noAutofit/>
          </a:bodyPr>
          <a:lstStyle/>
          <a:p>
            <a:endParaRPr lang="en-US"/>
          </a:p>
        </p:txBody>
      </p:sp>
    </p:spTree>
    <p:extLst>
      <p:ext uri="{BB962C8B-B14F-4D97-AF65-F5344CB8AC3E}">
        <p14:creationId xmlns:p14="http://schemas.microsoft.com/office/powerpoint/2010/main" val="1904480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2">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72021B2-B3FC-C0AB-F7FA-396948B7DDEB}"/>
              </a:ext>
            </a:extLst>
          </p:cNvPr>
          <p:cNvSpPr>
            <a:spLocks noGrp="1"/>
          </p:cNvSpPr>
          <p:nvPr>
            <p:ph type="pic" sz="quarter" idx="10"/>
          </p:nvPr>
        </p:nvSpPr>
        <p:spPr>
          <a:xfrm flipH="1">
            <a:off x="6035352" y="1556427"/>
            <a:ext cx="6156648" cy="4893336"/>
          </a:xfrm>
          <a:custGeom>
            <a:avLst/>
            <a:gdLst>
              <a:gd name="csX0" fmla="*/ 0 w 8628530"/>
              <a:gd name="csY0" fmla="*/ 0 h 6858000"/>
              <a:gd name="csX1" fmla="*/ 6096000 w 8628530"/>
              <a:gd name="csY1" fmla="*/ 0 h 6858000"/>
              <a:gd name="csX2" fmla="*/ 8628530 w 8628530"/>
              <a:gd name="csY2" fmla="*/ 6858000 h 6858000"/>
              <a:gd name="csX3" fmla="*/ 0 w 8628530"/>
              <a:gd name="csY3" fmla="*/ 6858000 h 6858000"/>
            </a:gdLst>
            <a:ahLst/>
            <a:cxnLst>
              <a:cxn ang="0">
                <a:pos x="csX0" y="csY0"/>
              </a:cxn>
              <a:cxn ang="0">
                <a:pos x="csX1" y="csY1"/>
              </a:cxn>
              <a:cxn ang="0">
                <a:pos x="csX2" y="csY2"/>
              </a:cxn>
              <a:cxn ang="0">
                <a:pos x="csX3" y="csY3"/>
              </a:cxn>
            </a:cxnLst>
            <a:rect l="l" t="t" r="r" b="b"/>
            <a:pathLst>
              <a:path w="8628530" h="6858000">
                <a:moveTo>
                  <a:pt x="0" y="0"/>
                </a:moveTo>
                <a:lnTo>
                  <a:pt x="6096000" y="0"/>
                </a:lnTo>
                <a:lnTo>
                  <a:pt x="8628530" y="6858000"/>
                </a:lnTo>
                <a:lnTo>
                  <a:pt x="0" y="6858000"/>
                </a:lnTo>
                <a:close/>
              </a:path>
            </a:pathLst>
          </a:custGeom>
        </p:spPr>
        <p:txBody>
          <a:bodyPr wrap="square">
            <a:noAutofit/>
          </a:bodyPr>
          <a:lstStyle/>
          <a:p>
            <a:endParaRPr lang="en-US"/>
          </a:p>
        </p:txBody>
      </p:sp>
      <p:sp>
        <p:nvSpPr>
          <p:cNvPr id="2" name="Title 1">
            <a:extLst>
              <a:ext uri="{FF2B5EF4-FFF2-40B4-BE49-F238E27FC236}">
                <a16:creationId xmlns:a16="http://schemas.microsoft.com/office/drawing/2014/main" id="{EDF6295F-F7F1-570A-89A4-4C6533DEA3C7}"/>
              </a:ext>
            </a:extLst>
          </p:cNvPr>
          <p:cNvSpPr>
            <a:spLocks noGrp="1"/>
          </p:cNvSpPr>
          <p:nvPr>
            <p:ph type="ctrTitle"/>
          </p:nvPr>
        </p:nvSpPr>
        <p:spPr>
          <a:xfrm>
            <a:off x="484766" y="1392508"/>
            <a:ext cx="4962724" cy="3002182"/>
          </a:xfrm>
        </p:spPr>
        <p:txBody>
          <a:bodyPr anchor="b">
            <a:normAutofit/>
          </a:bodyPr>
          <a:lstStyle>
            <a:lvl1pPr algn="l">
              <a:defRPr sz="5400"/>
            </a:lvl1pPr>
          </a:lstStyle>
          <a:p>
            <a:r>
              <a:rPr lang="en-GB"/>
              <a:t>Click to edit Master title style</a:t>
            </a:r>
            <a:endParaRPr lang="en-US"/>
          </a:p>
        </p:txBody>
      </p:sp>
      <p:sp>
        <p:nvSpPr>
          <p:cNvPr id="3" name="Subtitle 2">
            <a:extLst>
              <a:ext uri="{FF2B5EF4-FFF2-40B4-BE49-F238E27FC236}">
                <a16:creationId xmlns:a16="http://schemas.microsoft.com/office/drawing/2014/main" id="{830345A5-499F-8083-1FC2-E0CD28A4CE4F}"/>
              </a:ext>
            </a:extLst>
          </p:cNvPr>
          <p:cNvSpPr>
            <a:spLocks noGrp="1"/>
          </p:cNvSpPr>
          <p:nvPr>
            <p:ph type="subTitle" idx="1"/>
          </p:nvPr>
        </p:nvSpPr>
        <p:spPr>
          <a:xfrm>
            <a:off x="484765" y="4712008"/>
            <a:ext cx="4962725" cy="746157"/>
          </a:xfrm>
        </p:spPr>
        <p:txBody>
          <a:bodyPr/>
          <a:lstStyle>
            <a:lvl1pPr marL="0" indent="0" algn="l">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Freeform 6">
            <a:extLst>
              <a:ext uri="{FF2B5EF4-FFF2-40B4-BE49-F238E27FC236}">
                <a16:creationId xmlns:a16="http://schemas.microsoft.com/office/drawing/2014/main" id="{26CAF013-3E83-9305-1D13-DD3062058FAB}"/>
              </a:ext>
            </a:extLst>
          </p:cNvPr>
          <p:cNvSpPr/>
          <p:nvPr userDrawn="1"/>
        </p:nvSpPr>
        <p:spPr>
          <a:xfrm>
            <a:off x="-857895" y="5855441"/>
            <a:ext cx="4424792" cy="594321"/>
          </a:xfrm>
          <a:custGeom>
            <a:avLst/>
            <a:gdLst/>
            <a:ahLst/>
            <a:cxnLst/>
            <a:rect l="l" t="t" r="r" b="b"/>
            <a:pathLst>
              <a:path w="7311569" h="1080268">
                <a:moveTo>
                  <a:pt x="0" y="0"/>
                </a:moveTo>
                <a:lnTo>
                  <a:pt x="7311569" y="0"/>
                </a:lnTo>
                <a:lnTo>
                  <a:pt x="7311569" y="1080268"/>
                </a:lnTo>
                <a:lnTo>
                  <a:pt x="0" y="108026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extLst>
      <p:ext uri="{BB962C8B-B14F-4D97-AF65-F5344CB8AC3E}">
        <p14:creationId xmlns:p14="http://schemas.microsoft.com/office/powerpoint/2010/main" val="2927903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6295F-F7F1-570A-89A4-4C6533DEA3C7}"/>
              </a:ext>
            </a:extLst>
          </p:cNvPr>
          <p:cNvSpPr>
            <a:spLocks noGrp="1"/>
          </p:cNvSpPr>
          <p:nvPr>
            <p:ph type="ctrTitle"/>
          </p:nvPr>
        </p:nvSpPr>
        <p:spPr>
          <a:xfrm>
            <a:off x="457199" y="876300"/>
            <a:ext cx="9613901" cy="3149769"/>
          </a:xfrm>
        </p:spPr>
        <p:txBody>
          <a:bodyPr anchor="b">
            <a:normAutofit/>
          </a:bodyPr>
          <a:lstStyle>
            <a:lvl1pPr algn="l">
              <a:defRPr sz="5400"/>
            </a:lvl1pPr>
          </a:lstStyle>
          <a:p>
            <a:r>
              <a:rPr lang="en-GB"/>
              <a:t>Click to edit Master title style</a:t>
            </a:r>
            <a:endParaRPr lang="en-US"/>
          </a:p>
        </p:txBody>
      </p:sp>
      <p:sp>
        <p:nvSpPr>
          <p:cNvPr id="3" name="Subtitle 2">
            <a:extLst>
              <a:ext uri="{FF2B5EF4-FFF2-40B4-BE49-F238E27FC236}">
                <a16:creationId xmlns:a16="http://schemas.microsoft.com/office/drawing/2014/main" id="{830345A5-499F-8083-1FC2-E0CD28A4CE4F}"/>
              </a:ext>
            </a:extLst>
          </p:cNvPr>
          <p:cNvSpPr>
            <a:spLocks noGrp="1"/>
          </p:cNvSpPr>
          <p:nvPr>
            <p:ph type="subTitle" idx="1"/>
          </p:nvPr>
        </p:nvSpPr>
        <p:spPr>
          <a:xfrm>
            <a:off x="457199" y="4343387"/>
            <a:ext cx="5401795" cy="673113"/>
          </a:xfrm>
        </p:spPr>
        <p:txBody>
          <a:bodyPr/>
          <a:lstStyle>
            <a:lvl1pPr marL="0" indent="0" algn="l">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Freeform 6">
            <a:extLst>
              <a:ext uri="{FF2B5EF4-FFF2-40B4-BE49-F238E27FC236}">
                <a16:creationId xmlns:a16="http://schemas.microsoft.com/office/drawing/2014/main" id="{1B00F98F-D0C1-0024-09C1-501CF8845F42}"/>
              </a:ext>
            </a:extLst>
          </p:cNvPr>
          <p:cNvSpPr/>
          <p:nvPr userDrawn="1"/>
        </p:nvSpPr>
        <p:spPr>
          <a:xfrm>
            <a:off x="-745669" y="5422900"/>
            <a:ext cx="6950111" cy="1026863"/>
          </a:xfrm>
          <a:custGeom>
            <a:avLst/>
            <a:gdLst/>
            <a:ahLst/>
            <a:cxnLst/>
            <a:rect l="l" t="t" r="r" b="b"/>
            <a:pathLst>
              <a:path w="7311569" h="1080268">
                <a:moveTo>
                  <a:pt x="0" y="0"/>
                </a:moveTo>
                <a:lnTo>
                  <a:pt x="7311569" y="0"/>
                </a:lnTo>
                <a:lnTo>
                  <a:pt x="7311569" y="1080268"/>
                </a:lnTo>
                <a:lnTo>
                  <a:pt x="0" y="108026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extLst>
      <p:ext uri="{BB962C8B-B14F-4D97-AF65-F5344CB8AC3E}">
        <p14:creationId xmlns:p14="http://schemas.microsoft.com/office/powerpoint/2010/main" val="520410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Internal - Text 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4A84D-DC9A-6B0B-0E40-524E2483752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429317A-9EE0-C624-4B5F-B5859EE02C9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700692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ernal - Text 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B9F20-F9DA-E0CE-09DF-0DC40A36526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C4D1FBF-3A08-6C07-BAB0-32A824571FDE}"/>
              </a:ext>
            </a:extLst>
          </p:cNvPr>
          <p:cNvSpPr>
            <a:spLocks noGrp="1"/>
          </p:cNvSpPr>
          <p:nvPr>
            <p:ph sz="half" idx="1"/>
          </p:nvPr>
        </p:nvSpPr>
        <p:spPr>
          <a:xfrm>
            <a:off x="371271" y="1825625"/>
            <a:ext cx="5648529"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B0D6B7A-F24F-A6A9-C677-CE9F3F9640C1}"/>
              </a:ext>
            </a:extLst>
          </p:cNvPr>
          <p:cNvSpPr>
            <a:spLocks noGrp="1"/>
          </p:cNvSpPr>
          <p:nvPr>
            <p:ph sz="half" idx="2"/>
          </p:nvPr>
        </p:nvSpPr>
        <p:spPr>
          <a:xfrm>
            <a:off x="6172200" y="1825625"/>
            <a:ext cx="5578812"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92424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ternal -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B9F20-F9DA-E0CE-09DF-0DC40A36526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C4D1FBF-3A08-6C07-BAB0-32A824571FDE}"/>
              </a:ext>
            </a:extLst>
          </p:cNvPr>
          <p:cNvSpPr>
            <a:spLocks noGrp="1"/>
          </p:cNvSpPr>
          <p:nvPr>
            <p:ph sz="half" idx="1"/>
          </p:nvPr>
        </p:nvSpPr>
        <p:spPr>
          <a:xfrm>
            <a:off x="371271" y="1825625"/>
            <a:ext cx="5648529"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Picture Placeholder 6">
            <a:extLst>
              <a:ext uri="{FF2B5EF4-FFF2-40B4-BE49-F238E27FC236}">
                <a16:creationId xmlns:a16="http://schemas.microsoft.com/office/drawing/2014/main" id="{45AE9972-75A9-7C07-CBA9-DA8386C06EE0}"/>
              </a:ext>
            </a:extLst>
          </p:cNvPr>
          <p:cNvSpPr>
            <a:spLocks noGrp="1"/>
          </p:cNvSpPr>
          <p:nvPr>
            <p:ph type="pic" sz="quarter" idx="10"/>
          </p:nvPr>
        </p:nvSpPr>
        <p:spPr>
          <a:xfrm flipH="1">
            <a:off x="6108785" y="1806169"/>
            <a:ext cx="6083215" cy="4834971"/>
          </a:xfrm>
          <a:custGeom>
            <a:avLst/>
            <a:gdLst>
              <a:gd name="csX0" fmla="*/ 0 w 8628530"/>
              <a:gd name="csY0" fmla="*/ 0 h 6858000"/>
              <a:gd name="csX1" fmla="*/ 6096000 w 8628530"/>
              <a:gd name="csY1" fmla="*/ 0 h 6858000"/>
              <a:gd name="csX2" fmla="*/ 8628530 w 8628530"/>
              <a:gd name="csY2" fmla="*/ 6858000 h 6858000"/>
              <a:gd name="csX3" fmla="*/ 0 w 8628530"/>
              <a:gd name="csY3" fmla="*/ 6858000 h 6858000"/>
            </a:gdLst>
            <a:ahLst/>
            <a:cxnLst>
              <a:cxn ang="0">
                <a:pos x="csX0" y="csY0"/>
              </a:cxn>
              <a:cxn ang="0">
                <a:pos x="csX1" y="csY1"/>
              </a:cxn>
              <a:cxn ang="0">
                <a:pos x="csX2" y="csY2"/>
              </a:cxn>
              <a:cxn ang="0">
                <a:pos x="csX3" y="csY3"/>
              </a:cxn>
            </a:cxnLst>
            <a:rect l="l" t="t" r="r" b="b"/>
            <a:pathLst>
              <a:path w="8628530" h="6858000">
                <a:moveTo>
                  <a:pt x="0" y="0"/>
                </a:moveTo>
                <a:lnTo>
                  <a:pt x="6096000" y="0"/>
                </a:lnTo>
                <a:lnTo>
                  <a:pt x="8628530"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2963541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ternal - Pull 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B9F20-F9DA-E0CE-09DF-0DC40A36526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C4D1FBF-3A08-6C07-BAB0-32A824571FDE}"/>
              </a:ext>
            </a:extLst>
          </p:cNvPr>
          <p:cNvSpPr>
            <a:spLocks noGrp="1"/>
          </p:cNvSpPr>
          <p:nvPr>
            <p:ph sz="half" idx="1"/>
          </p:nvPr>
        </p:nvSpPr>
        <p:spPr>
          <a:xfrm>
            <a:off x="371271" y="1825625"/>
            <a:ext cx="5648529"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Freeform 9">
            <a:extLst>
              <a:ext uri="{FF2B5EF4-FFF2-40B4-BE49-F238E27FC236}">
                <a16:creationId xmlns:a16="http://schemas.microsoft.com/office/drawing/2014/main" id="{9263EDB1-2011-1A4A-2D33-98132EC11384}"/>
              </a:ext>
            </a:extLst>
          </p:cNvPr>
          <p:cNvSpPr/>
          <p:nvPr userDrawn="1"/>
        </p:nvSpPr>
        <p:spPr>
          <a:xfrm>
            <a:off x="6494834" y="1825625"/>
            <a:ext cx="6152545" cy="4351338"/>
          </a:xfrm>
          <a:custGeom>
            <a:avLst/>
            <a:gdLst>
              <a:gd name="csX0" fmla="*/ 549612 w 2104417"/>
              <a:gd name="csY0" fmla="*/ 0 h 1488332"/>
              <a:gd name="csX1" fmla="*/ 549613 w 2104417"/>
              <a:gd name="csY1" fmla="*/ 0 h 1488332"/>
              <a:gd name="csX2" fmla="*/ 2104417 w 2104417"/>
              <a:gd name="csY2" fmla="*/ 0 h 1488332"/>
              <a:gd name="csX3" fmla="*/ 2104417 w 2104417"/>
              <a:gd name="csY3" fmla="*/ 1488332 h 1488332"/>
              <a:gd name="csX4" fmla="*/ 1099225 w 2104417"/>
              <a:gd name="csY4" fmla="*/ 1488332 h 1488332"/>
              <a:gd name="csX5" fmla="*/ 549612 w 2104417"/>
              <a:gd name="csY5" fmla="*/ 1488332 h 1488332"/>
              <a:gd name="csX6" fmla="*/ 0 w 2104417"/>
              <a:gd name="csY6" fmla="*/ 1488332 h 1488332"/>
              <a:gd name="csX7" fmla="*/ 549612 w 2104417"/>
              <a:gd name="csY7" fmla="*/ 3 h 14883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104417" h="1488332">
                <a:moveTo>
                  <a:pt x="549612" y="0"/>
                </a:moveTo>
                <a:lnTo>
                  <a:pt x="549613" y="0"/>
                </a:lnTo>
                <a:lnTo>
                  <a:pt x="2104417" y="0"/>
                </a:lnTo>
                <a:lnTo>
                  <a:pt x="2104417" y="1488332"/>
                </a:lnTo>
                <a:lnTo>
                  <a:pt x="1099225" y="1488332"/>
                </a:lnTo>
                <a:lnTo>
                  <a:pt x="549612" y="1488332"/>
                </a:lnTo>
                <a:lnTo>
                  <a:pt x="0" y="1488332"/>
                </a:lnTo>
                <a:lnTo>
                  <a:pt x="549612" y="3"/>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1">
            <a:extLst>
              <a:ext uri="{FF2B5EF4-FFF2-40B4-BE49-F238E27FC236}">
                <a16:creationId xmlns:a16="http://schemas.microsoft.com/office/drawing/2014/main" id="{F6EC5D33-8F3E-B2D7-42FF-1CEB151F637D}"/>
              </a:ext>
            </a:extLst>
          </p:cNvPr>
          <p:cNvSpPr>
            <a:spLocks noGrp="1"/>
          </p:cNvSpPr>
          <p:nvPr>
            <p:ph type="body" sz="quarter" idx="10" hasCustomPrompt="1"/>
          </p:nvPr>
        </p:nvSpPr>
        <p:spPr>
          <a:xfrm>
            <a:off x="8288337" y="2762250"/>
            <a:ext cx="3112479" cy="2597150"/>
          </a:xfrm>
        </p:spPr>
        <p:txBody>
          <a:bodyPr/>
          <a:lstStyle>
            <a:lvl1pPr algn="l">
              <a:buFont typeface="Arial" panose="020B0604020202020204" pitchFamily="34" charset="0"/>
              <a:buNone/>
              <a:defRPr sz="4400"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GB"/>
              <a:t>Pull out quote or fact here</a:t>
            </a:r>
            <a:endParaRPr lang="en-US"/>
          </a:p>
        </p:txBody>
      </p:sp>
    </p:spTree>
    <p:extLst>
      <p:ext uri="{BB962C8B-B14F-4D97-AF65-F5344CB8AC3E}">
        <p14:creationId xmlns:p14="http://schemas.microsoft.com/office/powerpoint/2010/main" val="3480930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Internal - Heading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D499B-BC59-9A07-B65F-E00DE2FC5E2D}"/>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4093307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End Slide - Thank You Contac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5D21B-4B45-35C8-F021-428C638A8E39}"/>
              </a:ext>
            </a:extLst>
          </p:cNvPr>
          <p:cNvSpPr>
            <a:spLocks noGrp="1"/>
          </p:cNvSpPr>
          <p:nvPr>
            <p:ph type="ctrTitle" hasCustomPrompt="1"/>
          </p:nvPr>
        </p:nvSpPr>
        <p:spPr>
          <a:xfrm>
            <a:off x="434502" y="1365555"/>
            <a:ext cx="9144000" cy="2387600"/>
          </a:xfrm>
        </p:spPr>
        <p:txBody>
          <a:bodyPr anchor="b"/>
          <a:lstStyle>
            <a:lvl1pPr algn="l">
              <a:defRPr sz="5400"/>
            </a:lvl1pPr>
          </a:lstStyle>
          <a:p>
            <a:r>
              <a:rPr lang="en-GB"/>
              <a:t>Thank you</a:t>
            </a:r>
            <a:endParaRPr lang="en-US"/>
          </a:p>
        </p:txBody>
      </p:sp>
      <p:sp>
        <p:nvSpPr>
          <p:cNvPr id="3" name="Subtitle 2">
            <a:extLst>
              <a:ext uri="{FF2B5EF4-FFF2-40B4-BE49-F238E27FC236}">
                <a16:creationId xmlns:a16="http://schemas.microsoft.com/office/drawing/2014/main" id="{143D15CC-4A05-10DC-41BE-51210E735336}"/>
              </a:ext>
            </a:extLst>
          </p:cNvPr>
          <p:cNvSpPr>
            <a:spLocks noGrp="1"/>
          </p:cNvSpPr>
          <p:nvPr>
            <p:ph type="subTitle" idx="1" hasCustomPrompt="1"/>
          </p:nvPr>
        </p:nvSpPr>
        <p:spPr>
          <a:xfrm>
            <a:off x="434502" y="4036978"/>
            <a:ext cx="3942945" cy="1464013"/>
          </a:xfrm>
        </p:spPr>
        <p:txBody>
          <a:bodyPr/>
          <a:lstStyle>
            <a:lvl1pPr marL="0" indent="0" algn="l">
              <a:lnSpc>
                <a:spcPct val="100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gn="l">
              <a:lnSpc>
                <a:spcPts val="3750"/>
              </a:lnSpc>
            </a:pPr>
            <a:r>
              <a:rPr lang="en-US" sz="1800">
                <a:solidFill>
                  <a:srgbClr val="425563"/>
                </a:solidFill>
                <a:latin typeface="Frutiger"/>
                <a:ea typeface="Frutiger"/>
                <a:cs typeface="Frutiger"/>
                <a:sym typeface="Frutiger"/>
              </a:rPr>
              <a:t>For more information, contact [insert contact details]</a:t>
            </a:r>
          </a:p>
        </p:txBody>
      </p:sp>
    </p:spTree>
    <p:extLst>
      <p:ext uri="{BB962C8B-B14F-4D97-AF65-F5344CB8AC3E}">
        <p14:creationId xmlns:p14="http://schemas.microsoft.com/office/powerpoint/2010/main" val="37555624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sv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sv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theme" Target="../theme/theme3.xml"/><Relationship Id="rId1" Type="http://schemas.openxmlformats.org/officeDocument/2006/relationships/slideLayout" Target="../slideLayouts/slideLayout9.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7931C8-AD94-28F5-0A5B-81B80291BE6C}"/>
              </a:ext>
            </a:extLst>
          </p:cNvPr>
          <p:cNvSpPr>
            <a:spLocks noGrp="1"/>
          </p:cNvSpPr>
          <p:nvPr>
            <p:ph type="title"/>
          </p:nvPr>
        </p:nvSpPr>
        <p:spPr>
          <a:xfrm>
            <a:off x="400878"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6038708-4085-600C-93C6-05D719BEE62F}"/>
              </a:ext>
            </a:extLst>
          </p:cNvPr>
          <p:cNvSpPr>
            <a:spLocks noGrp="1"/>
          </p:cNvSpPr>
          <p:nvPr>
            <p:ph type="body" idx="1"/>
          </p:nvPr>
        </p:nvSpPr>
        <p:spPr>
          <a:xfrm>
            <a:off x="400878"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B195B42-E2D8-D0FE-E5BB-73431CA6A3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0B8A68-7B3C-D24F-B80B-95A3932E0029}" type="datetimeFigureOut">
              <a:rPr lang="en-US" smtClean="0"/>
              <a:t>8/17/2026</a:t>
            </a:fld>
            <a:endParaRPr lang="en-US"/>
          </a:p>
        </p:txBody>
      </p:sp>
      <p:sp>
        <p:nvSpPr>
          <p:cNvPr id="5" name="Footer Placeholder 4">
            <a:extLst>
              <a:ext uri="{FF2B5EF4-FFF2-40B4-BE49-F238E27FC236}">
                <a16:creationId xmlns:a16="http://schemas.microsoft.com/office/drawing/2014/main" id="{32D8304B-E166-2223-DE76-021095E875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5206709-757D-4CD1-723E-5928761676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7256F1F-3062-C74A-90FF-25202882F7F6}" type="slidenum">
              <a:rPr lang="en-US" smtClean="0"/>
              <a:t>‹#›</a:t>
            </a:fld>
            <a:endParaRPr lang="en-US"/>
          </a:p>
        </p:txBody>
      </p:sp>
      <p:sp>
        <p:nvSpPr>
          <p:cNvPr id="7" name="Freeform 6">
            <a:extLst>
              <a:ext uri="{FF2B5EF4-FFF2-40B4-BE49-F238E27FC236}">
                <a16:creationId xmlns:a16="http://schemas.microsoft.com/office/drawing/2014/main" id="{C0877970-EF17-3F26-2FBF-2F19B7FDC506}"/>
              </a:ext>
            </a:extLst>
          </p:cNvPr>
          <p:cNvSpPr/>
          <p:nvPr userDrawn="1"/>
        </p:nvSpPr>
        <p:spPr>
          <a:xfrm>
            <a:off x="9982200" y="-301855"/>
            <a:ext cx="2199861" cy="1333959"/>
          </a:xfrm>
          <a:custGeom>
            <a:avLst/>
            <a:gdLst/>
            <a:ahLst/>
            <a:cxnLst/>
            <a:rect l="l" t="t" r="r" b="b"/>
            <a:pathLst>
              <a:path w="4606105" h="3254908">
                <a:moveTo>
                  <a:pt x="0" y="0"/>
                </a:moveTo>
                <a:lnTo>
                  <a:pt x="4606105" y="0"/>
                </a:lnTo>
                <a:lnTo>
                  <a:pt x="4606105" y="3254908"/>
                </a:lnTo>
                <a:lnTo>
                  <a:pt x="0" y="3254908"/>
                </a:lnTo>
                <a:lnTo>
                  <a:pt x="0" y="0"/>
                </a:lnTo>
                <a:close/>
              </a:path>
            </a:pathLst>
          </a:custGeom>
          <a:blipFill>
            <a:blip>
              <a:extLst>
                <a:ext uri="{96DAC541-7B7A-43D3-8B79-37D633B846F1}">
                  <asvg:svgBlip xmlns:asvg="http://schemas.microsoft.com/office/drawing/2016/SVG/main" r:embed="rId5"/>
                </a:ext>
              </a:extLst>
            </a:blip>
            <a:stretch>
              <a:fillRect l="-35421" t="10972" r="6809" b="-60849"/>
            </a:stretch>
          </a:blipFill>
        </p:spPr>
        <p:txBody>
          <a:bodyPr/>
          <a:lstStyle/>
          <a:p>
            <a:endParaRPr lang="en-US"/>
          </a:p>
        </p:txBody>
      </p:sp>
    </p:spTree>
    <p:extLst>
      <p:ext uri="{BB962C8B-B14F-4D97-AF65-F5344CB8AC3E}">
        <p14:creationId xmlns:p14="http://schemas.microsoft.com/office/powerpoint/2010/main" val="1691086173"/>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51" r:id="rId3"/>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3E5B2-8291-51FD-7F2E-DF3C9B7A1851}"/>
              </a:ext>
            </a:extLst>
          </p:cNvPr>
          <p:cNvSpPr>
            <a:spLocks noGrp="1"/>
          </p:cNvSpPr>
          <p:nvPr>
            <p:ph type="title"/>
          </p:nvPr>
        </p:nvSpPr>
        <p:spPr>
          <a:xfrm>
            <a:off x="371271" y="365125"/>
            <a:ext cx="11379741"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7D1AB3D-C740-1A8A-2072-14138AF3E7C7}"/>
              </a:ext>
            </a:extLst>
          </p:cNvPr>
          <p:cNvSpPr>
            <a:spLocks noGrp="1"/>
          </p:cNvSpPr>
          <p:nvPr>
            <p:ph type="body" idx="1"/>
          </p:nvPr>
        </p:nvSpPr>
        <p:spPr>
          <a:xfrm>
            <a:off x="371271" y="1825625"/>
            <a:ext cx="11379741"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grpSp>
        <p:nvGrpSpPr>
          <p:cNvPr id="10" name="Group 9">
            <a:extLst>
              <a:ext uri="{FF2B5EF4-FFF2-40B4-BE49-F238E27FC236}">
                <a16:creationId xmlns:a16="http://schemas.microsoft.com/office/drawing/2014/main" id="{A30D8FC4-21FB-2177-9603-34DBEE0C4666}"/>
              </a:ext>
            </a:extLst>
          </p:cNvPr>
          <p:cNvGrpSpPr/>
          <p:nvPr userDrawn="1"/>
        </p:nvGrpSpPr>
        <p:grpSpPr>
          <a:xfrm>
            <a:off x="-220374" y="6361283"/>
            <a:ext cx="3955795" cy="282639"/>
            <a:chOff x="-220374" y="6361283"/>
            <a:chExt cx="3955795" cy="282639"/>
          </a:xfrm>
        </p:grpSpPr>
        <p:sp>
          <p:nvSpPr>
            <p:cNvPr id="7" name="Freeform 6">
              <a:extLst>
                <a:ext uri="{FF2B5EF4-FFF2-40B4-BE49-F238E27FC236}">
                  <a16:creationId xmlns:a16="http://schemas.microsoft.com/office/drawing/2014/main" id="{338152B5-D3F7-3CDA-25C4-5B85A4025296}"/>
                </a:ext>
              </a:extLst>
            </p:cNvPr>
            <p:cNvSpPr/>
            <p:nvPr userDrawn="1"/>
          </p:nvSpPr>
          <p:spPr>
            <a:xfrm>
              <a:off x="1822435" y="6361283"/>
              <a:ext cx="1912986" cy="282639"/>
            </a:xfrm>
            <a:custGeom>
              <a:avLst/>
              <a:gdLst/>
              <a:ahLst/>
              <a:cxnLst/>
              <a:rect l="l" t="t" r="r" b="b"/>
              <a:pathLst>
                <a:path w="7311569" h="1080268">
                  <a:moveTo>
                    <a:pt x="0" y="0"/>
                  </a:moveTo>
                  <a:lnTo>
                    <a:pt x="7311569" y="0"/>
                  </a:lnTo>
                  <a:lnTo>
                    <a:pt x="7311569" y="1080268"/>
                  </a:lnTo>
                  <a:lnTo>
                    <a:pt x="0" y="108026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7">
              <a:extLst>
                <a:ext uri="{FF2B5EF4-FFF2-40B4-BE49-F238E27FC236}">
                  <a16:creationId xmlns:a16="http://schemas.microsoft.com/office/drawing/2014/main" id="{F3969CB8-D5DB-6B3E-72E2-D76FC0905CB9}"/>
                </a:ext>
              </a:extLst>
            </p:cNvPr>
            <p:cNvSpPr/>
            <p:nvPr userDrawn="1"/>
          </p:nvSpPr>
          <p:spPr>
            <a:xfrm>
              <a:off x="771848" y="6361283"/>
              <a:ext cx="1288418" cy="282639"/>
            </a:xfrm>
            <a:custGeom>
              <a:avLst/>
              <a:gdLst/>
              <a:ahLst/>
              <a:cxnLst/>
              <a:rect l="l" t="t" r="r" b="b"/>
              <a:pathLst>
                <a:path w="7311569" h="1080268">
                  <a:moveTo>
                    <a:pt x="0" y="0"/>
                  </a:moveTo>
                  <a:lnTo>
                    <a:pt x="7311569" y="0"/>
                  </a:lnTo>
                  <a:lnTo>
                    <a:pt x="7311569" y="1080268"/>
                  </a:lnTo>
                  <a:lnTo>
                    <a:pt x="0" y="1080268"/>
                  </a:lnTo>
                  <a:lnTo>
                    <a:pt x="0" y="0"/>
                  </a:lnTo>
                  <a:close/>
                </a:path>
              </a:pathLst>
            </a:custGeom>
            <a:blipFill>
              <a:blip>
                <a:extLst>
                  <a:ext uri="{96DAC541-7B7A-43D3-8B79-37D633B846F1}">
                    <asvg:svgBlip xmlns:asvg="http://schemas.microsoft.com/office/drawing/2016/SVG/main" r:embed="rId7"/>
                  </a:ext>
                </a:extLst>
              </a:blip>
              <a:stretch>
                <a:fillRect l="1" t="-3" r="-48476" b="2"/>
              </a:stretch>
            </a:blipFill>
          </p:spPr>
          <p:txBody>
            <a:bodyPr/>
            <a:lstStyle/>
            <a:p>
              <a:endParaRPr lang="en-US"/>
            </a:p>
          </p:txBody>
        </p:sp>
        <p:sp>
          <p:nvSpPr>
            <p:cNvPr id="9" name="Freeform 8">
              <a:extLst>
                <a:ext uri="{FF2B5EF4-FFF2-40B4-BE49-F238E27FC236}">
                  <a16:creationId xmlns:a16="http://schemas.microsoft.com/office/drawing/2014/main" id="{D72BA044-9022-310A-2EB6-70B8018BB41A}"/>
                </a:ext>
              </a:extLst>
            </p:cNvPr>
            <p:cNvSpPr/>
            <p:nvPr userDrawn="1"/>
          </p:nvSpPr>
          <p:spPr>
            <a:xfrm>
              <a:off x="-220374" y="6361283"/>
              <a:ext cx="1288418" cy="282639"/>
            </a:xfrm>
            <a:custGeom>
              <a:avLst/>
              <a:gdLst/>
              <a:ahLst/>
              <a:cxnLst/>
              <a:rect l="l" t="t" r="r" b="b"/>
              <a:pathLst>
                <a:path w="7311569" h="1080268">
                  <a:moveTo>
                    <a:pt x="0" y="0"/>
                  </a:moveTo>
                  <a:lnTo>
                    <a:pt x="7311569" y="0"/>
                  </a:lnTo>
                  <a:lnTo>
                    <a:pt x="7311569" y="1080268"/>
                  </a:lnTo>
                  <a:lnTo>
                    <a:pt x="0" y="1080268"/>
                  </a:lnTo>
                  <a:lnTo>
                    <a:pt x="0" y="0"/>
                  </a:lnTo>
                  <a:close/>
                </a:path>
              </a:pathLst>
            </a:custGeom>
            <a:blipFill>
              <a:blip>
                <a:extLst>
                  <a:ext uri="{96DAC541-7B7A-43D3-8B79-37D633B846F1}">
                    <asvg:svgBlip xmlns:asvg="http://schemas.microsoft.com/office/drawing/2016/SVG/main" r:embed="rId7"/>
                  </a:ext>
                </a:extLst>
              </a:blip>
              <a:stretch>
                <a:fillRect l="1" t="-3" r="-48476" b="2"/>
              </a:stretch>
            </a:blipFill>
          </p:spPr>
          <p:txBody>
            <a:bodyPr/>
            <a:lstStyle/>
            <a:p>
              <a:endParaRPr lang="en-US"/>
            </a:p>
          </p:txBody>
        </p:sp>
      </p:grpSp>
    </p:spTree>
    <p:extLst>
      <p:ext uri="{BB962C8B-B14F-4D97-AF65-F5344CB8AC3E}">
        <p14:creationId xmlns:p14="http://schemas.microsoft.com/office/powerpoint/2010/main" val="618219785"/>
      </p:ext>
    </p:extLst>
  </p:cSld>
  <p:clrMap bg1="lt1" tx1="dk1" bg2="lt2" tx2="dk2" accent1="accent1" accent2="accent2" accent3="accent3" accent4="accent4" accent5="accent5" accent6="accent6" hlink="hlink" folHlink="folHlink"/>
  <p:sldLayoutIdLst>
    <p:sldLayoutId id="2147483654" r:id="rId1"/>
    <p:sldLayoutId id="2147483656" r:id="rId2"/>
    <p:sldLayoutId id="2147483659" r:id="rId3"/>
    <p:sldLayoutId id="2147483661" r:id="rId4"/>
    <p:sldLayoutId id="2147483658" r:id="rId5"/>
  </p:sldLayoutIdLst>
  <p:txStyles>
    <p:titleStyle>
      <a:lvl1pPr algn="l" defTabSz="914400" rtl="0" eaLnBrk="1" latinLnBrk="0" hangingPunct="1">
        <a:lnSpc>
          <a:spcPct val="90000"/>
        </a:lnSpc>
        <a:spcBef>
          <a:spcPct val="0"/>
        </a:spcBef>
        <a:buNone/>
        <a:defRPr sz="38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F7CCD6-76D5-8B3C-3D20-0DD0E4A0138F}"/>
              </a:ext>
            </a:extLst>
          </p:cNvPr>
          <p:cNvSpPr>
            <a:spLocks noGrp="1"/>
          </p:cNvSpPr>
          <p:nvPr>
            <p:ph type="title"/>
          </p:nvPr>
        </p:nvSpPr>
        <p:spPr>
          <a:xfrm>
            <a:off x="389106" y="1968500"/>
            <a:ext cx="1139109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814988C-C82D-73C5-CF4E-725305278D2E}"/>
              </a:ext>
            </a:extLst>
          </p:cNvPr>
          <p:cNvSpPr>
            <a:spLocks noGrp="1"/>
          </p:cNvSpPr>
          <p:nvPr>
            <p:ph type="body" idx="1"/>
          </p:nvPr>
        </p:nvSpPr>
        <p:spPr>
          <a:xfrm>
            <a:off x="389106" y="3429000"/>
            <a:ext cx="11391090" cy="224053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Freeform 6">
            <a:extLst>
              <a:ext uri="{FF2B5EF4-FFF2-40B4-BE49-F238E27FC236}">
                <a16:creationId xmlns:a16="http://schemas.microsoft.com/office/drawing/2014/main" id="{2D7494FF-B552-D650-FD14-3082784C9F75}"/>
              </a:ext>
            </a:extLst>
          </p:cNvPr>
          <p:cNvSpPr/>
          <p:nvPr userDrawn="1"/>
        </p:nvSpPr>
        <p:spPr>
          <a:xfrm>
            <a:off x="9992138" y="-1"/>
            <a:ext cx="2199861" cy="1333959"/>
          </a:xfrm>
          <a:custGeom>
            <a:avLst/>
            <a:gdLst/>
            <a:ahLst/>
            <a:cxnLst/>
            <a:rect l="l" t="t" r="r" b="b"/>
            <a:pathLst>
              <a:path w="4606105" h="3254908">
                <a:moveTo>
                  <a:pt x="0" y="0"/>
                </a:moveTo>
                <a:lnTo>
                  <a:pt x="4606105" y="0"/>
                </a:lnTo>
                <a:lnTo>
                  <a:pt x="4606105" y="3254908"/>
                </a:lnTo>
                <a:lnTo>
                  <a:pt x="0" y="3254908"/>
                </a:lnTo>
                <a:lnTo>
                  <a:pt x="0" y="0"/>
                </a:lnTo>
                <a:close/>
              </a:path>
            </a:pathLst>
          </a:custGeom>
          <a:blipFill>
            <a:blip>
              <a:extLst>
                <a:ext uri="{96DAC541-7B7A-43D3-8B79-37D633B846F1}">
                  <asvg:svgBlip xmlns:asvg="http://schemas.microsoft.com/office/drawing/2016/SVG/main" r:embed="rId3"/>
                </a:ext>
              </a:extLst>
            </a:blip>
            <a:stretch>
              <a:fillRect l="-35873" t="-11657" r="7261" b="-38220"/>
            </a:stretch>
          </a:blipFill>
        </p:spPr>
        <p:txBody>
          <a:bodyPr/>
          <a:lstStyle/>
          <a:p>
            <a:endParaRPr lang="en-US"/>
          </a:p>
        </p:txBody>
      </p:sp>
      <p:grpSp>
        <p:nvGrpSpPr>
          <p:cNvPr id="8" name="Group 7">
            <a:extLst>
              <a:ext uri="{FF2B5EF4-FFF2-40B4-BE49-F238E27FC236}">
                <a16:creationId xmlns:a16="http://schemas.microsoft.com/office/drawing/2014/main" id="{9FC01039-3BBC-D2F2-E76F-9C8ADE2A18B8}"/>
              </a:ext>
            </a:extLst>
          </p:cNvPr>
          <p:cNvGrpSpPr/>
          <p:nvPr userDrawn="1"/>
        </p:nvGrpSpPr>
        <p:grpSpPr>
          <a:xfrm>
            <a:off x="-7263197" y="5678010"/>
            <a:ext cx="12430553" cy="888155"/>
            <a:chOff x="-220374" y="6361283"/>
            <a:chExt cx="3955795" cy="282639"/>
          </a:xfrm>
        </p:grpSpPr>
        <p:sp>
          <p:nvSpPr>
            <p:cNvPr id="9" name="Freeform 8">
              <a:extLst>
                <a:ext uri="{FF2B5EF4-FFF2-40B4-BE49-F238E27FC236}">
                  <a16:creationId xmlns:a16="http://schemas.microsoft.com/office/drawing/2014/main" id="{EC7E9C3B-8A6F-0BD6-6EED-ED5CABB4D690}"/>
                </a:ext>
              </a:extLst>
            </p:cNvPr>
            <p:cNvSpPr/>
            <p:nvPr userDrawn="1"/>
          </p:nvSpPr>
          <p:spPr>
            <a:xfrm>
              <a:off x="1822435" y="6361283"/>
              <a:ext cx="1912986" cy="282639"/>
            </a:xfrm>
            <a:custGeom>
              <a:avLst/>
              <a:gdLst/>
              <a:ahLst/>
              <a:cxnLst/>
              <a:rect l="l" t="t" r="r" b="b"/>
              <a:pathLst>
                <a:path w="7311569" h="1080268">
                  <a:moveTo>
                    <a:pt x="0" y="0"/>
                  </a:moveTo>
                  <a:lnTo>
                    <a:pt x="7311569" y="0"/>
                  </a:lnTo>
                  <a:lnTo>
                    <a:pt x="7311569" y="1080268"/>
                  </a:lnTo>
                  <a:lnTo>
                    <a:pt x="0" y="108026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9">
              <a:extLst>
                <a:ext uri="{FF2B5EF4-FFF2-40B4-BE49-F238E27FC236}">
                  <a16:creationId xmlns:a16="http://schemas.microsoft.com/office/drawing/2014/main" id="{CDFA030B-83F1-43FB-3B46-EAB816B15EE5}"/>
                </a:ext>
              </a:extLst>
            </p:cNvPr>
            <p:cNvSpPr/>
            <p:nvPr userDrawn="1"/>
          </p:nvSpPr>
          <p:spPr>
            <a:xfrm>
              <a:off x="771848" y="6361283"/>
              <a:ext cx="1288418" cy="282639"/>
            </a:xfrm>
            <a:custGeom>
              <a:avLst/>
              <a:gdLst/>
              <a:ahLst/>
              <a:cxnLst/>
              <a:rect l="l" t="t" r="r" b="b"/>
              <a:pathLst>
                <a:path w="7311569" h="1080268">
                  <a:moveTo>
                    <a:pt x="0" y="0"/>
                  </a:moveTo>
                  <a:lnTo>
                    <a:pt x="7311569" y="0"/>
                  </a:lnTo>
                  <a:lnTo>
                    <a:pt x="7311569" y="1080268"/>
                  </a:lnTo>
                  <a:lnTo>
                    <a:pt x="0" y="1080268"/>
                  </a:lnTo>
                  <a:lnTo>
                    <a:pt x="0" y="0"/>
                  </a:lnTo>
                  <a:close/>
                </a:path>
              </a:pathLst>
            </a:custGeom>
            <a:blipFill>
              <a:blip>
                <a:extLst>
                  <a:ext uri="{96DAC541-7B7A-43D3-8B79-37D633B846F1}">
                    <asvg:svgBlip xmlns:asvg="http://schemas.microsoft.com/office/drawing/2016/SVG/main" r:embed="rId4"/>
                  </a:ext>
                </a:extLst>
              </a:blip>
              <a:stretch>
                <a:fillRect l="1" t="-3" r="-48476" b="2"/>
              </a:stretch>
            </a:blipFill>
          </p:spPr>
          <p:txBody>
            <a:bodyPr/>
            <a:lstStyle/>
            <a:p>
              <a:endParaRPr lang="en-US"/>
            </a:p>
          </p:txBody>
        </p:sp>
        <p:sp>
          <p:nvSpPr>
            <p:cNvPr id="11" name="Freeform 10">
              <a:extLst>
                <a:ext uri="{FF2B5EF4-FFF2-40B4-BE49-F238E27FC236}">
                  <a16:creationId xmlns:a16="http://schemas.microsoft.com/office/drawing/2014/main" id="{395FA110-6EDD-3F66-AEE9-EB24A4630891}"/>
                </a:ext>
              </a:extLst>
            </p:cNvPr>
            <p:cNvSpPr/>
            <p:nvPr userDrawn="1"/>
          </p:nvSpPr>
          <p:spPr>
            <a:xfrm>
              <a:off x="-220374" y="6361283"/>
              <a:ext cx="1288418" cy="282639"/>
            </a:xfrm>
            <a:custGeom>
              <a:avLst/>
              <a:gdLst/>
              <a:ahLst/>
              <a:cxnLst/>
              <a:rect l="l" t="t" r="r" b="b"/>
              <a:pathLst>
                <a:path w="7311569" h="1080268">
                  <a:moveTo>
                    <a:pt x="0" y="0"/>
                  </a:moveTo>
                  <a:lnTo>
                    <a:pt x="7311569" y="0"/>
                  </a:lnTo>
                  <a:lnTo>
                    <a:pt x="7311569" y="1080268"/>
                  </a:lnTo>
                  <a:lnTo>
                    <a:pt x="0" y="1080268"/>
                  </a:lnTo>
                  <a:lnTo>
                    <a:pt x="0" y="0"/>
                  </a:lnTo>
                  <a:close/>
                </a:path>
              </a:pathLst>
            </a:custGeom>
            <a:blipFill>
              <a:blip>
                <a:extLst>
                  <a:ext uri="{96DAC541-7B7A-43D3-8B79-37D633B846F1}">
                    <asvg:svgBlip xmlns:asvg="http://schemas.microsoft.com/office/drawing/2016/SVG/main" r:embed="rId4"/>
                  </a:ext>
                </a:extLst>
              </a:blip>
              <a:stretch>
                <a:fillRect l="1" t="-3" r="-48476" b="2"/>
              </a:stretch>
            </a:blipFill>
          </p:spPr>
          <p:txBody>
            <a:bodyPr/>
            <a:lstStyle/>
            <a:p>
              <a:endParaRPr lang="en-US"/>
            </a:p>
          </p:txBody>
        </p:sp>
      </p:grpSp>
    </p:spTree>
    <p:extLst>
      <p:ext uri="{BB962C8B-B14F-4D97-AF65-F5344CB8AC3E}">
        <p14:creationId xmlns:p14="http://schemas.microsoft.com/office/powerpoint/2010/main" val="1365623001"/>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76234-D20F-6F70-0682-107D3A63A7E1}"/>
              </a:ext>
            </a:extLst>
          </p:cNvPr>
          <p:cNvSpPr>
            <a:spLocks noGrp="1"/>
          </p:cNvSpPr>
          <p:nvPr>
            <p:ph type="ctrTitle"/>
          </p:nvPr>
        </p:nvSpPr>
        <p:spPr/>
        <p:txBody>
          <a:bodyPr>
            <a:normAutofit/>
          </a:bodyPr>
          <a:lstStyle/>
          <a:p>
            <a:r>
              <a:rPr lang="en-US">
                <a:cs typeface="Arial"/>
              </a:rPr>
              <a:t>Data Visibility Guide</a:t>
            </a:r>
            <a:endParaRPr lang="en-US" sz="5400">
              <a:cs typeface="Arial"/>
            </a:endParaRPr>
          </a:p>
        </p:txBody>
      </p:sp>
      <p:sp>
        <p:nvSpPr>
          <p:cNvPr id="3" name="Subtitle 2">
            <a:extLst>
              <a:ext uri="{FF2B5EF4-FFF2-40B4-BE49-F238E27FC236}">
                <a16:creationId xmlns:a16="http://schemas.microsoft.com/office/drawing/2014/main" id="{1088629B-7D27-9797-D7FE-B3210C1FD1FD}"/>
              </a:ext>
            </a:extLst>
          </p:cNvPr>
          <p:cNvSpPr>
            <a:spLocks noGrp="1"/>
          </p:cNvSpPr>
          <p:nvPr>
            <p:ph type="subTitle" idx="1"/>
          </p:nvPr>
        </p:nvSpPr>
        <p:spPr/>
        <p:txBody>
          <a:bodyPr vert="horz" lIns="91440" tIns="45720" rIns="91440" bIns="45720" rtlCol="0" anchor="t">
            <a:normAutofit/>
          </a:bodyPr>
          <a:lstStyle/>
          <a:p>
            <a:r>
              <a:rPr lang="en-US"/>
              <a:t>July 2026 </a:t>
            </a:r>
            <a:endParaRPr lang="en-US">
              <a:cs typeface="Arial"/>
            </a:endParaRPr>
          </a:p>
        </p:txBody>
      </p:sp>
    </p:spTree>
    <p:extLst>
      <p:ext uri="{BB962C8B-B14F-4D97-AF65-F5344CB8AC3E}">
        <p14:creationId xmlns:p14="http://schemas.microsoft.com/office/powerpoint/2010/main" val="3210030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980D9-0BBF-178D-3CD1-41286B644026}"/>
              </a:ext>
            </a:extLst>
          </p:cNvPr>
          <p:cNvSpPr>
            <a:spLocks noGrp="1"/>
          </p:cNvSpPr>
          <p:nvPr>
            <p:ph type="title"/>
          </p:nvPr>
        </p:nvSpPr>
        <p:spPr>
          <a:xfrm>
            <a:off x="371271" y="590096"/>
            <a:ext cx="11379741" cy="1325563"/>
          </a:xfrm>
        </p:spPr>
        <p:txBody>
          <a:bodyPr anchor="ctr">
            <a:normAutofit/>
          </a:bodyPr>
          <a:lstStyle/>
          <a:p>
            <a:r>
              <a:rPr lang="en-GB" sz="2400"/>
              <a:t>NRL- Consumer Module (Going live at the end of October 2026)</a:t>
            </a:r>
          </a:p>
        </p:txBody>
      </p:sp>
      <p:sp>
        <p:nvSpPr>
          <p:cNvPr id="3" name="Content Placeholder 2">
            <a:extLst>
              <a:ext uri="{FF2B5EF4-FFF2-40B4-BE49-F238E27FC236}">
                <a16:creationId xmlns:a16="http://schemas.microsoft.com/office/drawing/2014/main" id="{26027F31-9A1B-BD0F-B540-1D59D2C97BC4}"/>
              </a:ext>
            </a:extLst>
          </p:cNvPr>
          <p:cNvSpPr>
            <a:spLocks noGrp="1"/>
          </p:cNvSpPr>
          <p:nvPr>
            <p:ph idx="1"/>
          </p:nvPr>
        </p:nvSpPr>
        <p:spPr>
          <a:xfrm>
            <a:off x="371271" y="1499054"/>
            <a:ext cx="8667501" cy="4351338"/>
          </a:xfrm>
        </p:spPr>
        <p:txBody>
          <a:bodyPr vert="horz" lIns="91440" tIns="45720" rIns="91440" bIns="45720" rtlCol="0" anchor="t">
            <a:normAutofit/>
          </a:bodyPr>
          <a:lstStyle/>
          <a:p>
            <a:pPr marL="0" indent="0">
              <a:lnSpc>
                <a:spcPct val="100000"/>
              </a:lnSpc>
              <a:spcBef>
                <a:spcPct val="20000"/>
              </a:spcBef>
              <a:buNone/>
            </a:pPr>
            <a:r>
              <a:rPr lang="en-US" sz="2000">
                <a:solidFill>
                  <a:schemeClr val="accent6">
                    <a:lumMod val="49000"/>
                  </a:schemeClr>
                </a:solidFill>
                <a:latin typeface="Arial"/>
                <a:ea typeface="Calibri"/>
                <a:cs typeface="Arial"/>
              </a:rPr>
              <a:t>Overview:</a:t>
            </a:r>
            <a:endParaRPr lang="en-US" sz="2000">
              <a:solidFill>
                <a:schemeClr val="accent6">
                  <a:lumMod val="49000"/>
                </a:schemeClr>
              </a:solidFill>
              <a:latin typeface="Arial"/>
              <a:cs typeface="Arial"/>
            </a:endParaRPr>
          </a:p>
          <a:p>
            <a:pPr marL="0" indent="0">
              <a:lnSpc>
                <a:spcPct val="100000"/>
              </a:lnSpc>
              <a:spcBef>
                <a:spcPct val="20000"/>
              </a:spcBef>
              <a:buNone/>
            </a:pPr>
            <a:r>
              <a:rPr lang="en-US" sz="2000">
                <a:solidFill>
                  <a:schemeClr val="tx1"/>
                </a:solidFill>
                <a:latin typeface="Arial"/>
                <a:ea typeface="Calibri"/>
                <a:cs typeface="Arial"/>
              </a:rPr>
              <a:t>• This functionality will allow users of the MSE Shared Care Record to see documents that other regions are publishing for their residents.</a:t>
            </a:r>
          </a:p>
          <a:p>
            <a:pPr marL="0" indent="0">
              <a:lnSpc>
                <a:spcPct val="100000"/>
              </a:lnSpc>
              <a:spcBef>
                <a:spcPct val="20000"/>
              </a:spcBef>
              <a:buNone/>
            </a:pPr>
            <a:r>
              <a:rPr lang="en-US" sz="2000">
                <a:solidFill>
                  <a:schemeClr val="tx1"/>
                </a:solidFill>
                <a:latin typeface="Arial"/>
                <a:ea typeface="Calibri"/>
                <a:cs typeface="Arial"/>
              </a:rPr>
              <a:t>• Exactly which documents each region shares will vary but they will likely be documents related to critical information about a person such as Treatment Escalation Plans, Respect or About Me documentation.</a:t>
            </a:r>
          </a:p>
          <a:p>
            <a:pPr>
              <a:lnSpc>
                <a:spcPct val="100000"/>
              </a:lnSpc>
              <a:spcBef>
                <a:spcPct val="20000"/>
              </a:spcBef>
              <a:buFont typeface="Arial"/>
              <a:buChar char="•"/>
            </a:pPr>
            <a:endParaRPr lang="en-US" sz="2000">
              <a:solidFill>
                <a:schemeClr val="tx1"/>
              </a:solidFill>
              <a:latin typeface="Arial"/>
              <a:ea typeface="Calibri"/>
              <a:cs typeface="Arial"/>
            </a:endParaRPr>
          </a:p>
          <a:p>
            <a:pPr marL="0" indent="0">
              <a:lnSpc>
                <a:spcPct val="100000"/>
              </a:lnSpc>
              <a:spcBef>
                <a:spcPct val="20000"/>
              </a:spcBef>
              <a:buNone/>
            </a:pPr>
            <a:r>
              <a:rPr lang="en-US" sz="2000">
                <a:solidFill>
                  <a:schemeClr val="accent6">
                    <a:lumMod val="49000"/>
                  </a:schemeClr>
                </a:solidFill>
                <a:latin typeface="Arial"/>
                <a:ea typeface="Calibri"/>
                <a:cs typeface="Arial"/>
              </a:rPr>
              <a:t>How it works:</a:t>
            </a:r>
          </a:p>
          <a:p>
            <a:pPr marL="0" indent="0">
              <a:lnSpc>
                <a:spcPct val="100000"/>
              </a:lnSpc>
              <a:spcBef>
                <a:spcPct val="20000"/>
              </a:spcBef>
              <a:buNone/>
            </a:pPr>
            <a:r>
              <a:rPr lang="en-US" sz="2000">
                <a:solidFill>
                  <a:schemeClr val="tx1"/>
                </a:solidFill>
                <a:latin typeface="Arial"/>
                <a:ea typeface="Calibri"/>
                <a:cs typeface="Arial"/>
              </a:rPr>
              <a:t>• If an out of area patient presents at an ED or GP Practice in Mid and South Essex and their details are recorded on the system, any documents which have been shared by other regions will be visible in the clinical tree under 'care plans'. </a:t>
            </a:r>
          </a:p>
          <a:p>
            <a:pPr marL="0" indent="0">
              <a:lnSpc>
                <a:spcPct val="100000"/>
              </a:lnSpc>
              <a:spcBef>
                <a:spcPct val="20000"/>
              </a:spcBef>
              <a:buNone/>
            </a:pPr>
            <a:endParaRPr lang="en-US" sz="2000">
              <a:solidFill>
                <a:schemeClr val="tx1"/>
              </a:solidFill>
              <a:ea typeface="Calibri"/>
              <a:cs typeface="Arial"/>
            </a:endParaRPr>
          </a:p>
          <a:p>
            <a:pPr marL="0" indent="0">
              <a:spcBef>
                <a:spcPct val="20000"/>
              </a:spcBef>
              <a:buNone/>
            </a:pPr>
            <a:endParaRPr lang="en-US" sz="2000" b="1">
              <a:solidFill>
                <a:srgbClr val="415463"/>
              </a:solidFill>
              <a:ea typeface="Calibri"/>
              <a:cs typeface="Arial"/>
            </a:endParaRPr>
          </a:p>
        </p:txBody>
      </p:sp>
      <p:sp>
        <p:nvSpPr>
          <p:cNvPr id="5" name="Rectangle 4">
            <a:extLst>
              <a:ext uri="{FF2B5EF4-FFF2-40B4-BE49-F238E27FC236}">
                <a16:creationId xmlns:a16="http://schemas.microsoft.com/office/drawing/2014/main" id="{435365B8-11B5-BD2B-2A20-011D0DFEA691}"/>
              </a:ext>
            </a:extLst>
          </p:cNvPr>
          <p:cNvSpPr/>
          <p:nvPr/>
        </p:nvSpPr>
        <p:spPr>
          <a:xfrm>
            <a:off x="2602656" y="210312"/>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3rd July 2026</a:t>
            </a:r>
            <a:endParaRPr lang="en-GB" sz="1400">
              <a:solidFill>
                <a:schemeClr val="bg1"/>
              </a:solidFill>
              <a:latin typeface="Arial"/>
              <a:cs typeface="Arial"/>
            </a:endParaRPr>
          </a:p>
        </p:txBody>
      </p:sp>
    </p:spTree>
    <p:extLst>
      <p:ext uri="{BB962C8B-B14F-4D97-AF65-F5344CB8AC3E}">
        <p14:creationId xmlns:p14="http://schemas.microsoft.com/office/powerpoint/2010/main" val="3779641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D2592-338E-018C-8AD1-16968C59A415}"/>
              </a:ext>
            </a:extLst>
          </p:cNvPr>
          <p:cNvSpPr>
            <a:spLocks noGrp="1"/>
          </p:cNvSpPr>
          <p:nvPr>
            <p:ph type="title"/>
          </p:nvPr>
        </p:nvSpPr>
        <p:spPr/>
        <p:txBody>
          <a:bodyPr>
            <a:normAutofit/>
          </a:bodyPr>
          <a:lstStyle/>
          <a:p>
            <a:r>
              <a:rPr lang="en-GB" sz="2800"/>
              <a:t>Bringing in Structured Data for Frailty &amp; End Of Life (EOL)</a:t>
            </a:r>
          </a:p>
        </p:txBody>
      </p:sp>
      <p:sp>
        <p:nvSpPr>
          <p:cNvPr id="3" name="Content Placeholder 2">
            <a:extLst>
              <a:ext uri="{FF2B5EF4-FFF2-40B4-BE49-F238E27FC236}">
                <a16:creationId xmlns:a16="http://schemas.microsoft.com/office/drawing/2014/main" id="{C888E36B-2ACD-4F09-200F-63E0B7CDE341}"/>
              </a:ext>
            </a:extLst>
          </p:cNvPr>
          <p:cNvSpPr>
            <a:spLocks noGrp="1"/>
          </p:cNvSpPr>
          <p:nvPr>
            <p:ph sz="half" idx="1"/>
          </p:nvPr>
        </p:nvSpPr>
        <p:spPr>
          <a:xfrm>
            <a:off x="371271" y="1404257"/>
            <a:ext cx="11265558" cy="4772706"/>
          </a:xfrm>
        </p:spPr>
        <p:txBody>
          <a:bodyPr vert="horz" lIns="91440" tIns="45720" rIns="91440" bIns="45720" rtlCol="0" anchor="t">
            <a:normAutofit/>
          </a:bodyPr>
          <a:lstStyle/>
          <a:p>
            <a:r>
              <a:rPr lang="en-GB" sz="2000">
                <a:solidFill>
                  <a:schemeClr val="tx1"/>
                </a:solidFill>
                <a:cs typeface="Arial"/>
              </a:rPr>
              <a:t>In the interests supporting improved patient care we are bringing into the </a:t>
            </a:r>
            <a:r>
              <a:rPr lang="en-GB" sz="2000" err="1">
                <a:solidFill>
                  <a:schemeClr val="tx1"/>
                </a:solidFill>
                <a:cs typeface="Arial"/>
              </a:rPr>
              <a:t>ShCR</a:t>
            </a:r>
            <a:r>
              <a:rPr lang="en-GB" sz="2000">
                <a:solidFill>
                  <a:schemeClr val="tx1"/>
                </a:solidFill>
                <a:cs typeface="Arial"/>
              </a:rPr>
              <a:t> </a:t>
            </a:r>
            <a:r>
              <a:rPr lang="en-GB" sz="2000">
                <a:solidFill>
                  <a:srgbClr val="0070C0"/>
                </a:solidFill>
                <a:cs typeface="Arial"/>
              </a:rPr>
              <a:t>easy to view, aggregated data for those patients who are Frail, End of Life, Vulnerable or have Learning Disabilities from all of our </a:t>
            </a:r>
            <a:r>
              <a:rPr lang="en-GB" sz="2000" err="1">
                <a:solidFill>
                  <a:srgbClr val="0070C0"/>
                </a:solidFill>
                <a:cs typeface="Arial"/>
              </a:rPr>
              <a:t>SystmOne</a:t>
            </a:r>
            <a:r>
              <a:rPr lang="en-GB" sz="2000">
                <a:solidFill>
                  <a:srgbClr val="0070C0"/>
                </a:solidFill>
                <a:cs typeface="Arial"/>
              </a:rPr>
              <a:t> organisations :</a:t>
            </a:r>
            <a:r>
              <a:rPr lang="en-GB" sz="2000">
                <a:solidFill>
                  <a:srgbClr val="002060"/>
                </a:solidFill>
                <a:cs typeface="Arial"/>
              </a:rPr>
              <a:t> </a:t>
            </a:r>
            <a:r>
              <a:rPr lang="en-GB" sz="2000">
                <a:solidFill>
                  <a:srgbClr val="0070C0"/>
                </a:solidFill>
                <a:cs typeface="Arial"/>
              </a:rPr>
              <a:t>GP Practices, Community Providers (EPUT, NELFT and Provide) as well as the 3 Hospices (St Lukes, Farleigh and Havens).</a:t>
            </a:r>
            <a:endParaRPr lang="en-US" altLang="en-US" sz="2000">
              <a:solidFill>
                <a:srgbClr val="0070C0"/>
              </a:solidFill>
              <a:cs typeface="Arial"/>
            </a:endParaRPr>
          </a:p>
          <a:p>
            <a:endParaRPr lang="en-GB" sz="2000">
              <a:solidFill>
                <a:srgbClr val="0070C0"/>
              </a:solidFill>
              <a:cs typeface="Arial"/>
            </a:endParaRPr>
          </a:p>
          <a:p>
            <a:r>
              <a:rPr lang="en-GB" sz="2000">
                <a:solidFill>
                  <a:schemeClr val="tx1"/>
                </a:solidFill>
                <a:cs typeface="Arial"/>
              </a:rPr>
              <a:t>This will enable </a:t>
            </a:r>
            <a:r>
              <a:rPr lang="en-GB" sz="2000">
                <a:solidFill>
                  <a:srgbClr val="0070C0"/>
                </a:solidFill>
                <a:cs typeface="Arial"/>
              </a:rPr>
              <a:t>front line professionals from across health, mental health and social care to easily see a number of critical datasets </a:t>
            </a:r>
            <a:r>
              <a:rPr lang="en-GB" sz="2000">
                <a:solidFill>
                  <a:schemeClr val="tx1"/>
                </a:solidFill>
                <a:cs typeface="Arial"/>
              </a:rPr>
              <a:t>which will help them make quicker, more informed decisions about a person’s care.</a:t>
            </a:r>
          </a:p>
          <a:p>
            <a:endParaRPr lang="en-GB" sz="2000">
              <a:solidFill>
                <a:srgbClr val="002060"/>
              </a:solidFill>
              <a:cs typeface="Arial"/>
            </a:endParaRPr>
          </a:p>
          <a:p>
            <a:r>
              <a:rPr lang="en-GB" sz="2000">
                <a:solidFill>
                  <a:schemeClr val="tx1"/>
                </a:solidFill>
                <a:cs typeface="Arial"/>
              </a:rPr>
              <a:t>This will not only support </a:t>
            </a:r>
            <a:r>
              <a:rPr lang="en-GB" sz="2000">
                <a:solidFill>
                  <a:srgbClr val="0070C0"/>
                </a:solidFill>
                <a:cs typeface="Arial"/>
              </a:rPr>
              <a:t>care being delivered in the right setting </a:t>
            </a:r>
            <a:r>
              <a:rPr lang="en-GB" sz="2000">
                <a:solidFill>
                  <a:schemeClr val="tx1"/>
                </a:solidFill>
                <a:cs typeface="Arial"/>
              </a:rPr>
              <a:t>but also help </a:t>
            </a:r>
            <a:r>
              <a:rPr lang="en-GB" sz="2000">
                <a:solidFill>
                  <a:srgbClr val="0070C0"/>
                </a:solidFill>
                <a:cs typeface="Arial"/>
              </a:rPr>
              <a:t>reduce the administrative burden </a:t>
            </a:r>
            <a:r>
              <a:rPr lang="en-GB" sz="2000">
                <a:solidFill>
                  <a:schemeClr val="tx1"/>
                </a:solidFill>
                <a:cs typeface="Arial"/>
              </a:rPr>
              <a:t>where health and care professionals are seeking information about patients.</a:t>
            </a:r>
          </a:p>
          <a:p>
            <a:endParaRPr lang="en-GB"/>
          </a:p>
        </p:txBody>
      </p:sp>
      <p:sp>
        <p:nvSpPr>
          <p:cNvPr id="5" name="Rectangle 4">
            <a:extLst>
              <a:ext uri="{FF2B5EF4-FFF2-40B4-BE49-F238E27FC236}">
                <a16:creationId xmlns:a16="http://schemas.microsoft.com/office/drawing/2014/main" id="{8601022B-9C2C-E416-48EE-FDBCB895BC94}"/>
              </a:ext>
            </a:extLst>
          </p:cNvPr>
          <p:cNvSpPr/>
          <p:nvPr/>
        </p:nvSpPr>
        <p:spPr>
          <a:xfrm>
            <a:off x="2885684" y="181284"/>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3rd July 2026</a:t>
            </a:r>
            <a:endParaRPr lang="en-GB" sz="1400">
              <a:solidFill>
                <a:schemeClr val="bg1"/>
              </a:solidFill>
              <a:latin typeface="Arial"/>
              <a:cs typeface="Arial"/>
            </a:endParaRPr>
          </a:p>
        </p:txBody>
      </p:sp>
    </p:spTree>
    <p:extLst>
      <p:ext uri="{BB962C8B-B14F-4D97-AF65-F5344CB8AC3E}">
        <p14:creationId xmlns:p14="http://schemas.microsoft.com/office/powerpoint/2010/main" val="31218596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5EBF9-35C1-465E-352A-5DF6AFBE19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0B34E1-B90E-6F72-F280-9636CFB278DA}"/>
              </a:ext>
            </a:extLst>
          </p:cNvPr>
          <p:cNvSpPr>
            <a:spLocks noGrp="1"/>
          </p:cNvSpPr>
          <p:nvPr>
            <p:ph type="title"/>
          </p:nvPr>
        </p:nvSpPr>
        <p:spPr>
          <a:xfrm>
            <a:off x="371270" y="640897"/>
            <a:ext cx="11822427" cy="759505"/>
          </a:xfrm>
        </p:spPr>
        <p:txBody>
          <a:bodyPr>
            <a:normAutofit/>
          </a:bodyPr>
          <a:lstStyle/>
          <a:p>
            <a:r>
              <a:rPr lang="en-GB" sz="2800"/>
              <a:t>Bringing in Structured Data for Frailty &amp; </a:t>
            </a:r>
            <a:r>
              <a:rPr lang="en-GB" sz="2800" err="1"/>
              <a:t>EOL..what</a:t>
            </a:r>
            <a:r>
              <a:rPr lang="en-GB" sz="2800"/>
              <a:t> does it include?</a:t>
            </a:r>
          </a:p>
        </p:txBody>
      </p:sp>
      <p:sp>
        <p:nvSpPr>
          <p:cNvPr id="3" name="Content Placeholder 2">
            <a:extLst>
              <a:ext uri="{FF2B5EF4-FFF2-40B4-BE49-F238E27FC236}">
                <a16:creationId xmlns:a16="http://schemas.microsoft.com/office/drawing/2014/main" id="{BA90EC62-55D1-66E3-760C-025B7456757A}"/>
              </a:ext>
            </a:extLst>
          </p:cNvPr>
          <p:cNvSpPr>
            <a:spLocks noGrp="1"/>
          </p:cNvSpPr>
          <p:nvPr>
            <p:ph sz="half" idx="1"/>
          </p:nvPr>
        </p:nvSpPr>
        <p:spPr>
          <a:xfrm>
            <a:off x="371271" y="1404257"/>
            <a:ext cx="11265558" cy="4772706"/>
          </a:xfrm>
        </p:spPr>
        <p:txBody>
          <a:bodyPr vert="horz" lIns="91440" tIns="45720" rIns="91440" bIns="45720" rtlCol="0" anchor="t">
            <a:normAutofit/>
          </a:bodyPr>
          <a:lstStyle/>
          <a:p>
            <a:r>
              <a:rPr lang="en-GB" sz="2000" b="1">
                <a:solidFill>
                  <a:schemeClr val="tx2">
                    <a:lumMod val="76000"/>
                  </a:schemeClr>
                </a:solidFill>
                <a:cs typeface="Arial"/>
              </a:rPr>
              <a:t>Frailty Data </a:t>
            </a:r>
            <a:r>
              <a:rPr lang="en-GB" sz="2000">
                <a:solidFill>
                  <a:schemeClr val="tx2">
                    <a:lumMod val="60000"/>
                    <a:lumOff val="40000"/>
                  </a:schemeClr>
                </a:solidFill>
                <a:cs typeface="Arial"/>
              </a:rPr>
              <a:t>: Frailty score, Frailty Status, Falls risk as well as historical Frailty scores.</a:t>
            </a:r>
          </a:p>
          <a:p>
            <a:endParaRPr lang="en-GB" sz="2000">
              <a:solidFill>
                <a:schemeClr val="tx2">
                  <a:lumMod val="60000"/>
                  <a:lumOff val="40000"/>
                </a:schemeClr>
              </a:solidFill>
              <a:cs typeface="Arial"/>
            </a:endParaRPr>
          </a:p>
          <a:p>
            <a:r>
              <a:rPr lang="en-GB" sz="2000" b="1">
                <a:solidFill>
                  <a:schemeClr val="tx2">
                    <a:lumMod val="76000"/>
                  </a:schemeClr>
                </a:solidFill>
                <a:cs typeface="Arial"/>
              </a:rPr>
              <a:t>End of life Data</a:t>
            </a:r>
            <a:r>
              <a:rPr lang="en-GB" sz="2000">
                <a:solidFill>
                  <a:schemeClr val="tx2">
                    <a:lumMod val="60000"/>
                    <a:lumOff val="40000"/>
                  </a:schemeClr>
                </a:solidFill>
                <a:cs typeface="Arial"/>
              </a:rPr>
              <a:t> :End of life prognosis, Resus status, Preferred Place of Death and Preferred Place of Care status</a:t>
            </a:r>
          </a:p>
          <a:p>
            <a:endParaRPr lang="en-GB" sz="2000">
              <a:solidFill>
                <a:schemeClr val="tx2">
                  <a:lumMod val="60000"/>
                  <a:lumOff val="40000"/>
                </a:schemeClr>
              </a:solidFill>
              <a:cs typeface="Arial"/>
            </a:endParaRPr>
          </a:p>
          <a:p>
            <a:r>
              <a:rPr lang="en-GB" sz="2000" b="1">
                <a:solidFill>
                  <a:schemeClr val="tx2">
                    <a:lumMod val="76000"/>
                  </a:schemeClr>
                </a:solidFill>
                <a:cs typeface="Arial"/>
              </a:rPr>
              <a:t>Care Status</a:t>
            </a:r>
            <a:r>
              <a:rPr lang="en-GB" sz="2000">
                <a:solidFill>
                  <a:schemeClr val="tx2">
                    <a:lumMod val="60000"/>
                    <a:lumOff val="40000"/>
                  </a:schemeClr>
                </a:solidFill>
                <a:cs typeface="Arial"/>
              </a:rPr>
              <a:t> : Receiving Care Status, No Carer, Giving Care Status</a:t>
            </a:r>
          </a:p>
          <a:p>
            <a:endParaRPr lang="en-GB" sz="2000">
              <a:solidFill>
                <a:schemeClr val="tx2">
                  <a:lumMod val="60000"/>
                  <a:lumOff val="40000"/>
                </a:schemeClr>
              </a:solidFill>
              <a:cs typeface="Arial"/>
            </a:endParaRPr>
          </a:p>
          <a:p>
            <a:r>
              <a:rPr lang="en-GB" sz="2000" b="1">
                <a:solidFill>
                  <a:schemeClr val="tx2">
                    <a:lumMod val="76000"/>
                  </a:schemeClr>
                </a:solidFill>
                <a:cs typeface="Arial"/>
              </a:rPr>
              <a:t>Veteran Status:</a:t>
            </a:r>
            <a:r>
              <a:rPr lang="en-GB" sz="2000">
                <a:solidFill>
                  <a:schemeClr val="tx2">
                    <a:lumMod val="60000"/>
                    <a:lumOff val="40000"/>
                  </a:schemeClr>
                </a:solidFill>
                <a:cs typeface="Arial"/>
              </a:rPr>
              <a:t> Veteran Status &amp; Type of Veteran</a:t>
            </a:r>
          </a:p>
          <a:p>
            <a:endParaRPr lang="en-GB" sz="2000">
              <a:solidFill>
                <a:schemeClr val="tx2">
                  <a:lumMod val="60000"/>
                  <a:lumOff val="40000"/>
                </a:schemeClr>
              </a:solidFill>
              <a:cs typeface="Arial"/>
            </a:endParaRPr>
          </a:p>
          <a:p>
            <a:r>
              <a:rPr lang="en-GB" sz="2000" b="1">
                <a:solidFill>
                  <a:schemeClr val="tx2">
                    <a:lumMod val="76000"/>
                  </a:schemeClr>
                </a:solidFill>
                <a:cs typeface="Arial"/>
              </a:rPr>
              <a:t>Vulnerability Status</a:t>
            </a:r>
            <a:r>
              <a:rPr lang="en-GB" sz="2000">
                <a:solidFill>
                  <a:schemeClr val="tx2">
                    <a:lumMod val="60000"/>
                    <a:lumOff val="40000"/>
                  </a:schemeClr>
                </a:solidFill>
                <a:cs typeface="Arial"/>
              </a:rPr>
              <a:t> : is the person recorded as Vulnerable</a:t>
            </a:r>
          </a:p>
          <a:p>
            <a:endParaRPr lang="en-GB" sz="2000">
              <a:solidFill>
                <a:schemeClr val="tx2">
                  <a:lumMod val="60000"/>
                  <a:lumOff val="40000"/>
                </a:schemeClr>
              </a:solidFill>
              <a:cs typeface="Arial"/>
            </a:endParaRPr>
          </a:p>
          <a:p>
            <a:r>
              <a:rPr lang="en-GB" sz="2000" b="1">
                <a:solidFill>
                  <a:schemeClr val="tx2">
                    <a:lumMod val="76000"/>
                  </a:schemeClr>
                </a:solidFill>
                <a:cs typeface="Arial"/>
              </a:rPr>
              <a:t>Learning Disability</a:t>
            </a:r>
            <a:r>
              <a:rPr lang="en-GB" sz="2000">
                <a:solidFill>
                  <a:schemeClr val="tx2">
                    <a:lumMod val="60000"/>
                    <a:lumOff val="40000"/>
                  </a:schemeClr>
                </a:solidFill>
                <a:cs typeface="Arial"/>
              </a:rPr>
              <a:t>: is the person on the learning disability register</a:t>
            </a:r>
          </a:p>
          <a:p>
            <a:endParaRPr lang="en-GB" sz="2000">
              <a:solidFill>
                <a:schemeClr val="tx1"/>
              </a:solidFill>
              <a:cs typeface="Arial"/>
            </a:endParaRPr>
          </a:p>
          <a:p>
            <a:endParaRPr lang="en-GB">
              <a:cs typeface="Arial" panose="020B0604020202020204"/>
            </a:endParaRPr>
          </a:p>
        </p:txBody>
      </p:sp>
      <p:sp>
        <p:nvSpPr>
          <p:cNvPr id="5" name="Rectangle 4">
            <a:extLst>
              <a:ext uri="{FF2B5EF4-FFF2-40B4-BE49-F238E27FC236}">
                <a16:creationId xmlns:a16="http://schemas.microsoft.com/office/drawing/2014/main" id="{24E782A5-719B-C6C7-A8A2-5B46E547CAC0}"/>
              </a:ext>
            </a:extLst>
          </p:cNvPr>
          <p:cNvSpPr/>
          <p:nvPr/>
        </p:nvSpPr>
        <p:spPr>
          <a:xfrm>
            <a:off x="2885684" y="181284"/>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3rd July 2026</a:t>
            </a:r>
            <a:endParaRPr lang="en-GB" sz="1400">
              <a:solidFill>
                <a:schemeClr val="bg1"/>
              </a:solidFill>
              <a:latin typeface="Arial"/>
              <a:cs typeface="Arial"/>
            </a:endParaRPr>
          </a:p>
        </p:txBody>
      </p:sp>
    </p:spTree>
    <p:extLst>
      <p:ext uri="{BB962C8B-B14F-4D97-AF65-F5344CB8AC3E}">
        <p14:creationId xmlns:p14="http://schemas.microsoft.com/office/powerpoint/2010/main" val="1533458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126A3-41C6-058E-047B-4A48A676F461}"/>
              </a:ext>
            </a:extLst>
          </p:cNvPr>
          <p:cNvSpPr>
            <a:spLocks noGrp="1"/>
          </p:cNvSpPr>
          <p:nvPr>
            <p:ph type="title"/>
          </p:nvPr>
        </p:nvSpPr>
        <p:spPr>
          <a:xfrm>
            <a:off x="371271" y="365125"/>
            <a:ext cx="11379741" cy="592592"/>
          </a:xfrm>
        </p:spPr>
        <p:txBody>
          <a:bodyPr anchor="ctr">
            <a:normAutofit/>
          </a:bodyPr>
          <a:lstStyle/>
          <a:p>
            <a:r>
              <a:rPr lang="en-GB" sz="2400"/>
              <a:t>Frailty &amp; EOL Structured Data - What will it look like in the </a:t>
            </a:r>
            <a:r>
              <a:rPr lang="en-GB" sz="2400" err="1"/>
              <a:t>ShCR</a:t>
            </a:r>
            <a:r>
              <a:rPr lang="en-GB" sz="2400"/>
              <a:t>?</a:t>
            </a:r>
          </a:p>
        </p:txBody>
      </p:sp>
      <p:pic>
        <p:nvPicPr>
          <p:cNvPr id="9" name="Content Placeholder 8">
            <a:extLst>
              <a:ext uri="{FF2B5EF4-FFF2-40B4-BE49-F238E27FC236}">
                <a16:creationId xmlns:a16="http://schemas.microsoft.com/office/drawing/2014/main" id="{D3322769-CD2B-09B1-7D8C-BDB28A8FC0F1}"/>
              </a:ext>
            </a:extLst>
          </p:cNvPr>
          <p:cNvPicPr>
            <a:picLocks noGrp="1" noChangeAspect="1"/>
          </p:cNvPicPr>
          <p:nvPr>
            <p:ph idx="1"/>
          </p:nvPr>
        </p:nvPicPr>
        <p:blipFill>
          <a:blip r:embed="rId2"/>
          <a:stretch>
            <a:fillRect/>
          </a:stretch>
        </p:blipFill>
        <p:spPr>
          <a:xfrm>
            <a:off x="279617" y="962025"/>
            <a:ext cx="11642877" cy="5214938"/>
          </a:xfrm>
          <a:prstGeom prst="rect">
            <a:avLst/>
          </a:prstGeom>
        </p:spPr>
      </p:pic>
    </p:spTree>
    <p:extLst>
      <p:ext uri="{BB962C8B-B14F-4D97-AF65-F5344CB8AC3E}">
        <p14:creationId xmlns:p14="http://schemas.microsoft.com/office/powerpoint/2010/main" val="15713379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5619059-C764-148F-457C-C543458B901F}"/>
              </a:ext>
            </a:extLst>
          </p:cNvPr>
          <p:cNvSpPr/>
          <p:nvPr/>
        </p:nvSpPr>
        <p:spPr>
          <a:xfrm>
            <a:off x="3168713" y="246598"/>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31st March 2026</a:t>
            </a:r>
            <a:endParaRPr lang="en-GB" sz="1400">
              <a:solidFill>
                <a:schemeClr val="bg1"/>
              </a:solidFill>
              <a:latin typeface="Arial"/>
              <a:cs typeface="Arial"/>
            </a:endParaRPr>
          </a:p>
        </p:txBody>
      </p:sp>
      <p:sp>
        <p:nvSpPr>
          <p:cNvPr id="6" name="Rectangle 5">
            <a:extLst>
              <a:ext uri="{FF2B5EF4-FFF2-40B4-BE49-F238E27FC236}">
                <a16:creationId xmlns:a16="http://schemas.microsoft.com/office/drawing/2014/main" id="{38607AE2-76E2-8E35-F2E9-43014D8DCC3A}"/>
              </a:ext>
            </a:extLst>
          </p:cNvPr>
          <p:cNvSpPr/>
          <p:nvPr/>
        </p:nvSpPr>
        <p:spPr>
          <a:xfrm>
            <a:off x="387927" y="1416811"/>
            <a:ext cx="11490473" cy="3561590"/>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spcBef>
                <a:spcPts val="1000"/>
              </a:spcBef>
            </a:pPr>
            <a:r>
              <a:rPr lang="en-GB" sz="2000" b="1">
                <a:solidFill>
                  <a:schemeClr val="tx1"/>
                </a:solidFill>
                <a:effectLst/>
                <a:latin typeface="Arial" panose="020B0604020202020204" pitchFamily="34" charset="0"/>
                <a:ea typeface="Arial" panose="020B0604020202020204" pitchFamily="34" charset="0"/>
                <a:cs typeface="Times New Roman" panose="02020603050405020304" pitchFamily="18" charset="0"/>
              </a:rPr>
              <a:t>Types of data in the Shared Care Record</a:t>
            </a:r>
          </a:p>
          <a:p>
            <a:pPr>
              <a:spcBef>
                <a:spcPts val="1000"/>
              </a:spcBef>
            </a:pPr>
            <a:r>
              <a:rPr lang="en-GB" sz="1400">
                <a:solidFill>
                  <a:schemeClr val="tx1"/>
                </a:solidFill>
                <a:effectLst/>
                <a:latin typeface="Arial" panose="020B0604020202020204" pitchFamily="34" charset="0"/>
                <a:ea typeface="Arial" panose="020B0604020202020204" pitchFamily="34" charset="0"/>
                <a:cs typeface="Times New Roman" panose="02020603050405020304" pitchFamily="18" charset="0"/>
              </a:rPr>
              <a:t>The Shared Care Record contains both structured and unstructured data. Understanding the difference between these types of data will help you navigate and utilise the information effectively.</a:t>
            </a:r>
          </a:p>
          <a:p>
            <a:pPr>
              <a:spcBef>
                <a:spcPts val="1800"/>
              </a:spcBef>
            </a:pPr>
            <a:r>
              <a:rPr lang="en-GB" sz="14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Structured data</a:t>
            </a:r>
          </a:p>
          <a:p>
            <a:pPr>
              <a:spcBef>
                <a:spcPts val="1000"/>
              </a:spcBef>
            </a:pPr>
            <a:r>
              <a:rPr lang="en-GB" sz="1400">
                <a:solidFill>
                  <a:schemeClr val="tx1"/>
                </a:solidFill>
                <a:effectLst/>
                <a:latin typeface="Arial" panose="020B0604020202020204" pitchFamily="34" charset="0"/>
                <a:ea typeface="Arial" panose="020B0604020202020204" pitchFamily="34" charset="0"/>
                <a:cs typeface="Times New Roman" panose="02020603050405020304" pitchFamily="18" charset="0"/>
              </a:rPr>
              <a:t>Structured data is highly organised and easily searchable. This information is displayed in the interactive dashboards, such as the Person Summary or events and appointments.</a:t>
            </a:r>
          </a:p>
          <a:p>
            <a:pPr>
              <a:spcBef>
                <a:spcPts val="1800"/>
              </a:spcBef>
            </a:pPr>
            <a:r>
              <a:rPr lang="en-GB" sz="14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Unstructured data</a:t>
            </a:r>
          </a:p>
          <a:p>
            <a:pPr>
              <a:spcBef>
                <a:spcPts val="1000"/>
              </a:spcBef>
            </a:pPr>
            <a:r>
              <a:rPr lang="en-GB" sz="1400">
                <a:solidFill>
                  <a:schemeClr val="tx1"/>
                </a:solidFill>
                <a:effectLst/>
                <a:latin typeface="Arial"/>
                <a:ea typeface="Arial" panose="020B0604020202020204" pitchFamily="34" charset="0"/>
                <a:cs typeface="Times New Roman"/>
              </a:rPr>
              <a:t>Unstructured data is more free-form and does not follow a specific format. It often includes text and documents. This type of data is stored in the clinical document viewer tree of the Shared Care Record.</a:t>
            </a:r>
          </a:p>
          <a:p>
            <a:pPr algn="ctr"/>
            <a:endParaRPr lang="en-GB" sz="1400">
              <a:solidFill>
                <a:schemeClr val="tx1"/>
              </a:solidFill>
            </a:endParaRPr>
          </a:p>
        </p:txBody>
      </p:sp>
    </p:spTree>
    <p:extLst>
      <p:ext uri="{BB962C8B-B14F-4D97-AF65-F5344CB8AC3E}">
        <p14:creationId xmlns:p14="http://schemas.microsoft.com/office/powerpoint/2010/main" val="26975200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1A3B65-AF97-0964-FF85-3934FC164C17}"/>
              </a:ext>
            </a:extLst>
          </p:cNvPr>
          <p:cNvSpPr/>
          <p:nvPr/>
        </p:nvSpPr>
        <p:spPr>
          <a:xfrm>
            <a:off x="3183227" y="-145"/>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31st March 2026</a:t>
            </a:r>
            <a:endParaRPr lang="en-GB" sz="1600">
              <a:solidFill>
                <a:srgbClr val="000000"/>
              </a:solidFill>
              <a:latin typeface="Arial"/>
              <a:cs typeface="Arial"/>
            </a:endParaRPr>
          </a:p>
          <a:p>
            <a:pPr algn="ctr"/>
            <a:endParaRPr lang="en-GB" sz="1400">
              <a:solidFill>
                <a:schemeClr val="bg1"/>
              </a:solidFill>
              <a:latin typeface="Arial"/>
              <a:cs typeface="Arial"/>
            </a:endParaRPr>
          </a:p>
        </p:txBody>
      </p:sp>
      <p:sp>
        <p:nvSpPr>
          <p:cNvPr id="6" name="TextBox 5">
            <a:extLst>
              <a:ext uri="{FF2B5EF4-FFF2-40B4-BE49-F238E27FC236}">
                <a16:creationId xmlns:a16="http://schemas.microsoft.com/office/drawing/2014/main" id="{81B4EB3D-48A2-3B57-5F57-815F4F321C29}"/>
              </a:ext>
            </a:extLst>
          </p:cNvPr>
          <p:cNvSpPr txBox="1"/>
          <p:nvPr/>
        </p:nvSpPr>
        <p:spPr>
          <a:xfrm>
            <a:off x="195210" y="799423"/>
            <a:ext cx="11132288"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b="1">
                <a:solidFill>
                  <a:srgbClr val="005EB8"/>
                </a:solidFill>
                <a:latin typeface="Arial" panose="020B0604020202020204" pitchFamily="34" charset="0"/>
                <a:ea typeface="Times New Roman" panose="02020603050405020304" pitchFamily="18" charset="0"/>
                <a:cs typeface="Times New Roman" panose="02020603050405020304" pitchFamily="18" charset="0"/>
              </a:rPr>
              <a:t>Shared Care Record data visibility matrix</a:t>
            </a:r>
            <a:endParaRPr lang="en-GB" sz="1800" b="1">
              <a:solidFill>
                <a:srgbClr val="005EB8"/>
              </a:solidFill>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26CD2317-4D1B-7B2F-6E09-553680E5D27B}"/>
              </a:ext>
            </a:extLst>
          </p:cNvPr>
          <p:cNvGraphicFramePr>
            <a:graphicFrameLocks noGrp="1"/>
          </p:cNvGraphicFramePr>
          <p:nvPr>
            <p:extLst>
              <p:ext uri="{D42A27DB-BD31-4B8C-83A1-F6EECF244321}">
                <p14:modId xmlns:p14="http://schemas.microsoft.com/office/powerpoint/2010/main" val="2993116784"/>
              </p:ext>
            </p:extLst>
          </p:nvPr>
        </p:nvGraphicFramePr>
        <p:xfrm>
          <a:off x="268514" y="554552"/>
          <a:ext cx="11648087" cy="5791492"/>
        </p:xfrm>
        <a:graphic>
          <a:graphicData uri="http://schemas.openxmlformats.org/drawingml/2006/table">
            <a:tbl>
              <a:tblPr bandRow="1">
                <a:tableStyleId>{5C22544A-7EE6-4342-B048-85BDC9FD1C3A}</a:tableStyleId>
              </a:tblPr>
              <a:tblGrid>
                <a:gridCol w="2749179">
                  <a:extLst>
                    <a:ext uri="{9D8B030D-6E8A-4147-A177-3AD203B41FA5}">
                      <a16:colId xmlns:a16="http://schemas.microsoft.com/office/drawing/2014/main" val="1381218670"/>
                    </a:ext>
                  </a:extLst>
                </a:gridCol>
                <a:gridCol w="1532643">
                  <a:extLst>
                    <a:ext uri="{9D8B030D-6E8A-4147-A177-3AD203B41FA5}">
                      <a16:colId xmlns:a16="http://schemas.microsoft.com/office/drawing/2014/main" val="561339087"/>
                    </a:ext>
                  </a:extLst>
                </a:gridCol>
                <a:gridCol w="1408116">
                  <a:extLst>
                    <a:ext uri="{9D8B030D-6E8A-4147-A177-3AD203B41FA5}">
                      <a16:colId xmlns:a16="http://schemas.microsoft.com/office/drawing/2014/main" val="3657591444"/>
                    </a:ext>
                  </a:extLst>
                </a:gridCol>
                <a:gridCol w="1647592">
                  <a:extLst>
                    <a:ext uri="{9D8B030D-6E8A-4147-A177-3AD203B41FA5}">
                      <a16:colId xmlns:a16="http://schemas.microsoft.com/office/drawing/2014/main" val="1273789329"/>
                    </a:ext>
                  </a:extLst>
                </a:gridCol>
                <a:gridCol w="1283589">
                  <a:extLst>
                    <a:ext uri="{9D8B030D-6E8A-4147-A177-3AD203B41FA5}">
                      <a16:colId xmlns:a16="http://schemas.microsoft.com/office/drawing/2014/main" val="304966156"/>
                    </a:ext>
                  </a:extLst>
                </a:gridCol>
                <a:gridCol w="957901">
                  <a:extLst>
                    <a:ext uri="{9D8B030D-6E8A-4147-A177-3AD203B41FA5}">
                      <a16:colId xmlns:a16="http://schemas.microsoft.com/office/drawing/2014/main" val="2677784208"/>
                    </a:ext>
                  </a:extLst>
                </a:gridCol>
                <a:gridCol w="1072850">
                  <a:extLst>
                    <a:ext uri="{9D8B030D-6E8A-4147-A177-3AD203B41FA5}">
                      <a16:colId xmlns:a16="http://schemas.microsoft.com/office/drawing/2014/main" val="2998492959"/>
                    </a:ext>
                  </a:extLst>
                </a:gridCol>
                <a:gridCol w="996217">
                  <a:extLst>
                    <a:ext uri="{9D8B030D-6E8A-4147-A177-3AD203B41FA5}">
                      <a16:colId xmlns:a16="http://schemas.microsoft.com/office/drawing/2014/main" val="3043260265"/>
                    </a:ext>
                  </a:extLst>
                </a:gridCol>
              </a:tblGrid>
              <a:tr h="1230900">
                <a:tc>
                  <a:txBody>
                    <a:bodyPr/>
                    <a:lstStyle/>
                    <a:p>
                      <a:pPr marL="0" indent="0" algn="l" fontAlgn="base">
                        <a:lnSpc>
                          <a:spcPts val="1425"/>
                        </a:lnSpc>
                        <a:buNone/>
                      </a:pPr>
                      <a:r>
                        <a:rPr lang="en-GB" sz="1200" b="1" i="0">
                          <a:solidFill>
                            <a:srgbClr val="FFFFFF"/>
                          </a:solidFill>
                          <a:effectLst/>
                          <a:latin typeface="Calibri" panose="020F0502020204030204" pitchFamily="34" charset="0"/>
                        </a:rPr>
                        <a:t>Information being made available </a:t>
                      </a:r>
                      <a:endParaRPr lang="en-US" b="1" i="0">
                        <a:solidFill>
                          <a:srgbClr val="FFFFFF"/>
                        </a:solidFill>
                        <a:effectLst/>
                      </a:endParaRPr>
                    </a:p>
                    <a:p>
                      <a:pPr marL="0" indent="0" algn="l" fontAlgn="base">
                        <a:lnSpc>
                          <a:spcPts val="1425"/>
                        </a:lnSpc>
                        <a:buNone/>
                      </a:pPr>
                      <a:r>
                        <a:rPr lang="en-GB" sz="1200" b="1" i="0">
                          <a:solidFill>
                            <a:srgbClr val="FFFFFF"/>
                          </a:solidFill>
                          <a:effectLst/>
                          <a:latin typeface="Calibri" panose="020F0502020204030204" pitchFamily="34" charset="0"/>
                        </a:rPr>
                        <a:t>in the Shared Care Record</a:t>
                      </a:r>
                      <a:endParaRPr lang="en-GB" b="1" i="0">
                        <a:solidFill>
                          <a:srgbClr val="FFFFFF"/>
                        </a:solidFill>
                        <a:effectLst/>
                      </a:endParaRPr>
                    </a:p>
                    <a:p>
                      <a:pPr marL="0" lvl="0" indent="0" algn="l" fontAlgn="base">
                        <a:lnSpc>
                          <a:spcPts val="1425"/>
                        </a:lnSpc>
                        <a:buFont typeface="Arial" panose="020B0604020202020204" pitchFamily="34" charset="0"/>
                        <a:buChar char="•"/>
                      </a:pPr>
                      <a:r>
                        <a:rPr lang="en-GB" sz="1200" b="1" i="1">
                          <a:solidFill>
                            <a:srgbClr val="FFFF00"/>
                          </a:solidFill>
                          <a:effectLst/>
                          <a:latin typeface="Calibri" panose="020F0502020204030204" pitchFamily="34" charset="0"/>
                        </a:rPr>
                        <a:t>Data types</a:t>
                      </a:r>
                      <a:endParaRPr lang="en-US" sz="960" b="1" i="0">
                        <a:solidFill>
                          <a:srgbClr val="FFFFFF"/>
                        </a:solidFill>
                        <a:effectLst/>
                        <a:latin typeface="Arial" panose="020B0604020202020204" pitchFamily="34" charset="0"/>
                      </a:endParaRPr>
                    </a:p>
                    <a:p>
                      <a:pPr marL="0" lvl="0" indent="0" algn="l" fontAlgn="base">
                        <a:lnSpc>
                          <a:spcPts val="1425"/>
                        </a:lnSpc>
                        <a:buFont typeface="Arial" panose="020B0604020202020204" pitchFamily="34" charset="0"/>
                        <a:buChar char="•"/>
                      </a:pPr>
                      <a:r>
                        <a:rPr lang="en-GB" sz="1200" b="1" i="1">
                          <a:solidFill>
                            <a:srgbClr val="FFC000"/>
                          </a:solidFill>
                          <a:effectLst/>
                          <a:latin typeface="Calibri" panose="020F0502020204030204" pitchFamily="34" charset="0"/>
                        </a:rPr>
                        <a:t>Frequency of updates</a:t>
                      </a:r>
                      <a:endParaRPr lang="en-US" sz="960" b="1" i="0">
                        <a:solidFill>
                          <a:srgbClr val="FFFFFF"/>
                        </a:solidFill>
                        <a:effectLst/>
                        <a:latin typeface="Arial" panose="020B0604020202020204" pitchFamily="34" charset="0"/>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MSEFT</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Structured Data &amp; Documents</a:t>
                      </a:r>
                      <a:endParaRPr lang="en-US" b="1" i="0">
                        <a:solidFill>
                          <a:srgbClr val="FFFFFF"/>
                        </a:solidFill>
                        <a:effectLst/>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EPUT (MH)</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Documents PDFs</a:t>
                      </a:r>
                      <a:endParaRPr lang="en-US" b="1" i="0">
                        <a:solidFill>
                          <a:srgbClr val="FFFFFF"/>
                        </a:solidFill>
                        <a:effectLst/>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Primary Care</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Structured &amp; Unstructured Data</a:t>
                      </a:r>
                      <a:endParaRPr lang="en-US" b="1" i="0">
                        <a:solidFill>
                          <a:srgbClr val="FFFFFF"/>
                        </a:solidFill>
                        <a:effectLst/>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Community</a:t>
                      </a:r>
                      <a:endParaRPr lang="en-US" b="1" i="0">
                        <a:solidFill>
                          <a:srgbClr val="FFFFFF"/>
                        </a:solidFill>
                        <a:effectLst/>
                      </a:endParaRPr>
                    </a:p>
                    <a:p>
                      <a:pPr marL="0" indent="0" algn="ctr" fontAlgn="base">
                        <a:lnSpc>
                          <a:spcPts val="1425"/>
                        </a:lnSpc>
                        <a:buNone/>
                      </a:pPr>
                      <a:r>
                        <a:rPr lang="en-GB" sz="1200" b="1" i="0">
                          <a:solidFill>
                            <a:srgbClr val="FFFFFF"/>
                          </a:solidFill>
                          <a:effectLst/>
                          <a:latin typeface="Calibri"/>
                        </a:rPr>
                        <a:t>Provide/NELFT/EPUT/IC24/</a:t>
                      </a:r>
                      <a:br>
                        <a:rPr lang="en-US" sz="1200" b="1" i="0">
                          <a:solidFill>
                            <a:srgbClr val="FFFFFF"/>
                          </a:solidFill>
                          <a:effectLst/>
                          <a:latin typeface="Calibri"/>
                        </a:rPr>
                      </a:br>
                      <a:r>
                        <a:rPr lang="en-GB" sz="1200" b="1" i="0">
                          <a:solidFill>
                            <a:srgbClr val="FFFFFF"/>
                          </a:solidFill>
                          <a:effectLst/>
                          <a:latin typeface="Calibri"/>
                        </a:rPr>
                        <a:t>Hospices</a:t>
                      </a:r>
                      <a:endParaRPr lang="en-US" b="1" i="0">
                        <a:solidFill>
                          <a:srgbClr val="FFFFFF"/>
                        </a:solidFill>
                        <a:effectLst/>
                        <a:latin typeface="Calibri"/>
                      </a:endParaRPr>
                    </a:p>
                    <a:p>
                      <a:pPr marL="0" indent="0" algn="ctr" fontAlgn="base">
                        <a:lnSpc>
                          <a:spcPts val="1425"/>
                        </a:lnSpc>
                        <a:buNone/>
                      </a:pPr>
                      <a:r>
                        <a:rPr lang="en-GB" sz="1200" b="1" i="0">
                          <a:solidFill>
                            <a:srgbClr val="FFFF00"/>
                          </a:solidFill>
                          <a:effectLst/>
                          <a:latin typeface="Calibri" panose="020F0502020204030204" pitchFamily="34" charset="0"/>
                        </a:rPr>
                        <a:t>HTML Unstructured</a:t>
                      </a:r>
                      <a:endParaRPr lang="en-US" b="1" i="0">
                        <a:solidFill>
                          <a:srgbClr val="FFFFFF"/>
                        </a:solidFill>
                        <a:effectLst/>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Essex County Council</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Structured Data</a:t>
                      </a:r>
                      <a:endParaRPr lang="en-US" b="1" i="0">
                        <a:solidFill>
                          <a:srgbClr val="FFFFFF"/>
                        </a:solidFill>
                        <a:effectLst/>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Southend &amp; Thurrock Council</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Extract File</a:t>
                      </a:r>
                      <a:endParaRPr lang="en-US" b="1" i="0">
                        <a:solidFill>
                          <a:srgbClr val="FFFFFF"/>
                        </a:solidFill>
                        <a:effectLst/>
                      </a:endParaRPr>
                    </a:p>
                    <a:p>
                      <a:pPr marL="0" indent="0" algn="ctr" fontAlgn="base">
                        <a:lnSpc>
                          <a:spcPts val="1425"/>
                        </a:lnSpc>
                        <a:buNone/>
                      </a:pPr>
                      <a:r>
                        <a:rPr lang="en-GB" sz="1200" b="1" i="0">
                          <a:solidFill>
                            <a:srgbClr val="FDC518"/>
                          </a:solidFill>
                          <a:effectLst/>
                          <a:latin typeface="Calibri" panose="020F0502020204030204" pitchFamily="34" charset="0"/>
                        </a:rPr>
                        <a:t>Every 24hr overnight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IC24 Cleo</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a:rPr>
                        <a:t>ADT</a:t>
                      </a:r>
                      <a:r>
                        <a:rPr lang="en-GB" sz="1200" b="1" i="0">
                          <a:solidFill>
                            <a:srgbClr val="FFFFFF"/>
                          </a:solidFill>
                          <a:effectLst/>
                          <a:latin typeface="Calibri"/>
                        </a:rPr>
                        <a:t> </a:t>
                      </a:r>
                      <a:r>
                        <a:rPr lang="en-GB" sz="1200" b="1" i="0">
                          <a:solidFill>
                            <a:srgbClr val="FFFF00"/>
                          </a:solidFill>
                          <a:effectLst/>
                          <a:latin typeface="Calibri"/>
                        </a:rPr>
                        <a:t>Messages</a:t>
                      </a:r>
                      <a:endParaRPr lang="en-US" b="1" i="0">
                        <a:solidFill>
                          <a:srgbClr val="FFFFFF"/>
                        </a:solidFill>
                        <a:effectLst/>
                        <a:latin typeface="Calibri"/>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extLst>
                  <a:ext uri="{0D108BD9-81ED-4DB2-BD59-A6C34878D82A}">
                    <a16:rowId xmlns:a16="http://schemas.microsoft.com/office/drawing/2014/main" val="3064090539"/>
                  </a:ext>
                </a:extLst>
              </a:tr>
              <a:tr h="313758">
                <a:tc>
                  <a:txBody>
                    <a:bodyPr/>
                    <a:lstStyle/>
                    <a:p>
                      <a:pPr marL="0" indent="0" algn="l" fontAlgn="base">
                        <a:lnSpc>
                          <a:spcPts val="1425"/>
                        </a:lnSpc>
                        <a:buNone/>
                      </a:pPr>
                      <a:r>
                        <a:rPr lang="en-GB" sz="1200" b="1" i="0">
                          <a:solidFill>
                            <a:schemeClr val="tx1"/>
                          </a:solidFill>
                          <a:effectLst/>
                          <a:latin typeface="Calibri"/>
                        </a:rPr>
                        <a:t>All Patients Interactions with a Clinician</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extLst>
                  <a:ext uri="{0D108BD9-81ED-4DB2-BD59-A6C34878D82A}">
                    <a16:rowId xmlns:a16="http://schemas.microsoft.com/office/drawing/2014/main" val="260536383"/>
                  </a:ext>
                </a:extLst>
              </a:tr>
              <a:tr h="313758">
                <a:tc>
                  <a:txBody>
                    <a:bodyPr/>
                    <a:lstStyle/>
                    <a:p>
                      <a:pPr marL="0" indent="0" algn="l" fontAlgn="base">
                        <a:lnSpc>
                          <a:spcPts val="1425"/>
                        </a:lnSpc>
                        <a:buNone/>
                      </a:pPr>
                      <a:r>
                        <a:rPr lang="en-GB" sz="1200" b="1" i="0">
                          <a:solidFill>
                            <a:schemeClr val="tx1"/>
                          </a:solidFill>
                          <a:effectLst/>
                          <a:latin typeface="Calibri"/>
                        </a:rPr>
                        <a:t>Patient Summary</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113478649"/>
                  </a:ext>
                </a:extLst>
              </a:tr>
              <a:tr h="313758">
                <a:tc>
                  <a:txBody>
                    <a:bodyPr/>
                    <a:lstStyle/>
                    <a:p>
                      <a:pPr marL="0" indent="0" algn="l" fontAlgn="base">
                        <a:lnSpc>
                          <a:spcPts val="1425"/>
                        </a:lnSpc>
                        <a:buNone/>
                      </a:pPr>
                      <a:r>
                        <a:rPr lang="en-GB" sz="1200" b="1" i="0">
                          <a:solidFill>
                            <a:schemeClr val="tx1"/>
                          </a:solidFill>
                          <a:effectLst/>
                          <a:latin typeface="Calibri"/>
                        </a:rPr>
                        <a:t>Discharge Summaries - Inpatient</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marL="0" indent="0" algn="ctr" fontAlgn="base">
                        <a:lnSpc>
                          <a:spcPts val="1425"/>
                        </a:lnSpc>
                        <a:buNone/>
                      </a:pPr>
                      <a:r>
                        <a:rPr lang="en-GB" sz="1200" b="1" i="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768471286"/>
                  </a:ext>
                </a:extLst>
              </a:tr>
              <a:tr h="313758">
                <a:tc>
                  <a:txBody>
                    <a:bodyPr/>
                    <a:lstStyle/>
                    <a:p>
                      <a:pPr marL="0" indent="0" algn="l" fontAlgn="base">
                        <a:lnSpc>
                          <a:spcPts val="1425"/>
                        </a:lnSpc>
                        <a:buNone/>
                      </a:pPr>
                      <a:r>
                        <a:rPr lang="en-GB" sz="1200" b="1" i="0">
                          <a:solidFill>
                            <a:schemeClr val="tx1"/>
                          </a:solidFill>
                          <a:effectLst/>
                          <a:latin typeface="Calibri"/>
                        </a:rPr>
                        <a:t>ED Discharge Summaries</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marL="0" indent="0" algn="ctr" fontAlgn="base">
                        <a:lnSpc>
                          <a:spcPts val="1425"/>
                        </a:lnSpc>
                        <a:buNone/>
                      </a:pPr>
                      <a:r>
                        <a:rPr lang="en-GB" sz="1200" b="1" i="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89785345"/>
                  </a:ext>
                </a:extLst>
              </a:tr>
              <a:tr h="313758">
                <a:tc>
                  <a:txBody>
                    <a:bodyPr/>
                    <a:lstStyle/>
                    <a:p>
                      <a:pPr marL="0" indent="0" algn="l" fontAlgn="base">
                        <a:lnSpc>
                          <a:spcPts val="1425"/>
                        </a:lnSpc>
                        <a:buNone/>
                      </a:pPr>
                      <a:r>
                        <a:rPr lang="en-GB" sz="1200" b="1" i="0">
                          <a:solidFill>
                            <a:schemeClr val="tx1"/>
                          </a:solidFill>
                          <a:effectLst/>
                          <a:latin typeface="Calibri"/>
                        </a:rPr>
                        <a:t>Outpatient Appointments</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marL="0" indent="0" algn="ctr" fontAlgn="base">
                        <a:lnSpc>
                          <a:spcPts val="1425"/>
                        </a:lnSpc>
                        <a:buNone/>
                      </a:pPr>
                      <a:r>
                        <a:rPr lang="en-GB" sz="1200" b="1" i="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571887838"/>
                  </a:ext>
                </a:extLst>
              </a:tr>
              <a:tr h="313758">
                <a:tc>
                  <a:txBody>
                    <a:bodyPr/>
                    <a:lstStyle/>
                    <a:p>
                      <a:pPr marL="0" indent="0" algn="l" fontAlgn="base">
                        <a:lnSpc>
                          <a:spcPts val="1425"/>
                        </a:lnSpc>
                        <a:buNone/>
                      </a:pPr>
                      <a:r>
                        <a:rPr lang="en-GB" sz="1200" b="1" i="0">
                          <a:solidFill>
                            <a:schemeClr val="tx1"/>
                          </a:solidFill>
                          <a:effectLst/>
                          <a:latin typeface="Calibri"/>
                        </a:rPr>
                        <a:t>Ward Review Adult</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9D9D9"/>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2481159676"/>
                  </a:ext>
                </a:extLst>
              </a:tr>
              <a:tr h="313758">
                <a:tc>
                  <a:txBody>
                    <a:bodyPr/>
                    <a:lstStyle/>
                    <a:p>
                      <a:pPr marL="0" indent="0" algn="l" fontAlgn="base">
                        <a:lnSpc>
                          <a:spcPts val="1425"/>
                        </a:lnSpc>
                        <a:buNone/>
                      </a:pPr>
                      <a:r>
                        <a:rPr lang="en-GB" sz="1200" b="1" i="0">
                          <a:solidFill>
                            <a:schemeClr val="tx1"/>
                          </a:solidFill>
                          <a:effectLst/>
                          <a:latin typeface="Calibri"/>
                        </a:rPr>
                        <a:t>Physical Health Check</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GB"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4183901144"/>
                  </a:ext>
                </a:extLst>
              </a:tr>
              <a:tr h="313758">
                <a:tc>
                  <a:txBody>
                    <a:bodyPr/>
                    <a:lstStyle/>
                    <a:p>
                      <a:pPr marL="0" indent="0" algn="l" fontAlgn="base">
                        <a:lnSpc>
                          <a:spcPts val="1425"/>
                        </a:lnSpc>
                        <a:buNone/>
                      </a:pPr>
                      <a:r>
                        <a:rPr lang="en-GB" sz="1200" b="1" i="0">
                          <a:solidFill>
                            <a:schemeClr val="tx1"/>
                          </a:solidFill>
                          <a:effectLst/>
                          <a:latin typeface="Calibri"/>
                        </a:rPr>
                        <a:t>Non CPA Care Plan</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GB"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1580900859"/>
                  </a:ext>
                </a:extLst>
              </a:tr>
              <a:tr h="313758">
                <a:tc>
                  <a:txBody>
                    <a:bodyPr/>
                    <a:lstStyle/>
                    <a:p>
                      <a:pPr marL="0" indent="0" algn="l" fontAlgn="base">
                        <a:lnSpc>
                          <a:spcPts val="1425"/>
                        </a:lnSpc>
                        <a:buNone/>
                      </a:pPr>
                      <a:r>
                        <a:rPr lang="en-GB" sz="1200" b="1" i="0">
                          <a:solidFill>
                            <a:schemeClr val="tx1"/>
                          </a:solidFill>
                          <a:effectLst/>
                          <a:latin typeface="Calibri"/>
                        </a:rPr>
                        <a:t>CAMHS Care Plan</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9D9D9"/>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517243450"/>
                  </a:ext>
                </a:extLst>
              </a:tr>
              <a:tr h="313758">
                <a:tc>
                  <a:txBody>
                    <a:bodyPr/>
                    <a:lstStyle/>
                    <a:p>
                      <a:pPr marL="0" indent="0" algn="l" fontAlgn="base">
                        <a:lnSpc>
                          <a:spcPts val="1425"/>
                        </a:lnSpc>
                        <a:buNone/>
                      </a:pPr>
                      <a:r>
                        <a:rPr lang="en-GB" sz="1200" b="1" i="0">
                          <a:solidFill>
                            <a:schemeClr val="tx1"/>
                          </a:solidFill>
                          <a:effectLst/>
                          <a:latin typeface="Calibri"/>
                        </a:rPr>
                        <a:t>Hospital Admissions</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marL="0" indent="0" algn="ctr" fontAlgn="base">
                        <a:lnSpc>
                          <a:spcPts val="1425"/>
                        </a:lnSpc>
                        <a:buNone/>
                      </a:pPr>
                      <a:r>
                        <a:rPr lang="en-GB" sz="1200" b="1" i="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2431580312"/>
                  </a:ext>
                </a:extLst>
              </a:tr>
              <a:tr h="313758">
                <a:tc>
                  <a:txBody>
                    <a:bodyPr/>
                    <a:lstStyle/>
                    <a:p>
                      <a:pPr marL="0" indent="0" algn="l" fontAlgn="base">
                        <a:lnSpc>
                          <a:spcPts val="1425"/>
                        </a:lnSpc>
                        <a:buNone/>
                      </a:pPr>
                      <a:r>
                        <a:rPr lang="en-GB" sz="1200" b="1" i="0">
                          <a:solidFill>
                            <a:schemeClr val="tx1"/>
                          </a:solidFill>
                          <a:effectLst/>
                          <a:latin typeface="Calibri"/>
                        </a:rPr>
                        <a:t>Care Review/Treatment Plan</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C9C9C9"/>
                    </a:solidFill>
                  </a:tcPr>
                </a:tc>
                <a:tc>
                  <a:txBody>
                    <a:bodyPr/>
                    <a:lstStyle/>
                    <a:p>
                      <a:pPr marL="0" indent="0" algn="ctr" fontAlgn="base">
                        <a:lnSpc>
                          <a:spcPts val="1425"/>
                        </a:lnSpc>
                        <a:buNone/>
                      </a:pPr>
                      <a:r>
                        <a:rPr lang="en-GB" sz="1200" b="1" i="0" u="none" strike="noStrike">
                          <a:solidFill>
                            <a:srgbClr val="000000"/>
                          </a:solidFill>
                          <a:effectLst/>
                          <a:latin typeface="Calibri" panose="020F0502020204030204" pitchFamily="34" charset="0"/>
                        </a:rPr>
                        <a:t>Now Live</a:t>
                      </a:r>
                      <a:endParaRPr lang="en-GB"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574059880"/>
                  </a:ext>
                </a:extLst>
              </a:tr>
              <a:tr h="313758">
                <a:tc>
                  <a:txBody>
                    <a:bodyPr/>
                    <a:lstStyle/>
                    <a:p>
                      <a:pPr marL="0" indent="0" algn="l" fontAlgn="base">
                        <a:lnSpc>
                          <a:spcPts val="1425"/>
                        </a:lnSpc>
                        <a:buNone/>
                      </a:pPr>
                      <a:r>
                        <a:rPr lang="en-GB" sz="1200" b="1" i="0">
                          <a:solidFill>
                            <a:schemeClr val="tx1"/>
                          </a:solidFill>
                          <a:effectLst/>
                          <a:latin typeface="Calibri"/>
                        </a:rPr>
                        <a:t>ED Admissions</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marL="0" indent="0" algn="ctr" fontAlgn="base">
                        <a:lnSpc>
                          <a:spcPts val="1425"/>
                        </a:lnSpc>
                        <a:buNone/>
                      </a:pPr>
                      <a:r>
                        <a:rPr lang="en-GB" sz="1200" b="1" i="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1247956356"/>
                  </a:ext>
                </a:extLst>
              </a:tr>
              <a:tr h="313757">
                <a:tc>
                  <a:txBody>
                    <a:bodyPr/>
                    <a:lstStyle/>
                    <a:p>
                      <a:pPr marL="0" lvl="0" indent="0" algn="l">
                        <a:lnSpc>
                          <a:spcPts val="1425"/>
                        </a:lnSpc>
                        <a:buNone/>
                      </a:pPr>
                      <a:r>
                        <a:rPr lang="en-GB" sz="1200" b="1" i="0">
                          <a:solidFill>
                            <a:schemeClr val="tx1"/>
                          </a:solidFill>
                          <a:effectLst/>
                          <a:latin typeface="Calibri"/>
                        </a:rPr>
                        <a:t>Radiology Reports</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marL="0" lvl="0" indent="0" algn="ctr">
                        <a:lnSpc>
                          <a:spcPts val="1425"/>
                        </a:lnSpc>
                        <a:buNone/>
                      </a:pPr>
                      <a:r>
                        <a:rPr lang="en-GB" sz="1200" b="1" i="0">
                          <a:solidFill>
                            <a:srgbClr val="000000"/>
                          </a:solidFill>
                          <a:effectLst/>
                          <a:latin typeface="Calibri"/>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lvl="0">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lvl="0">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lvl="0">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lvl="0">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lvl="0">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lvl="0">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193978415"/>
                  </a:ext>
                </a:extLst>
              </a:tr>
            </a:tbl>
          </a:graphicData>
        </a:graphic>
      </p:graphicFrame>
    </p:spTree>
    <p:extLst>
      <p:ext uri="{BB962C8B-B14F-4D97-AF65-F5344CB8AC3E}">
        <p14:creationId xmlns:p14="http://schemas.microsoft.com/office/powerpoint/2010/main" val="2361179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BAE068E-9B6D-5A19-B58C-BC6B858B1746}"/>
              </a:ext>
            </a:extLst>
          </p:cNvPr>
          <p:cNvSpPr/>
          <p:nvPr/>
        </p:nvSpPr>
        <p:spPr>
          <a:xfrm>
            <a:off x="2805856" y="-145"/>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31st March 2026</a:t>
            </a:r>
            <a:endParaRPr lang="en-GB" sz="1600">
              <a:solidFill>
                <a:srgbClr val="000000"/>
              </a:solidFill>
              <a:latin typeface="Arial"/>
              <a:cs typeface="Arial"/>
            </a:endParaRPr>
          </a:p>
          <a:p>
            <a:pPr algn="ctr"/>
            <a:endParaRPr lang="en-GB" sz="1400">
              <a:solidFill>
                <a:schemeClr val="bg1"/>
              </a:solidFill>
              <a:latin typeface="Arial"/>
              <a:cs typeface="Arial"/>
            </a:endParaRPr>
          </a:p>
        </p:txBody>
      </p:sp>
      <p:graphicFrame>
        <p:nvGraphicFramePr>
          <p:cNvPr id="7" name="Table 6">
            <a:extLst>
              <a:ext uri="{FF2B5EF4-FFF2-40B4-BE49-F238E27FC236}">
                <a16:creationId xmlns:a16="http://schemas.microsoft.com/office/drawing/2014/main" id="{A32F27DC-B5F1-3644-DB89-E3A683D0E3B1}"/>
              </a:ext>
            </a:extLst>
          </p:cNvPr>
          <p:cNvGraphicFramePr>
            <a:graphicFrameLocks noGrp="1"/>
          </p:cNvGraphicFramePr>
          <p:nvPr>
            <p:extLst>
              <p:ext uri="{D42A27DB-BD31-4B8C-83A1-F6EECF244321}">
                <p14:modId xmlns:p14="http://schemas.microsoft.com/office/powerpoint/2010/main" val="1077774652"/>
              </p:ext>
            </p:extLst>
          </p:nvPr>
        </p:nvGraphicFramePr>
        <p:xfrm>
          <a:off x="319314" y="602342"/>
          <a:ext cx="11317320" cy="5835460"/>
        </p:xfrm>
        <a:graphic>
          <a:graphicData uri="http://schemas.openxmlformats.org/drawingml/2006/table">
            <a:tbl>
              <a:tblPr bandRow="1">
                <a:tableStyleId>{5C22544A-7EE6-4342-B048-85BDC9FD1C3A}</a:tableStyleId>
              </a:tblPr>
              <a:tblGrid>
                <a:gridCol w="2593747">
                  <a:extLst>
                    <a:ext uri="{9D8B030D-6E8A-4147-A177-3AD203B41FA5}">
                      <a16:colId xmlns:a16="http://schemas.microsoft.com/office/drawing/2014/main" val="77384"/>
                    </a:ext>
                  </a:extLst>
                </a:gridCol>
                <a:gridCol w="1604764">
                  <a:extLst>
                    <a:ext uri="{9D8B030D-6E8A-4147-A177-3AD203B41FA5}">
                      <a16:colId xmlns:a16="http://schemas.microsoft.com/office/drawing/2014/main" val="2557272139"/>
                    </a:ext>
                  </a:extLst>
                </a:gridCol>
                <a:gridCol w="1306203">
                  <a:extLst>
                    <a:ext uri="{9D8B030D-6E8A-4147-A177-3AD203B41FA5}">
                      <a16:colId xmlns:a16="http://schemas.microsoft.com/office/drawing/2014/main" val="152363617"/>
                    </a:ext>
                  </a:extLst>
                </a:gridCol>
                <a:gridCol w="1371514">
                  <a:extLst>
                    <a:ext uri="{9D8B030D-6E8A-4147-A177-3AD203B41FA5}">
                      <a16:colId xmlns:a16="http://schemas.microsoft.com/office/drawing/2014/main" val="1924531364"/>
                    </a:ext>
                  </a:extLst>
                </a:gridCol>
                <a:gridCol w="1287543">
                  <a:extLst>
                    <a:ext uri="{9D8B030D-6E8A-4147-A177-3AD203B41FA5}">
                      <a16:colId xmlns:a16="http://schemas.microsoft.com/office/drawing/2014/main" val="3823292307"/>
                    </a:ext>
                  </a:extLst>
                </a:gridCol>
                <a:gridCol w="1063623">
                  <a:extLst>
                    <a:ext uri="{9D8B030D-6E8A-4147-A177-3AD203B41FA5}">
                      <a16:colId xmlns:a16="http://schemas.microsoft.com/office/drawing/2014/main" val="580947848"/>
                    </a:ext>
                  </a:extLst>
                </a:gridCol>
                <a:gridCol w="1091613">
                  <a:extLst>
                    <a:ext uri="{9D8B030D-6E8A-4147-A177-3AD203B41FA5}">
                      <a16:colId xmlns:a16="http://schemas.microsoft.com/office/drawing/2014/main" val="1756388851"/>
                    </a:ext>
                  </a:extLst>
                </a:gridCol>
                <a:gridCol w="998313">
                  <a:extLst>
                    <a:ext uri="{9D8B030D-6E8A-4147-A177-3AD203B41FA5}">
                      <a16:colId xmlns:a16="http://schemas.microsoft.com/office/drawing/2014/main" val="668193516"/>
                    </a:ext>
                  </a:extLst>
                </a:gridCol>
              </a:tblGrid>
              <a:tr h="1022999">
                <a:tc>
                  <a:txBody>
                    <a:bodyPr/>
                    <a:lstStyle/>
                    <a:p>
                      <a:pPr marL="0" indent="0" algn="l" fontAlgn="base">
                        <a:lnSpc>
                          <a:spcPts val="1425"/>
                        </a:lnSpc>
                        <a:buNone/>
                      </a:pPr>
                      <a:r>
                        <a:rPr lang="en-GB" sz="1200" b="1" i="0">
                          <a:solidFill>
                            <a:srgbClr val="FFFFFF"/>
                          </a:solidFill>
                          <a:effectLst/>
                          <a:latin typeface="Calibri" panose="020F0502020204030204" pitchFamily="34" charset="0"/>
                        </a:rPr>
                        <a:t>Information being made available </a:t>
                      </a:r>
                      <a:endParaRPr lang="en-US" b="1" i="0">
                        <a:solidFill>
                          <a:srgbClr val="FFFFFF"/>
                        </a:solidFill>
                        <a:effectLst/>
                      </a:endParaRPr>
                    </a:p>
                    <a:p>
                      <a:pPr marL="0" indent="0" algn="l" fontAlgn="base">
                        <a:lnSpc>
                          <a:spcPts val="1425"/>
                        </a:lnSpc>
                        <a:buNone/>
                      </a:pPr>
                      <a:r>
                        <a:rPr lang="en-GB" sz="1200" b="1" i="0">
                          <a:solidFill>
                            <a:srgbClr val="FFFFFF"/>
                          </a:solidFill>
                          <a:effectLst/>
                          <a:latin typeface="Calibri" panose="020F0502020204030204" pitchFamily="34" charset="0"/>
                        </a:rPr>
                        <a:t>in the Shared Care Record</a:t>
                      </a:r>
                      <a:endParaRPr lang="en-GB" b="1" i="0">
                        <a:solidFill>
                          <a:srgbClr val="FFFFFF"/>
                        </a:solidFill>
                        <a:effectLst/>
                      </a:endParaRPr>
                    </a:p>
                    <a:p>
                      <a:pPr marL="0" lvl="0" indent="0" algn="l" fontAlgn="base">
                        <a:lnSpc>
                          <a:spcPts val="1425"/>
                        </a:lnSpc>
                        <a:buFont typeface="Arial" panose="020B0604020202020204" pitchFamily="34" charset="0"/>
                        <a:buChar char="•"/>
                      </a:pPr>
                      <a:r>
                        <a:rPr lang="en-GB" sz="1200" b="1" i="1">
                          <a:solidFill>
                            <a:srgbClr val="FFFF00"/>
                          </a:solidFill>
                          <a:effectLst/>
                          <a:latin typeface="Calibri" panose="020F0502020204030204" pitchFamily="34" charset="0"/>
                        </a:rPr>
                        <a:t>Data types</a:t>
                      </a:r>
                      <a:endParaRPr lang="en-US" sz="960" b="1" i="0">
                        <a:solidFill>
                          <a:srgbClr val="FFFFFF"/>
                        </a:solidFill>
                        <a:effectLst/>
                        <a:latin typeface="Arial" panose="020B0604020202020204" pitchFamily="34" charset="0"/>
                      </a:endParaRPr>
                    </a:p>
                    <a:p>
                      <a:pPr marL="0" lvl="0" indent="0" algn="l" fontAlgn="base">
                        <a:lnSpc>
                          <a:spcPts val="1425"/>
                        </a:lnSpc>
                        <a:buFont typeface="Arial" panose="020B0604020202020204" pitchFamily="34" charset="0"/>
                        <a:buChar char="•"/>
                      </a:pPr>
                      <a:r>
                        <a:rPr lang="en-GB" sz="1200" b="1" i="1">
                          <a:solidFill>
                            <a:srgbClr val="FFC000"/>
                          </a:solidFill>
                          <a:effectLst/>
                          <a:latin typeface="Calibri" panose="020F0502020204030204" pitchFamily="34" charset="0"/>
                        </a:rPr>
                        <a:t>Frequency of updates</a:t>
                      </a:r>
                      <a:endParaRPr lang="en-US" sz="960" b="1" i="0">
                        <a:solidFill>
                          <a:srgbClr val="FFFFFF"/>
                        </a:solidFill>
                        <a:effectLst/>
                        <a:latin typeface="Arial" panose="020B0604020202020204" pitchFamily="34" charset="0"/>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MSEFT</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Structured Data &amp; Documents</a:t>
                      </a:r>
                      <a:endParaRPr lang="en-US" b="1" i="0">
                        <a:solidFill>
                          <a:srgbClr val="FFFFFF"/>
                        </a:solidFill>
                        <a:effectLst/>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EPUT (MH)</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Documents PDFs</a:t>
                      </a:r>
                      <a:endParaRPr lang="en-US" b="1" i="0">
                        <a:solidFill>
                          <a:srgbClr val="FFFFFF"/>
                        </a:solidFill>
                        <a:effectLst/>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Primary Care</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Structured &amp; Unstructured Data</a:t>
                      </a:r>
                      <a:endParaRPr lang="en-US" b="1" i="0">
                        <a:solidFill>
                          <a:srgbClr val="FFFFFF"/>
                        </a:solidFill>
                        <a:effectLst/>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Community</a:t>
                      </a:r>
                      <a:endParaRPr lang="en-US" b="1" i="0">
                        <a:solidFill>
                          <a:srgbClr val="FFFFFF"/>
                        </a:solidFill>
                        <a:effectLst/>
                      </a:endParaRPr>
                    </a:p>
                    <a:p>
                      <a:pPr marL="0" indent="0" algn="ctr" fontAlgn="base">
                        <a:lnSpc>
                          <a:spcPts val="1425"/>
                        </a:lnSpc>
                        <a:buNone/>
                      </a:pPr>
                      <a:r>
                        <a:rPr lang="en-GB" sz="1200" b="1" i="0">
                          <a:solidFill>
                            <a:srgbClr val="FFFFFF"/>
                          </a:solidFill>
                          <a:effectLst/>
                          <a:latin typeface="Calibri" panose="020F0502020204030204" pitchFamily="34" charset="0"/>
                        </a:rPr>
                        <a:t>Provide/NELFT/EPUT/IC24/Hospices</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HTML Unstructured</a:t>
                      </a:r>
                      <a:endParaRPr lang="en-US" b="1" i="0">
                        <a:solidFill>
                          <a:srgbClr val="FFFFFF"/>
                        </a:solidFill>
                        <a:effectLst/>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Essex County Council</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Structured Data</a:t>
                      </a:r>
                      <a:endParaRPr lang="en-US" b="1" i="0">
                        <a:solidFill>
                          <a:srgbClr val="FFFFFF"/>
                        </a:solidFill>
                        <a:effectLst/>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Southend &amp; Thurrock Council</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panose="020F0502020204030204" pitchFamily="34" charset="0"/>
                        </a:rPr>
                        <a:t>Extract File</a:t>
                      </a:r>
                      <a:endParaRPr lang="en-US" b="1" i="0">
                        <a:solidFill>
                          <a:srgbClr val="FFFFFF"/>
                        </a:solidFill>
                        <a:effectLst/>
                      </a:endParaRPr>
                    </a:p>
                    <a:p>
                      <a:pPr marL="0" indent="0" algn="ctr" fontAlgn="base">
                        <a:lnSpc>
                          <a:spcPts val="1425"/>
                        </a:lnSpc>
                        <a:buNone/>
                      </a:pPr>
                      <a:r>
                        <a:rPr lang="en-GB" sz="1200" b="1" i="0">
                          <a:solidFill>
                            <a:srgbClr val="FDC518"/>
                          </a:solidFill>
                          <a:effectLst/>
                          <a:latin typeface="Calibri" panose="020F0502020204030204" pitchFamily="34" charset="0"/>
                        </a:rPr>
                        <a:t>Every 24hr overnight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425"/>
                        </a:lnSpc>
                        <a:buNone/>
                      </a:pPr>
                      <a:r>
                        <a:rPr lang="en-GB" sz="1200" b="1" i="0">
                          <a:solidFill>
                            <a:srgbClr val="FFFFFF"/>
                          </a:solidFill>
                          <a:effectLst/>
                          <a:latin typeface="Calibri" panose="020F0502020204030204" pitchFamily="34" charset="0"/>
                        </a:rPr>
                        <a:t>IC24 Cleo</a:t>
                      </a:r>
                      <a:endParaRPr lang="en-US" b="1" i="0">
                        <a:solidFill>
                          <a:srgbClr val="FFFFFF"/>
                        </a:solidFill>
                        <a:effectLst/>
                      </a:endParaRPr>
                    </a:p>
                    <a:p>
                      <a:pPr marL="0" indent="0" algn="ctr" fontAlgn="base">
                        <a:lnSpc>
                          <a:spcPts val="1425"/>
                        </a:lnSpc>
                        <a:buNone/>
                      </a:pPr>
                      <a:r>
                        <a:rPr lang="en-GB" sz="1200" b="1" i="0">
                          <a:solidFill>
                            <a:srgbClr val="FFFF00"/>
                          </a:solidFill>
                          <a:effectLst/>
                          <a:latin typeface="Calibri"/>
                        </a:rPr>
                        <a:t>ADT</a:t>
                      </a:r>
                      <a:r>
                        <a:rPr lang="en-GB" sz="1200" b="1" i="0">
                          <a:solidFill>
                            <a:srgbClr val="FFFFFF"/>
                          </a:solidFill>
                          <a:effectLst/>
                          <a:latin typeface="Calibri"/>
                        </a:rPr>
                        <a:t> </a:t>
                      </a:r>
                      <a:r>
                        <a:rPr lang="en-GB" sz="1200" b="1" i="0">
                          <a:solidFill>
                            <a:srgbClr val="FFFF00"/>
                          </a:solidFill>
                          <a:effectLst/>
                          <a:latin typeface="Calibri"/>
                        </a:rPr>
                        <a:t>Messages</a:t>
                      </a:r>
                      <a:endParaRPr lang="en-US" b="1" i="0">
                        <a:solidFill>
                          <a:srgbClr val="FFFFFF"/>
                        </a:solidFill>
                        <a:effectLst/>
                        <a:latin typeface="Calibri"/>
                      </a:endParaRPr>
                    </a:p>
                    <a:p>
                      <a:pPr marL="0" indent="0" algn="ctr" fontAlgn="base">
                        <a:lnSpc>
                          <a:spcPts val="1425"/>
                        </a:lnSpc>
                        <a:buNone/>
                      </a:pPr>
                      <a:r>
                        <a:rPr lang="en-GB" sz="1200" b="1" i="0">
                          <a:solidFill>
                            <a:srgbClr val="FFC000"/>
                          </a:solidFill>
                          <a:effectLst/>
                          <a:latin typeface="Calibri" panose="020F0502020204030204" pitchFamily="34" charset="0"/>
                        </a:rPr>
                        <a:t>Instant</a:t>
                      </a:r>
                      <a:endParaRPr lang="en-US" b="1" i="0">
                        <a:solidFill>
                          <a:srgbClr val="FFFFFF"/>
                        </a:solidFill>
                        <a:effectLst/>
                      </a:endParaRPr>
                    </a:p>
                  </a:txBody>
                  <a:tcPr marL="71218" marR="71218" marT="35604" marB="35604"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extLst>
                  <a:ext uri="{0D108BD9-81ED-4DB2-BD59-A6C34878D82A}">
                    <a16:rowId xmlns:a16="http://schemas.microsoft.com/office/drawing/2014/main" val="1300384712"/>
                  </a:ext>
                </a:extLst>
              </a:tr>
              <a:tr h="302249">
                <a:tc>
                  <a:txBody>
                    <a:bodyPr/>
                    <a:lstStyle/>
                    <a:p>
                      <a:pPr marL="0" indent="0" algn="l" fontAlgn="base">
                        <a:lnSpc>
                          <a:spcPts val="1425"/>
                        </a:lnSpc>
                        <a:buNone/>
                      </a:pPr>
                      <a:r>
                        <a:rPr lang="en-GB" sz="1200" b="1" i="0">
                          <a:solidFill>
                            <a:schemeClr val="tx1"/>
                          </a:solidFill>
                          <a:effectLst/>
                          <a:latin typeface="Calibri"/>
                        </a:rPr>
                        <a:t>Initial Assessments </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marL="0" indent="0" algn="ctr" fontAlgn="base">
                        <a:lnSpc>
                          <a:spcPts val="1425"/>
                        </a:lnSpc>
                        <a:buNone/>
                      </a:pPr>
                      <a:r>
                        <a:rPr lang="en-GB" sz="1200" b="1" i="0" u="none" strike="noStrike">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C9C9C9"/>
                    </a:solidFill>
                  </a:tcPr>
                </a:tc>
                <a:tc>
                  <a:txBody>
                    <a:bodyPr/>
                    <a:lstStyle/>
                    <a:p>
                      <a:pPr marL="0" indent="0" algn="ctr" fontAlgn="base">
                        <a:lnSpc>
                          <a:spcPts val="1425"/>
                        </a:lnSpc>
                        <a:buNone/>
                      </a:pPr>
                      <a:r>
                        <a:rPr lang="en-GB" sz="1200" b="1" i="0" u="none" strike="noStrike">
                          <a:solidFill>
                            <a:srgbClr val="000000"/>
                          </a:solidFill>
                          <a:effectLst/>
                          <a:latin typeface="Calibri" panose="020F0502020204030204" pitchFamily="34" charset="0"/>
                        </a:rPr>
                        <a:t>Now Live</a:t>
                      </a:r>
                      <a:endParaRPr lang="en-GB"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9D9D9"/>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9D9D9"/>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extLst>
                  <a:ext uri="{0D108BD9-81ED-4DB2-BD59-A6C34878D82A}">
                    <a16:rowId xmlns:a16="http://schemas.microsoft.com/office/drawing/2014/main" val="3999886169"/>
                  </a:ext>
                </a:extLst>
              </a:tr>
              <a:tr h="337124">
                <a:tc>
                  <a:txBody>
                    <a:bodyPr/>
                    <a:lstStyle/>
                    <a:p>
                      <a:pPr marL="0" indent="0" algn="l" fontAlgn="base">
                        <a:lnSpc>
                          <a:spcPts val="1200"/>
                        </a:lnSpc>
                        <a:buNone/>
                      </a:pPr>
                      <a:r>
                        <a:rPr lang="en-GB" sz="1200" b="1" i="0">
                          <a:solidFill>
                            <a:schemeClr val="tx1"/>
                          </a:solidFill>
                          <a:effectLst/>
                          <a:latin typeface="Calibri"/>
                        </a:rPr>
                        <a:t>Related Person (</a:t>
                      </a:r>
                      <a:r>
                        <a:rPr lang="en-GB" sz="1000" b="1" i="0">
                          <a:solidFill>
                            <a:schemeClr val="tx1"/>
                          </a:solidFill>
                          <a:effectLst/>
                          <a:latin typeface="Calibri"/>
                        </a:rPr>
                        <a:t>Next of Kin, Advocate, Emergency Contact)</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C9C9C9"/>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2534420611"/>
                  </a:ext>
                </a:extLst>
              </a:tr>
              <a:tr h="302249">
                <a:tc>
                  <a:txBody>
                    <a:bodyPr/>
                    <a:lstStyle/>
                    <a:p>
                      <a:pPr marL="0" indent="0" algn="l" fontAlgn="base">
                        <a:lnSpc>
                          <a:spcPts val="1425"/>
                        </a:lnSpc>
                        <a:buNone/>
                      </a:pPr>
                      <a:r>
                        <a:rPr lang="en-GB" sz="1200" b="1" i="0">
                          <a:solidFill>
                            <a:schemeClr val="tx1"/>
                          </a:solidFill>
                          <a:effectLst/>
                          <a:latin typeface="Calibri"/>
                        </a:rPr>
                        <a:t>Allergies and Adverse Reactions</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C9C9C9"/>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2113201649"/>
                  </a:ext>
                </a:extLst>
              </a:tr>
              <a:tr h="302249">
                <a:tc>
                  <a:txBody>
                    <a:bodyPr/>
                    <a:lstStyle/>
                    <a:p>
                      <a:pPr marL="0" indent="0" algn="l" fontAlgn="base">
                        <a:lnSpc>
                          <a:spcPts val="1425"/>
                        </a:lnSpc>
                        <a:buNone/>
                      </a:pPr>
                      <a:r>
                        <a:rPr lang="en-GB" sz="1200" b="1" i="0">
                          <a:solidFill>
                            <a:schemeClr val="tx1"/>
                          </a:solidFill>
                          <a:effectLst/>
                          <a:latin typeface="Calibri"/>
                        </a:rPr>
                        <a:t>Social Worker Details</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2692949905"/>
                  </a:ext>
                </a:extLst>
              </a:tr>
              <a:tr h="302249">
                <a:tc>
                  <a:txBody>
                    <a:bodyPr/>
                    <a:lstStyle/>
                    <a:p>
                      <a:pPr marL="0" indent="0" algn="l" fontAlgn="base">
                        <a:lnSpc>
                          <a:spcPts val="1425"/>
                        </a:lnSpc>
                        <a:buNone/>
                      </a:pPr>
                      <a:r>
                        <a:rPr lang="en-GB" sz="1200" b="1" i="0">
                          <a:solidFill>
                            <a:schemeClr val="tx1"/>
                          </a:solidFill>
                          <a:effectLst/>
                          <a:latin typeface="Calibri"/>
                        </a:rPr>
                        <a:t>Care Plans</a:t>
                      </a:r>
                      <a:endParaRPr lang="en-US" b="1" i="0">
                        <a:solidFill>
                          <a:schemeClr val="tx1"/>
                        </a:solidFill>
                        <a:effectLst/>
                        <a:latin typeface="Calibri"/>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a:solidFill>
                            <a:srgbClr val="000000"/>
                          </a:solidFill>
                          <a:effectLst/>
                          <a:latin typeface="Calibri" panose="020F0502020204030204" pitchFamily="34" charset="0"/>
                        </a:rPr>
                        <a:t>Now Live </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37556907"/>
                  </a:ext>
                </a:extLst>
              </a:tr>
              <a:tr h="302249">
                <a:tc>
                  <a:txBody>
                    <a:bodyPr/>
                    <a:lstStyle/>
                    <a:p>
                      <a:pPr marL="0" indent="0" algn="l" fontAlgn="base">
                        <a:lnSpc>
                          <a:spcPts val="1425"/>
                        </a:lnSpc>
                        <a:buNone/>
                      </a:pPr>
                      <a:r>
                        <a:rPr lang="en-GB" sz="1200" b="1" i="0">
                          <a:solidFill>
                            <a:schemeClr val="tx1"/>
                          </a:solidFill>
                          <a:effectLst/>
                          <a:latin typeface="Calibri"/>
                        </a:rPr>
                        <a:t>Maternity Discharge Letters</a:t>
                      </a:r>
                      <a:endParaRPr lang="en-US" b="1" i="0">
                        <a:solidFill>
                          <a:schemeClr val="tx1"/>
                        </a:solidFill>
                        <a:effectLst/>
                        <a:latin typeface="Calibri"/>
                      </a:endParaRPr>
                    </a:p>
                  </a:txBody>
                  <a:tcPr marL="69704" marR="69704" marT="34852" marB="34852">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marL="0" indent="0" algn="ctr" fontAlgn="base">
                        <a:lnSpc>
                          <a:spcPts val="1425"/>
                        </a:lnSpc>
                        <a:buNone/>
                      </a:pPr>
                      <a:r>
                        <a:rPr lang="en-GB" sz="1200" b="1" i="0">
                          <a:solidFill>
                            <a:srgbClr val="000000"/>
                          </a:solidFill>
                          <a:effectLst/>
                          <a:latin typeface="Calibri" panose="020F0502020204030204" pitchFamily="34" charset="0"/>
                        </a:rPr>
                        <a:t>Now Live</a:t>
                      </a:r>
                      <a:endParaRPr lang="en-US"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888930607"/>
                  </a:ext>
                </a:extLst>
              </a:tr>
              <a:tr h="302249">
                <a:tc>
                  <a:txBody>
                    <a:bodyPr/>
                    <a:lstStyle/>
                    <a:p>
                      <a:pPr marL="0" indent="0" algn="l" fontAlgn="base">
                        <a:lnSpc>
                          <a:spcPts val="1425"/>
                        </a:lnSpc>
                        <a:buNone/>
                      </a:pPr>
                      <a:r>
                        <a:rPr lang="en-GB" sz="1200" b="1" i="0">
                          <a:solidFill>
                            <a:schemeClr val="tx1"/>
                          </a:solidFill>
                          <a:effectLst/>
                          <a:latin typeface="Calibri"/>
                        </a:rPr>
                        <a:t>North Risk Summary</a:t>
                      </a:r>
                      <a:endParaRPr lang="en-US" b="1" i="0">
                        <a:solidFill>
                          <a:schemeClr val="tx1"/>
                        </a:solidFill>
                        <a:effectLst/>
                        <a:latin typeface="Calibri"/>
                      </a:endParaRPr>
                    </a:p>
                  </a:txBody>
                  <a:tcPr marL="69704" marR="69704" marT="34852" marB="34852">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a:solidFill>
                            <a:srgbClr val="000000"/>
                          </a:solidFill>
                          <a:effectLst/>
                          <a:latin typeface="Calibri" panose="020F0502020204030204" pitchFamily="34" charset="0"/>
                        </a:rPr>
                        <a:t>Now Live</a:t>
                      </a:r>
                      <a:endParaRPr lang="en-GB"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909077721"/>
                  </a:ext>
                </a:extLst>
              </a:tr>
              <a:tr h="302249">
                <a:tc>
                  <a:txBody>
                    <a:bodyPr/>
                    <a:lstStyle/>
                    <a:p>
                      <a:pPr marL="0" indent="0" algn="l" fontAlgn="base">
                        <a:lnSpc>
                          <a:spcPts val="1425"/>
                        </a:lnSpc>
                        <a:buNone/>
                      </a:pPr>
                      <a:r>
                        <a:rPr lang="en-GB" sz="1200" b="1" i="0">
                          <a:solidFill>
                            <a:schemeClr val="tx1"/>
                          </a:solidFill>
                          <a:effectLst/>
                          <a:latin typeface="Calibri"/>
                        </a:rPr>
                        <a:t>TCI’s for Planned Admissions</a:t>
                      </a:r>
                      <a:endParaRPr lang="en-US" b="1" i="0">
                        <a:solidFill>
                          <a:schemeClr val="tx1"/>
                        </a:solidFill>
                        <a:effectLst/>
                        <a:latin typeface="Calibri"/>
                      </a:endParaRPr>
                    </a:p>
                  </a:txBody>
                  <a:tcPr marL="69704" marR="69704" marT="34852" marB="34852">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marL="0" indent="0" algn="ctr" fontAlgn="base">
                        <a:lnSpc>
                          <a:spcPts val="1425"/>
                        </a:lnSpc>
                        <a:buNone/>
                      </a:pPr>
                      <a:r>
                        <a:rPr lang="en-GB" sz="1200" b="1" i="0" u="none" strike="noStrike">
                          <a:solidFill>
                            <a:srgbClr val="000000"/>
                          </a:solidFill>
                          <a:effectLst/>
                          <a:latin typeface="Calibri" panose="020F0502020204030204" pitchFamily="34" charset="0"/>
                        </a:rPr>
                        <a:t>Now Live</a:t>
                      </a:r>
                      <a:endParaRPr lang="en-GB" b="0" i="0">
                        <a:solidFill>
                          <a:srgbClr val="000000"/>
                        </a:solidFill>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69704" marR="69704" marT="34852" marB="34852"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830517606"/>
                  </a:ext>
                </a:extLst>
              </a:tr>
              <a:tr h="313874">
                <a:tc>
                  <a:txBody>
                    <a:bodyPr/>
                    <a:lstStyle/>
                    <a:p>
                      <a:pPr marL="0" indent="0" algn="l" fontAlgn="base">
                        <a:lnSpc>
                          <a:spcPts val="1425"/>
                        </a:lnSpc>
                        <a:buNone/>
                      </a:pPr>
                      <a:r>
                        <a:rPr lang="en-GB" sz="1200" b="1" i="0">
                          <a:solidFill>
                            <a:schemeClr val="tx1"/>
                          </a:solidFill>
                          <a:effectLst/>
                          <a:latin typeface="Calibri"/>
                        </a:rPr>
                        <a:t>72 hour Care Plan</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9D9D9"/>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9D9D9"/>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005001269"/>
                  </a:ext>
                </a:extLst>
              </a:tr>
              <a:tr h="313874">
                <a:tc>
                  <a:txBody>
                    <a:bodyPr/>
                    <a:lstStyle/>
                    <a:p>
                      <a:pPr marL="0" indent="0" algn="l" fontAlgn="base">
                        <a:lnSpc>
                          <a:spcPts val="1425"/>
                        </a:lnSpc>
                        <a:buNone/>
                      </a:pPr>
                      <a:r>
                        <a:rPr lang="en-GB" sz="1200" b="1" i="0">
                          <a:solidFill>
                            <a:schemeClr val="tx1"/>
                          </a:solidFill>
                          <a:effectLst/>
                          <a:latin typeface="Calibri"/>
                        </a:rPr>
                        <a:t>CPA Assessment</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9D9D9"/>
                    </a:solidFill>
                  </a:tcPr>
                </a:tc>
                <a:tc>
                  <a:txBody>
                    <a:bodyPr/>
                    <a:lstStyle/>
                    <a:p>
                      <a:pPr marL="0" indent="0" algn="ctr" fontAlgn="base">
                        <a:lnSpc>
                          <a:spcPts val="1425"/>
                        </a:lnSpc>
                        <a:buNone/>
                      </a:pPr>
                      <a:r>
                        <a:rPr lang="en-GB" sz="1200" b="1" i="0" u="none" strike="noStrike">
                          <a:solidFill>
                            <a:srgbClr val="000000"/>
                          </a:solidFill>
                          <a:effectLst/>
                          <a:latin typeface="Calibri" panose="020F0502020204030204" pitchFamily="34" charset="0"/>
                        </a:rPr>
                        <a:t>Now Live</a:t>
                      </a:r>
                      <a:endParaRPr lang="en-GB"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4030496918"/>
                  </a:ext>
                </a:extLst>
              </a:tr>
              <a:tr h="313874">
                <a:tc>
                  <a:txBody>
                    <a:bodyPr/>
                    <a:lstStyle/>
                    <a:p>
                      <a:pPr marL="0" indent="0" algn="l" fontAlgn="base">
                        <a:lnSpc>
                          <a:spcPts val="1425"/>
                        </a:lnSpc>
                        <a:buNone/>
                      </a:pPr>
                      <a:r>
                        <a:rPr lang="en-GB" sz="1200" b="1" i="0">
                          <a:solidFill>
                            <a:schemeClr val="tx1"/>
                          </a:solidFill>
                          <a:effectLst/>
                          <a:latin typeface="Calibri"/>
                        </a:rPr>
                        <a:t>Pathology Results</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9D9D9"/>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1962064370"/>
                  </a:ext>
                </a:extLst>
              </a:tr>
              <a:tr h="313874">
                <a:tc>
                  <a:txBody>
                    <a:bodyPr/>
                    <a:lstStyle/>
                    <a:p>
                      <a:pPr marL="0" indent="0" algn="l" fontAlgn="base">
                        <a:lnSpc>
                          <a:spcPts val="1425"/>
                        </a:lnSpc>
                        <a:buNone/>
                      </a:pPr>
                      <a:r>
                        <a:rPr lang="en-GB" sz="1200" b="1" i="0">
                          <a:solidFill>
                            <a:schemeClr val="tx1"/>
                          </a:solidFill>
                          <a:effectLst/>
                          <a:latin typeface="Calibri"/>
                        </a:rPr>
                        <a:t>Safeguarding</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9D9D9"/>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 </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2065501723"/>
                  </a:ext>
                </a:extLst>
              </a:tr>
              <a:tr h="313874">
                <a:tc>
                  <a:txBody>
                    <a:bodyPr/>
                    <a:lstStyle/>
                    <a:p>
                      <a:pPr marL="0" indent="0" algn="l" fontAlgn="base">
                        <a:lnSpc>
                          <a:spcPts val="1425"/>
                        </a:lnSpc>
                        <a:buNone/>
                      </a:pPr>
                      <a:r>
                        <a:rPr lang="en-GB" sz="1200" b="1" i="0">
                          <a:solidFill>
                            <a:schemeClr val="tx1"/>
                          </a:solidFill>
                          <a:effectLst/>
                          <a:latin typeface="Calibri"/>
                        </a:rPr>
                        <a:t>Alerts (Risks &amp; Special Factors)</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9D9D9"/>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1418438055"/>
                  </a:ext>
                </a:extLst>
              </a:tr>
            </a:tbl>
          </a:graphicData>
        </a:graphic>
      </p:graphicFrame>
    </p:spTree>
    <p:extLst>
      <p:ext uri="{BB962C8B-B14F-4D97-AF65-F5344CB8AC3E}">
        <p14:creationId xmlns:p14="http://schemas.microsoft.com/office/powerpoint/2010/main" val="111132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FBE9782-D74C-5635-7102-147F3C4FE3B3}"/>
              </a:ext>
            </a:extLst>
          </p:cNvPr>
          <p:cNvSpPr/>
          <p:nvPr/>
        </p:nvSpPr>
        <p:spPr>
          <a:xfrm>
            <a:off x="3045342" y="86941"/>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a:t>
            </a:r>
            <a:r>
              <a:rPr lang="en-GB" sz="1600" b="1" err="1">
                <a:latin typeface="Arial"/>
                <a:cs typeface="Arial"/>
              </a:rPr>
              <a:t>pagewas</a:t>
            </a:r>
            <a:r>
              <a:rPr lang="en-GB" sz="1600" b="1">
                <a:latin typeface="Arial"/>
                <a:cs typeface="Arial"/>
              </a:rPr>
              <a:t> last updated: 31st March 2026</a:t>
            </a:r>
            <a:endParaRPr lang="en-GB" sz="1600">
              <a:solidFill>
                <a:srgbClr val="000000"/>
              </a:solidFill>
              <a:latin typeface="Arial"/>
              <a:cs typeface="Arial"/>
            </a:endParaRPr>
          </a:p>
          <a:p>
            <a:pPr algn="ctr"/>
            <a:endParaRPr lang="en-GB" sz="1400">
              <a:solidFill>
                <a:schemeClr val="bg1"/>
              </a:solidFill>
              <a:latin typeface="Arial"/>
              <a:cs typeface="Arial"/>
            </a:endParaRPr>
          </a:p>
        </p:txBody>
      </p:sp>
      <p:graphicFrame>
        <p:nvGraphicFramePr>
          <p:cNvPr id="7" name="Table 6">
            <a:extLst>
              <a:ext uri="{FF2B5EF4-FFF2-40B4-BE49-F238E27FC236}">
                <a16:creationId xmlns:a16="http://schemas.microsoft.com/office/drawing/2014/main" id="{CD33F791-0A84-F4D5-1873-A6CB53AE67EF}"/>
              </a:ext>
            </a:extLst>
          </p:cNvPr>
          <p:cNvGraphicFramePr>
            <a:graphicFrameLocks noGrp="1"/>
          </p:cNvGraphicFramePr>
          <p:nvPr>
            <p:extLst>
              <p:ext uri="{D42A27DB-BD31-4B8C-83A1-F6EECF244321}">
                <p14:modId xmlns:p14="http://schemas.microsoft.com/office/powerpoint/2010/main" val="68650514"/>
              </p:ext>
            </p:extLst>
          </p:nvPr>
        </p:nvGraphicFramePr>
        <p:xfrm>
          <a:off x="326571" y="703942"/>
          <a:ext cx="11534775" cy="6040585"/>
        </p:xfrm>
        <a:graphic>
          <a:graphicData uri="http://schemas.openxmlformats.org/drawingml/2006/table">
            <a:tbl>
              <a:tblPr bandRow="1">
                <a:tableStyleId>{5C22544A-7EE6-4342-B048-85BDC9FD1C3A}</a:tableStyleId>
              </a:tblPr>
              <a:tblGrid>
                <a:gridCol w="3209925">
                  <a:extLst>
                    <a:ext uri="{9D8B030D-6E8A-4147-A177-3AD203B41FA5}">
                      <a16:colId xmlns:a16="http://schemas.microsoft.com/office/drawing/2014/main" val="2982531034"/>
                    </a:ext>
                  </a:extLst>
                </a:gridCol>
                <a:gridCol w="1257300">
                  <a:extLst>
                    <a:ext uri="{9D8B030D-6E8A-4147-A177-3AD203B41FA5}">
                      <a16:colId xmlns:a16="http://schemas.microsoft.com/office/drawing/2014/main" val="4249023152"/>
                    </a:ext>
                  </a:extLst>
                </a:gridCol>
                <a:gridCol w="1104900">
                  <a:extLst>
                    <a:ext uri="{9D8B030D-6E8A-4147-A177-3AD203B41FA5}">
                      <a16:colId xmlns:a16="http://schemas.microsoft.com/office/drawing/2014/main" val="1813838842"/>
                    </a:ext>
                  </a:extLst>
                </a:gridCol>
                <a:gridCol w="1209675">
                  <a:extLst>
                    <a:ext uri="{9D8B030D-6E8A-4147-A177-3AD203B41FA5}">
                      <a16:colId xmlns:a16="http://schemas.microsoft.com/office/drawing/2014/main" val="3939666926"/>
                    </a:ext>
                  </a:extLst>
                </a:gridCol>
                <a:gridCol w="1695450">
                  <a:extLst>
                    <a:ext uri="{9D8B030D-6E8A-4147-A177-3AD203B41FA5}">
                      <a16:colId xmlns:a16="http://schemas.microsoft.com/office/drawing/2014/main" val="2931048126"/>
                    </a:ext>
                  </a:extLst>
                </a:gridCol>
                <a:gridCol w="923925">
                  <a:extLst>
                    <a:ext uri="{9D8B030D-6E8A-4147-A177-3AD203B41FA5}">
                      <a16:colId xmlns:a16="http://schemas.microsoft.com/office/drawing/2014/main" val="2372378600"/>
                    </a:ext>
                  </a:extLst>
                </a:gridCol>
                <a:gridCol w="1047750">
                  <a:extLst>
                    <a:ext uri="{9D8B030D-6E8A-4147-A177-3AD203B41FA5}">
                      <a16:colId xmlns:a16="http://schemas.microsoft.com/office/drawing/2014/main" val="289080670"/>
                    </a:ext>
                  </a:extLst>
                </a:gridCol>
                <a:gridCol w="1085850">
                  <a:extLst>
                    <a:ext uri="{9D8B030D-6E8A-4147-A177-3AD203B41FA5}">
                      <a16:colId xmlns:a16="http://schemas.microsoft.com/office/drawing/2014/main" val="1273205871"/>
                    </a:ext>
                  </a:extLst>
                </a:gridCol>
              </a:tblGrid>
              <a:tr h="1330960">
                <a:tc>
                  <a:txBody>
                    <a:bodyPr/>
                    <a:lstStyle/>
                    <a:p>
                      <a:pPr marL="0" indent="0" algn="l" fontAlgn="base">
                        <a:lnSpc>
                          <a:spcPts val="1650"/>
                        </a:lnSpc>
                        <a:buNone/>
                      </a:pPr>
                      <a:r>
                        <a:rPr lang="en-GB" sz="1400" b="1" i="0">
                          <a:solidFill>
                            <a:srgbClr val="FFFFFF"/>
                          </a:solidFill>
                          <a:effectLst/>
                          <a:latin typeface="Calibri" panose="020F0502020204030204" pitchFamily="34" charset="0"/>
                        </a:rPr>
                        <a:t>Information being made available </a:t>
                      </a:r>
                      <a:endParaRPr lang="en-US" b="1" i="0">
                        <a:solidFill>
                          <a:srgbClr val="FFFFFF"/>
                        </a:solidFill>
                        <a:effectLst/>
                      </a:endParaRPr>
                    </a:p>
                    <a:p>
                      <a:pPr marL="0" indent="0" algn="l" fontAlgn="base">
                        <a:lnSpc>
                          <a:spcPts val="1650"/>
                        </a:lnSpc>
                        <a:buNone/>
                      </a:pPr>
                      <a:r>
                        <a:rPr lang="en-GB" sz="1400" b="1" i="0">
                          <a:solidFill>
                            <a:srgbClr val="FFFFFF"/>
                          </a:solidFill>
                          <a:effectLst/>
                          <a:latin typeface="Calibri" panose="020F0502020204030204" pitchFamily="34" charset="0"/>
                        </a:rPr>
                        <a:t>in the Shared Care Record</a:t>
                      </a:r>
                      <a:endParaRPr lang="en-GB" b="1" i="0">
                        <a:solidFill>
                          <a:srgbClr val="FFFFFF"/>
                        </a:solidFill>
                        <a:effectLst/>
                      </a:endParaRPr>
                    </a:p>
                    <a:p>
                      <a:pPr marL="0" lvl="0" indent="0" algn="l" fontAlgn="base">
                        <a:lnSpc>
                          <a:spcPts val="1650"/>
                        </a:lnSpc>
                        <a:buFont typeface="Arial" panose="020B0604020202020204" pitchFamily="34" charset="0"/>
                        <a:buChar char="•"/>
                      </a:pPr>
                      <a:r>
                        <a:rPr lang="en-GB" sz="1400" b="1" i="1">
                          <a:solidFill>
                            <a:srgbClr val="FFFF00"/>
                          </a:solidFill>
                          <a:effectLst/>
                          <a:latin typeface="Calibri" panose="020F0502020204030204" pitchFamily="34" charset="0"/>
                        </a:rPr>
                        <a:t>Data types</a:t>
                      </a:r>
                      <a:endParaRPr lang="en-US" sz="1120" b="1" i="0">
                        <a:solidFill>
                          <a:srgbClr val="FFFFFF"/>
                        </a:solidFill>
                        <a:effectLst/>
                        <a:latin typeface="Arial" panose="020B0604020202020204" pitchFamily="34" charset="0"/>
                      </a:endParaRPr>
                    </a:p>
                    <a:p>
                      <a:pPr marL="0" lvl="0" indent="0" algn="l" fontAlgn="base">
                        <a:lnSpc>
                          <a:spcPts val="1650"/>
                        </a:lnSpc>
                        <a:buFont typeface="Arial" panose="020B0604020202020204" pitchFamily="34" charset="0"/>
                        <a:buChar char="•"/>
                      </a:pPr>
                      <a:r>
                        <a:rPr lang="en-GB" sz="1400" b="1" i="1">
                          <a:solidFill>
                            <a:srgbClr val="FFC000"/>
                          </a:solidFill>
                          <a:effectLst/>
                          <a:latin typeface="Calibri" panose="020F0502020204030204" pitchFamily="34" charset="0"/>
                        </a:rPr>
                        <a:t>Frequency of updates</a:t>
                      </a:r>
                      <a:endParaRPr lang="en-US" sz="1120" b="1" i="0">
                        <a:solidFill>
                          <a:srgbClr val="FFFFFF"/>
                        </a:solidFill>
                        <a:effectLst/>
                        <a:latin typeface="Arial" panose="020B0604020202020204" pitchFamily="34" charset="0"/>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650"/>
                        </a:lnSpc>
                        <a:buNone/>
                      </a:pPr>
                      <a:r>
                        <a:rPr lang="en-GB" sz="1400" b="1" i="0">
                          <a:solidFill>
                            <a:srgbClr val="FFFFFF"/>
                          </a:solidFill>
                          <a:effectLst/>
                          <a:latin typeface="Calibri" panose="020F0502020204030204" pitchFamily="34" charset="0"/>
                        </a:rPr>
                        <a:t>MSEFT</a:t>
                      </a:r>
                      <a:endParaRPr lang="en-US" b="1" i="0">
                        <a:solidFill>
                          <a:srgbClr val="FFFFFF"/>
                        </a:solidFill>
                        <a:effectLst/>
                      </a:endParaRPr>
                    </a:p>
                    <a:p>
                      <a:pPr marL="0" indent="0" algn="ctr" fontAlgn="base">
                        <a:lnSpc>
                          <a:spcPts val="1650"/>
                        </a:lnSpc>
                        <a:buNone/>
                      </a:pPr>
                      <a:r>
                        <a:rPr lang="en-GB" sz="1400" b="1" i="0">
                          <a:solidFill>
                            <a:srgbClr val="FFFF00"/>
                          </a:solidFill>
                          <a:effectLst/>
                          <a:latin typeface="Calibri" panose="020F0502020204030204" pitchFamily="34" charset="0"/>
                        </a:rPr>
                        <a:t>Structured Data &amp; Documents</a:t>
                      </a:r>
                      <a:endParaRPr lang="en-US" b="1" i="0">
                        <a:solidFill>
                          <a:srgbClr val="FFFFFF"/>
                        </a:solidFill>
                        <a:effectLst/>
                      </a:endParaRPr>
                    </a:p>
                    <a:p>
                      <a:pPr marL="0" indent="0" algn="ctr" fontAlgn="base">
                        <a:lnSpc>
                          <a:spcPts val="1650"/>
                        </a:lnSpc>
                        <a:buNone/>
                      </a:pPr>
                      <a:r>
                        <a:rPr lang="en-GB" sz="1400" b="1" i="0">
                          <a:solidFill>
                            <a:srgbClr val="FFC000"/>
                          </a:solidFill>
                          <a:effectLst/>
                          <a:latin typeface="Calibri" panose="020F0502020204030204" pitchFamily="34" charset="0"/>
                        </a:rPr>
                        <a:t>Instant</a:t>
                      </a:r>
                      <a:endParaRPr lang="en-US" b="1" i="0">
                        <a:solidFill>
                          <a:srgbClr val="FFFFFF"/>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650"/>
                        </a:lnSpc>
                        <a:buNone/>
                      </a:pPr>
                      <a:r>
                        <a:rPr lang="en-GB" sz="1400" b="1" i="0">
                          <a:solidFill>
                            <a:srgbClr val="FFFFFF"/>
                          </a:solidFill>
                          <a:effectLst/>
                          <a:latin typeface="Calibri" panose="020F0502020204030204" pitchFamily="34" charset="0"/>
                        </a:rPr>
                        <a:t>EPUT (MH)</a:t>
                      </a:r>
                      <a:endParaRPr lang="en-US" b="1" i="0">
                        <a:solidFill>
                          <a:srgbClr val="FFFFFF"/>
                        </a:solidFill>
                        <a:effectLst/>
                      </a:endParaRPr>
                    </a:p>
                    <a:p>
                      <a:pPr marL="0" indent="0" algn="ctr" fontAlgn="base">
                        <a:lnSpc>
                          <a:spcPts val="1650"/>
                        </a:lnSpc>
                        <a:buNone/>
                      </a:pPr>
                      <a:r>
                        <a:rPr lang="en-GB" sz="1400" b="1" i="0">
                          <a:solidFill>
                            <a:srgbClr val="FFFF00"/>
                          </a:solidFill>
                          <a:effectLst/>
                          <a:latin typeface="Calibri" panose="020F0502020204030204" pitchFamily="34" charset="0"/>
                        </a:rPr>
                        <a:t>Documents PDFs</a:t>
                      </a:r>
                      <a:endParaRPr lang="en-US" b="1" i="0">
                        <a:solidFill>
                          <a:srgbClr val="FFFFFF"/>
                        </a:solidFill>
                        <a:effectLst/>
                      </a:endParaRPr>
                    </a:p>
                    <a:p>
                      <a:pPr marL="0" indent="0" algn="ctr" fontAlgn="base">
                        <a:lnSpc>
                          <a:spcPts val="1650"/>
                        </a:lnSpc>
                        <a:buNone/>
                      </a:pPr>
                      <a:r>
                        <a:rPr lang="en-GB" sz="1400" b="1" i="0">
                          <a:solidFill>
                            <a:srgbClr val="FFC000"/>
                          </a:solidFill>
                          <a:effectLst/>
                          <a:latin typeface="Calibri" panose="020F0502020204030204" pitchFamily="34" charset="0"/>
                        </a:rPr>
                        <a:t>Instant</a:t>
                      </a:r>
                      <a:endParaRPr lang="en-US" b="1" i="0">
                        <a:solidFill>
                          <a:srgbClr val="FFFFFF"/>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650"/>
                        </a:lnSpc>
                        <a:buNone/>
                      </a:pPr>
                      <a:r>
                        <a:rPr lang="en-GB" sz="1400" b="1" i="0">
                          <a:solidFill>
                            <a:srgbClr val="FFFFFF"/>
                          </a:solidFill>
                          <a:effectLst/>
                          <a:latin typeface="Calibri" panose="020F0502020204030204" pitchFamily="34" charset="0"/>
                        </a:rPr>
                        <a:t>Primary Care</a:t>
                      </a:r>
                      <a:endParaRPr lang="en-US" b="1" i="0">
                        <a:solidFill>
                          <a:srgbClr val="FFFFFF"/>
                        </a:solidFill>
                        <a:effectLst/>
                      </a:endParaRPr>
                    </a:p>
                    <a:p>
                      <a:pPr marL="0" indent="0" algn="ctr" fontAlgn="base">
                        <a:lnSpc>
                          <a:spcPts val="1650"/>
                        </a:lnSpc>
                        <a:buNone/>
                      </a:pPr>
                      <a:r>
                        <a:rPr lang="en-GB" sz="1400" b="1" i="0">
                          <a:solidFill>
                            <a:srgbClr val="FFFF00"/>
                          </a:solidFill>
                          <a:effectLst/>
                          <a:latin typeface="Calibri" panose="020F0502020204030204" pitchFamily="34" charset="0"/>
                        </a:rPr>
                        <a:t>Structured &amp; Unstructured Data</a:t>
                      </a:r>
                      <a:endParaRPr lang="en-US" b="1" i="0">
                        <a:solidFill>
                          <a:srgbClr val="FFFFFF"/>
                        </a:solidFill>
                        <a:effectLst/>
                      </a:endParaRPr>
                    </a:p>
                    <a:p>
                      <a:pPr marL="0" indent="0" algn="ctr" fontAlgn="base">
                        <a:lnSpc>
                          <a:spcPts val="1650"/>
                        </a:lnSpc>
                        <a:buNone/>
                      </a:pPr>
                      <a:r>
                        <a:rPr lang="en-GB" sz="1400" b="1" i="0">
                          <a:solidFill>
                            <a:srgbClr val="FFC000"/>
                          </a:solidFill>
                          <a:effectLst/>
                          <a:latin typeface="Calibri" panose="020F0502020204030204" pitchFamily="34" charset="0"/>
                        </a:rPr>
                        <a:t>Instant</a:t>
                      </a:r>
                      <a:endParaRPr lang="en-US" b="1" i="0">
                        <a:solidFill>
                          <a:srgbClr val="FFFFFF"/>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650"/>
                        </a:lnSpc>
                        <a:buNone/>
                      </a:pPr>
                      <a:r>
                        <a:rPr lang="en-GB" sz="1400" b="1" i="0">
                          <a:solidFill>
                            <a:srgbClr val="FFFFFF"/>
                          </a:solidFill>
                          <a:effectLst/>
                          <a:latin typeface="Calibri" panose="020F0502020204030204" pitchFamily="34" charset="0"/>
                        </a:rPr>
                        <a:t>Community</a:t>
                      </a:r>
                      <a:endParaRPr lang="en-US" b="1" i="0">
                        <a:solidFill>
                          <a:srgbClr val="FFFFFF"/>
                        </a:solidFill>
                        <a:effectLst/>
                      </a:endParaRPr>
                    </a:p>
                    <a:p>
                      <a:pPr marL="0" indent="0" algn="ctr" fontAlgn="base">
                        <a:lnSpc>
                          <a:spcPts val="1650"/>
                        </a:lnSpc>
                        <a:buNone/>
                      </a:pPr>
                      <a:r>
                        <a:rPr lang="en-GB" sz="1400" b="1" i="0">
                          <a:solidFill>
                            <a:srgbClr val="FFFFFF"/>
                          </a:solidFill>
                          <a:effectLst/>
                          <a:latin typeface="Calibri"/>
                        </a:rPr>
                        <a:t>Provide/NELFT/EPUT/IC24/</a:t>
                      </a:r>
                      <a:r>
                        <a:rPr lang="en-GB" sz="1400" b="1" i="0" err="1">
                          <a:solidFill>
                            <a:srgbClr val="FFFFFF"/>
                          </a:solidFill>
                          <a:effectLst/>
                          <a:latin typeface="Calibri"/>
                        </a:rPr>
                        <a:t>Hospcies</a:t>
                      </a:r>
                      <a:endParaRPr lang="en-GB" b="1" i="0" err="1">
                        <a:solidFill>
                          <a:srgbClr val="FFFFFF"/>
                        </a:solidFill>
                        <a:effectLst/>
                        <a:latin typeface="Calibri"/>
                      </a:endParaRPr>
                    </a:p>
                    <a:p>
                      <a:pPr marL="0" indent="0" algn="ctr" fontAlgn="base">
                        <a:lnSpc>
                          <a:spcPts val="1650"/>
                        </a:lnSpc>
                        <a:buNone/>
                      </a:pPr>
                      <a:r>
                        <a:rPr lang="en-GB" sz="1400" b="1" i="0">
                          <a:solidFill>
                            <a:srgbClr val="FFFF00"/>
                          </a:solidFill>
                          <a:effectLst/>
                          <a:latin typeface="Calibri" panose="020F0502020204030204" pitchFamily="34" charset="0"/>
                        </a:rPr>
                        <a:t>HTML Unstructured</a:t>
                      </a:r>
                      <a:endParaRPr lang="en-US" b="1" i="0">
                        <a:solidFill>
                          <a:srgbClr val="FFFFFF"/>
                        </a:solidFill>
                        <a:effectLst/>
                      </a:endParaRPr>
                    </a:p>
                    <a:p>
                      <a:pPr marL="0" indent="0" algn="ctr" fontAlgn="base">
                        <a:lnSpc>
                          <a:spcPts val="1650"/>
                        </a:lnSpc>
                        <a:buNone/>
                      </a:pPr>
                      <a:r>
                        <a:rPr lang="en-GB" sz="1400" b="1" i="0">
                          <a:solidFill>
                            <a:srgbClr val="FFC000"/>
                          </a:solidFill>
                          <a:effectLst/>
                          <a:latin typeface="Calibri" panose="020F0502020204030204" pitchFamily="34" charset="0"/>
                        </a:rPr>
                        <a:t>Instant</a:t>
                      </a:r>
                      <a:endParaRPr lang="en-US" b="1" i="0">
                        <a:solidFill>
                          <a:srgbClr val="FFFFFF"/>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650"/>
                        </a:lnSpc>
                        <a:buNone/>
                      </a:pPr>
                      <a:r>
                        <a:rPr lang="en-GB" sz="1400" b="1" i="0">
                          <a:solidFill>
                            <a:srgbClr val="FFFFFF"/>
                          </a:solidFill>
                          <a:effectLst/>
                          <a:latin typeface="Calibri" panose="020F0502020204030204" pitchFamily="34" charset="0"/>
                        </a:rPr>
                        <a:t>Essex County Council</a:t>
                      </a:r>
                      <a:endParaRPr lang="en-US" b="1" i="0">
                        <a:solidFill>
                          <a:srgbClr val="FFFFFF"/>
                        </a:solidFill>
                        <a:effectLst/>
                      </a:endParaRPr>
                    </a:p>
                    <a:p>
                      <a:pPr marL="0" indent="0" algn="ctr" fontAlgn="base">
                        <a:lnSpc>
                          <a:spcPts val="1650"/>
                        </a:lnSpc>
                        <a:buNone/>
                      </a:pPr>
                      <a:r>
                        <a:rPr lang="en-GB" sz="1400" b="1" i="0">
                          <a:solidFill>
                            <a:srgbClr val="FFFF00"/>
                          </a:solidFill>
                          <a:effectLst/>
                          <a:latin typeface="Calibri" panose="020F0502020204030204" pitchFamily="34" charset="0"/>
                        </a:rPr>
                        <a:t>Structured Data</a:t>
                      </a:r>
                      <a:endParaRPr lang="en-US" b="1" i="0">
                        <a:solidFill>
                          <a:srgbClr val="FFFFFF"/>
                        </a:solidFill>
                        <a:effectLst/>
                      </a:endParaRPr>
                    </a:p>
                    <a:p>
                      <a:pPr marL="0" indent="0" algn="ctr" fontAlgn="base">
                        <a:lnSpc>
                          <a:spcPts val="1650"/>
                        </a:lnSpc>
                        <a:buNone/>
                      </a:pPr>
                      <a:r>
                        <a:rPr lang="en-GB" sz="1400" b="1" i="0">
                          <a:solidFill>
                            <a:srgbClr val="FFC000"/>
                          </a:solidFill>
                          <a:effectLst/>
                          <a:latin typeface="Calibri" panose="020F0502020204030204" pitchFamily="34" charset="0"/>
                        </a:rPr>
                        <a:t>Instant</a:t>
                      </a:r>
                      <a:endParaRPr lang="en-US" b="1" i="0">
                        <a:solidFill>
                          <a:srgbClr val="FFFFFF"/>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650"/>
                        </a:lnSpc>
                        <a:buNone/>
                      </a:pPr>
                      <a:r>
                        <a:rPr lang="en-GB" sz="1400" b="1" i="0">
                          <a:solidFill>
                            <a:srgbClr val="FFFFFF"/>
                          </a:solidFill>
                          <a:effectLst/>
                          <a:latin typeface="Calibri" panose="020F0502020204030204" pitchFamily="34" charset="0"/>
                        </a:rPr>
                        <a:t>Southend &amp; Thurrock Council</a:t>
                      </a:r>
                      <a:endParaRPr lang="en-US" b="1" i="0">
                        <a:solidFill>
                          <a:srgbClr val="FFFFFF"/>
                        </a:solidFill>
                        <a:effectLst/>
                      </a:endParaRPr>
                    </a:p>
                    <a:p>
                      <a:pPr marL="0" indent="0" algn="ctr" fontAlgn="base">
                        <a:lnSpc>
                          <a:spcPts val="1650"/>
                        </a:lnSpc>
                        <a:buNone/>
                      </a:pPr>
                      <a:r>
                        <a:rPr lang="en-GB" sz="1400" b="1" i="0">
                          <a:solidFill>
                            <a:srgbClr val="FFFF00"/>
                          </a:solidFill>
                          <a:effectLst/>
                          <a:latin typeface="Calibri" panose="020F0502020204030204" pitchFamily="34" charset="0"/>
                        </a:rPr>
                        <a:t>Extract File</a:t>
                      </a:r>
                      <a:endParaRPr lang="en-US" b="1" i="0">
                        <a:solidFill>
                          <a:srgbClr val="FFFFFF"/>
                        </a:solidFill>
                        <a:effectLst/>
                      </a:endParaRPr>
                    </a:p>
                    <a:p>
                      <a:pPr marL="0" indent="0" algn="ctr" fontAlgn="base">
                        <a:lnSpc>
                          <a:spcPts val="1650"/>
                        </a:lnSpc>
                        <a:buNone/>
                      </a:pPr>
                      <a:r>
                        <a:rPr lang="en-GB" sz="1400" b="1" i="0">
                          <a:solidFill>
                            <a:srgbClr val="FDC518"/>
                          </a:solidFill>
                          <a:effectLst/>
                          <a:latin typeface="Calibri" panose="020F0502020204030204" pitchFamily="34" charset="0"/>
                        </a:rPr>
                        <a:t>Every 24hr overnight</a:t>
                      </a:r>
                      <a:endParaRPr lang="en-US" b="1" i="0">
                        <a:solidFill>
                          <a:srgbClr val="FFFFFF"/>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tc>
                  <a:txBody>
                    <a:bodyPr/>
                    <a:lstStyle/>
                    <a:p>
                      <a:pPr marL="0" indent="0" algn="ctr" fontAlgn="base">
                        <a:lnSpc>
                          <a:spcPts val="1650"/>
                        </a:lnSpc>
                        <a:buNone/>
                      </a:pPr>
                      <a:r>
                        <a:rPr lang="en-GB" sz="1400" b="1" i="0">
                          <a:solidFill>
                            <a:srgbClr val="FFFFFF"/>
                          </a:solidFill>
                          <a:effectLst/>
                          <a:latin typeface="Calibri" panose="020F0502020204030204" pitchFamily="34" charset="0"/>
                        </a:rPr>
                        <a:t>IC24 Cleo</a:t>
                      </a:r>
                      <a:endParaRPr lang="en-US" b="1" i="0">
                        <a:solidFill>
                          <a:srgbClr val="FFFFFF"/>
                        </a:solidFill>
                        <a:effectLst/>
                      </a:endParaRPr>
                    </a:p>
                    <a:p>
                      <a:pPr marL="0" indent="0" algn="ctr" fontAlgn="base">
                        <a:lnSpc>
                          <a:spcPts val="1650"/>
                        </a:lnSpc>
                        <a:buNone/>
                      </a:pPr>
                      <a:r>
                        <a:rPr lang="en-GB" sz="1400" b="1" i="0">
                          <a:solidFill>
                            <a:srgbClr val="FFFF00"/>
                          </a:solidFill>
                          <a:effectLst/>
                          <a:latin typeface="Calibri"/>
                        </a:rPr>
                        <a:t>ADT</a:t>
                      </a:r>
                      <a:r>
                        <a:rPr lang="en-GB" sz="1400" b="1" i="0">
                          <a:solidFill>
                            <a:srgbClr val="FFFFFF"/>
                          </a:solidFill>
                          <a:effectLst/>
                          <a:latin typeface="Calibri"/>
                        </a:rPr>
                        <a:t> </a:t>
                      </a:r>
                      <a:r>
                        <a:rPr lang="en-GB" sz="1400" b="1" i="0">
                          <a:solidFill>
                            <a:srgbClr val="FFFF00"/>
                          </a:solidFill>
                          <a:effectLst/>
                          <a:latin typeface="Calibri"/>
                        </a:rPr>
                        <a:t>Messages</a:t>
                      </a:r>
                      <a:endParaRPr lang="en-US" b="1" i="0">
                        <a:solidFill>
                          <a:srgbClr val="FFFFFF"/>
                        </a:solidFill>
                        <a:effectLst/>
                        <a:latin typeface="Calibri"/>
                      </a:endParaRPr>
                    </a:p>
                    <a:p>
                      <a:pPr marL="0" indent="0" algn="ctr" fontAlgn="base">
                        <a:lnSpc>
                          <a:spcPts val="1650"/>
                        </a:lnSpc>
                        <a:buNone/>
                      </a:pPr>
                      <a:r>
                        <a:rPr lang="en-GB" sz="1400" b="1" i="0">
                          <a:solidFill>
                            <a:srgbClr val="FFC000"/>
                          </a:solidFill>
                          <a:effectLst/>
                          <a:latin typeface="Calibri" panose="020F0502020204030204" pitchFamily="34" charset="0"/>
                        </a:rPr>
                        <a:t>Instant</a:t>
                      </a:r>
                      <a:endParaRPr lang="en-US" b="1" i="0">
                        <a:solidFill>
                          <a:srgbClr val="FFFFFF"/>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4288C8"/>
                    </a:solidFill>
                  </a:tcPr>
                </a:tc>
                <a:extLst>
                  <a:ext uri="{0D108BD9-81ED-4DB2-BD59-A6C34878D82A}">
                    <a16:rowId xmlns:a16="http://schemas.microsoft.com/office/drawing/2014/main" val="3942525443"/>
                  </a:ext>
                </a:extLst>
              </a:tr>
              <a:tr h="323850">
                <a:tc>
                  <a:txBody>
                    <a:bodyPr/>
                    <a:lstStyle/>
                    <a:p>
                      <a:pPr marL="0" indent="0" algn="l" fontAlgn="base">
                        <a:lnSpc>
                          <a:spcPts val="1200"/>
                        </a:lnSpc>
                        <a:buNone/>
                      </a:pPr>
                      <a:r>
                        <a:rPr lang="en-GB" sz="1200" b="1" i="0">
                          <a:solidFill>
                            <a:schemeClr val="tx1"/>
                          </a:solidFill>
                          <a:effectLst/>
                          <a:latin typeface="Calibri"/>
                        </a:rPr>
                        <a:t>Medications </a:t>
                      </a:r>
                      <a:r>
                        <a:rPr lang="en-GB" sz="1000" b="1" i="0">
                          <a:solidFill>
                            <a:schemeClr val="tx1"/>
                          </a:solidFill>
                          <a:effectLst/>
                          <a:latin typeface="Calibri"/>
                        </a:rPr>
                        <a:t>(Acute, Current, Discontinued)</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122135865"/>
                  </a:ext>
                </a:extLst>
              </a:tr>
              <a:tr h="323850">
                <a:tc>
                  <a:txBody>
                    <a:bodyPr/>
                    <a:lstStyle/>
                    <a:p>
                      <a:pPr marL="0" indent="0" algn="l" fontAlgn="base">
                        <a:lnSpc>
                          <a:spcPts val="1425"/>
                        </a:lnSpc>
                        <a:buNone/>
                      </a:pPr>
                      <a:r>
                        <a:rPr lang="en-GB" sz="1200" b="1" i="0">
                          <a:solidFill>
                            <a:schemeClr val="tx1"/>
                          </a:solidFill>
                          <a:effectLst/>
                          <a:latin typeface="Calibri"/>
                        </a:rPr>
                        <a:t>Immunisations</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57818987"/>
                  </a:ext>
                </a:extLst>
              </a:tr>
              <a:tr h="323850">
                <a:tc>
                  <a:txBody>
                    <a:bodyPr/>
                    <a:lstStyle/>
                    <a:p>
                      <a:pPr marL="0" indent="0" algn="l" fontAlgn="base">
                        <a:lnSpc>
                          <a:spcPts val="1425"/>
                        </a:lnSpc>
                        <a:buNone/>
                      </a:pPr>
                      <a:r>
                        <a:rPr lang="en-GB" sz="1200" b="1" i="0">
                          <a:solidFill>
                            <a:schemeClr val="tx1"/>
                          </a:solidFill>
                          <a:effectLst/>
                          <a:latin typeface="Calibri"/>
                        </a:rPr>
                        <a:t>Referrals</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1133699998"/>
                  </a:ext>
                </a:extLst>
              </a:tr>
              <a:tr h="323850">
                <a:tc>
                  <a:txBody>
                    <a:bodyPr/>
                    <a:lstStyle/>
                    <a:p>
                      <a:pPr marL="0" indent="0" algn="l" fontAlgn="base">
                        <a:lnSpc>
                          <a:spcPts val="1425"/>
                        </a:lnSpc>
                        <a:buNone/>
                      </a:pPr>
                      <a:r>
                        <a:rPr lang="en-GB" sz="1200" b="1" i="0">
                          <a:solidFill>
                            <a:schemeClr val="tx1"/>
                          </a:solidFill>
                          <a:effectLst/>
                          <a:latin typeface="Calibri"/>
                        </a:rPr>
                        <a:t>Primary &amp; Secondary Support Reason</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2610674032"/>
                  </a:ext>
                </a:extLst>
              </a:tr>
              <a:tr h="323850">
                <a:tc>
                  <a:txBody>
                    <a:bodyPr/>
                    <a:lstStyle/>
                    <a:p>
                      <a:pPr marL="0" indent="0" algn="l" fontAlgn="base">
                        <a:lnSpc>
                          <a:spcPts val="1200"/>
                        </a:lnSpc>
                        <a:buNone/>
                      </a:pPr>
                      <a:r>
                        <a:rPr lang="en-GB" sz="1200" b="1" i="0">
                          <a:solidFill>
                            <a:schemeClr val="tx1"/>
                          </a:solidFill>
                          <a:effectLst/>
                          <a:latin typeface="Calibri"/>
                        </a:rPr>
                        <a:t>Active Problems &amp; Issues (</a:t>
                      </a:r>
                      <a:r>
                        <a:rPr lang="en-GB" sz="1000" b="1" i="0">
                          <a:solidFill>
                            <a:schemeClr val="tx1"/>
                          </a:solidFill>
                          <a:effectLst/>
                          <a:latin typeface="Calibri"/>
                        </a:rPr>
                        <a:t>Major &amp; Other inactive problems and issues)</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2479987576"/>
                  </a:ext>
                </a:extLst>
              </a:tr>
              <a:tr h="323850">
                <a:tc>
                  <a:txBody>
                    <a:bodyPr/>
                    <a:lstStyle/>
                    <a:p>
                      <a:pPr marL="0" indent="0" algn="l" fontAlgn="base">
                        <a:lnSpc>
                          <a:spcPts val="1425"/>
                        </a:lnSpc>
                        <a:buNone/>
                      </a:pPr>
                      <a:r>
                        <a:rPr lang="en-GB" sz="1200" b="1" i="0">
                          <a:solidFill>
                            <a:schemeClr val="tx1"/>
                          </a:solidFill>
                          <a:effectLst/>
                          <a:latin typeface="Calibri"/>
                        </a:rPr>
                        <a:t>Outpatient report</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a:solidFill>
                            <a:srgbClr val="000000"/>
                          </a:solidFill>
                          <a:effectLst/>
                          <a:latin typeface="Calibri" panose="020F0502020204030204" pitchFamily="34" charset="0"/>
                        </a:rPr>
                        <a:t>Now Live</a:t>
                      </a:r>
                      <a:endParaRPr lang="en-GB"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684936096"/>
                  </a:ext>
                </a:extLst>
              </a:tr>
              <a:tr h="400050">
                <a:tc>
                  <a:txBody>
                    <a:bodyPr/>
                    <a:lstStyle/>
                    <a:p>
                      <a:pPr marL="0" indent="0" algn="l" fontAlgn="base">
                        <a:lnSpc>
                          <a:spcPts val="1425"/>
                        </a:lnSpc>
                        <a:buNone/>
                      </a:pPr>
                      <a:r>
                        <a:rPr lang="en-GB" sz="1200" b="1" i="0">
                          <a:solidFill>
                            <a:schemeClr val="tx1"/>
                          </a:solidFill>
                          <a:effectLst/>
                          <a:latin typeface="Calibri"/>
                        </a:rPr>
                        <a:t>Care Plan Service Details</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207254776"/>
                  </a:ext>
                </a:extLst>
              </a:tr>
              <a:tr h="323850">
                <a:tc>
                  <a:txBody>
                    <a:bodyPr/>
                    <a:lstStyle/>
                    <a:p>
                      <a:pPr marL="0" indent="0" algn="l" fontAlgn="base">
                        <a:lnSpc>
                          <a:spcPts val="1425"/>
                        </a:lnSpc>
                        <a:buNone/>
                      </a:pPr>
                      <a:r>
                        <a:rPr lang="en-GB" sz="1200" b="1" i="0">
                          <a:solidFill>
                            <a:schemeClr val="tx1"/>
                          </a:solidFill>
                          <a:effectLst/>
                          <a:latin typeface="Calibri"/>
                        </a:rPr>
                        <a:t>GP Practice Details</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836560451"/>
                  </a:ext>
                </a:extLst>
              </a:tr>
              <a:tr h="323850">
                <a:tc>
                  <a:txBody>
                    <a:bodyPr/>
                    <a:lstStyle/>
                    <a:p>
                      <a:pPr marL="0" indent="0" algn="l" fontAlgn="base">
                        <a:lnSpc>
                          <a:spcPts val="1425"/>
                        </a:lnSpc>
                        <a:buNone/>
                      </a:pPr>
                      <a:r>
                        <a:rPr lang="en-GB" sz="1200" b="1" i="0">
                          <a:solidFill>
                            <a:schemeClr val="tx1"/>
                          </a:solidFill>
                          <a:effectLst/>
                          <a:latin typeface="Calibri"/>
                        </a:rPr>
                        <a:t>Notifications &amp; information to GPs</a:t>
                      </a:r>
                      <a:endParaRPr lang="en-US" b="1" i="0">
                        <a:solidFill>
                          <a:schemeClr val="tx1"/>
                        </a:solidFill>
                        <a:effectLst/>
                        <a:latin typeface="Calibri"/>
                      </a:endParaRPr>
                    </a:p>
                  </a:txBody>
                  <a:tcPr marL="73076" marR="73076" marT="36538" marB="36538">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chemeClr val="accent6">
                        <a:lumMod val="90000"/>
                      </a:schemeClr>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 </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fontAlgn="ctr">
                        <a:buNone/>
                      </a:pPr>
                      <a:endParaRPr lang="en-GB">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D0CECE"/>
                    </a:solidFill>
                  </a:tcPr>
                </a:tc>
                <a:tc>
                  <a:txBody>
                    <a:bodyPr/>
                    <a:lstStyle/>
                    <a:p>
                      <a:pPr marL="0" indent="0" algn="ctr" fontAlgn="base">
                        <a:lnSpc>
                          <a:spcPts val="1425"/>
                        </a:lnSpc>
                        <a:buNone/>
                      </a:pPr>
                      <a:r>
                        <a:rPr lang="en-GB" sz="1200" b="1" i="0" u="none" strike="noStrike" spc="0">
                          <a:solidFill>
                            <a:srgbClr val="000000"/>
                          </a:solidFill>
                          <a:effectLst/>
                          <a:latin typeface="Calibri" panose="020F0502020204030204" pitchFamily="34" charset="0"/>
                        </a:rPr>
                        <a:t>Now Live</a:t>
                      </a:r>
                      <a:endParaRPr lang="en-US" b="0" i="0">
                        <a:solidFill>
                          <a:srgbClr val="000000"/>
                        </a:solidFill>
                        <a:effectLst/>
                      </a:endParaRPr>
                    </a:p>
                  </a:txBody>
                  <a:tcPr marL="73076" marR="73076" marT="36538" marB="36538" anchor="ctr">
                    <a:lnL w="26784" cap="flat" cmpd="sng" algn="ctr">
                      <a:solidFill>
                        <a:srgbClr val="FFFFFF"/>
                      </a:solidFill>
                      <a:prstDash val="solid"/>
                      <a:round/>
                      <a:headEnd type="none" w="med" len="med"/>
                      <a:tailEnd type="none" w="med" len="med"/>
                    </a:lnL>
                    <a:lnR w="26784" cap="flat" cmpd="sng" algn="ctr">
                      <a:solidFill>
                        <a:srgbClr val="FFFFFF"/>
                      </a:solidFill>
                      <a:prstDash val="solid"/>
                      <a:round/>
                      <a:headEnd type="none" w="med" len="med"/>
                      <a:tailEnd type="none" w="med" len="med"/>
                    </a:lnR>
                    <a:lnT w="26784" cap="flat" cmpd="sng" algn="ctr">
                      <a:solidFill>
                        <a:srgbClr val="FFFFFF"/>
                      </a:solidFill>
                      <a:prstDash val="solid"/>
                      <a:round/>
                      <a:headEnd type="none" w="med" len="med"/>
                      <a:tailEnd type="none" w="med" len="med"/>
                    </a:lnT>
                    <a:lnB w="26784" cap="flat" cmpd="sng" algn="ctr">
                      <a:solidFill>
                        <a:srgbClr val="FFFFFF"/>
                      </a:solidFill>
                      <a:prstDash val="solid"/>
                      <a:round/>
                      <a:headEnd type="none" w="med" len="med"/>
                      <a:tailEnd type="none" w="med" len="med"/>
                    </a:lnB>
                    <a:solidFill>
                      <a:srgbClr val="6FBC80"/>
                    </a:solidFill>
                  </a:tcPr>
                </a:tc>
                <a:extLst>
                  <a:ext uri="{0D108BD9-81ED-4DB2-BD59-A6C34878D82A}">
                    <a16:rowId xmlns:a16="http://schemas.microsoft.com/office/drawing/2014/main" val="1258973451"/>
                  </a:ext>
                </a:extLst>
              </a:tr>
              <a:tr h="323849">
                <a:tc>
                  <a:txBody>
                    <a:bodyPr/>
                    <a:lstStyle/>
                    <a:p>
                      <a:pPr marL="0" lvl="0" indent="0" algn="l">
                        <a:lnSpc>
                          <a:spcPts val="1425"/>
                        </a:lnSpc>
                        <a:buNone/>
                      </a:pPr>
                      <a:r>
                        <a:rPr lang="en-GB" sz="1200" b="1" i="0">
                          <a:solidFill>
                            <a:schemeClr val="tx1"/>
                          </a:solidFill>
                          <a:effectLst/>
                          <a:latin typeface="Calibri"/>
                        </a:rPr>
                        <a:t>Frailty Scoring (Structured Data) </a:t>
                      </a:r>
                    </a:p>
                  </a:txBody>
                  <a:tcPr marL="73076" marR="73076" marT="36537" marB="36537">
                    <a:lnL w="26783">
                      <a:solidFill>
                        <a:srgbClr val="FFFFFF"/>
                      </a:solidFill>
                    </a:lnL>
                    <a:lnR w="26783">
                      <a:solidFill>
                        <a:srgbClr val="FFFFFF"/>
                      </a:solidFill>
                    </a:lnR>
                    <a:lnT w="26784" cap="flat" cmpd="sng" algn="ctr">
                      <a:solidFill>
                        <a:srgbClr val="FFFFFF"/>
                      </a:solidFill>
                      <a:prstDash val="solid"/>
                      <a:round/>
                      <a:headEnd type="none" w="med" len="med"/>
                      <a:tailEnd type="none" w="med" len="med"/>
                    </a:lnT>
                    <a:lnB w="26783" cap="flat" cmpd="sng" algn="ctr">
                      <a:solidFill>
                        <a:srgbClr val="FFFFFF"/>
                      </a:solidFill>
                      <a:prstDash val="solid"/>
                      <a:round/>
                      <a:headEnd type="none" w="med" len="med"/>
                      <a:tailEnd type="none" w="med" len="med"/>
                    </a:lnB>
                    <a:solidFill>
                      <a:schemeClr val="accent6">
                        <a:lumMod val="90000"/>
                      </a:schemeClr>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4" cap="flat" cmpd="sng" algn="ctr">
                      <a:solidFill>
                        <a:srgbClr val="FFFFFF"/>
                      </a:solidFill>
                      <a:prstDash val="solid"/>
                      <a:round/>
                      <a:headEnd type="none" w="med" len="med"/>
                      <a:tailEnd type="none" w="med" len="med"/>
                    </a:lnT>
                    <a:lnB w="26783" cap="flat" cmpd="sng" algn="ctr">
                      <a:solidFill>
                        <a:srgbClr val="FFFFFF"/>
                      </a:solidFill>
                      <a:prstDash val="solid"/>
                      <a:round/>
                      <a:headEnd type="none" w="med" len="med"/>
                      <a:tailEnd type="none" w="med" len="med"/>
                    </a:lnB>
                    <a:solidFill>
                      <a:srgbClr val="D0CECE"/>
                    </a:solidFill>
                  </a:tcPr>
                </a:tc>
                <a:tc>
                  <a:txBody>
                    <a:bodyPr/>
                    <a:lstStyle/>
                    <a:p>
                      <a:pPr marL="0" lvl="0" indent="0" algn="ctr">
                        <a:lnSpc>
                          <a:spcPts val="1425"/>
                        </a:lnSpc>
                        <a:buNone/>
                      </a:pPr>
                      <a:endParaRPr lang="en-GB" sz="1200" b="1" i="0" u="none" strike="noStrike" spc="0">
                        <a:solidFill>
                          <a:srgbClr val="000000"/>
                        </a:solidFill>
                        <a:effectLst/>
                        <a:latin typeface="Calibri"/>
                      </a:endParaRPr>
                    </a:p>
                  </a:txBody>
                  <a:tcPr marL="73076" marR="73076" marT="36537" marB="36537" anchor="ctr">
                    <a:lnL w="26783">
                      <a:solidFill>
                        <a:srgbClr val="FFFFFF"/>
                      </a:solidFill>
                    </a:lnL>
                    <a:lnR w="26783">
                      <a:solidFill>
                        <a:srgbClr val="FFFFFF"/>
                      </a:solidFill>
                    </a:lnR>
                    <a:lnT w="26784" cap="flat" cmpd="sng" algn="ctr">
                      <a:solidFill>
                        <a:srgbClr val="FFFFFF"/>
                      </a:solidFill>
                      <a:prstDash val="solid"/>
                      <a:round/>
                      <a:headEnd type="none" w="med" len="med"/>
                      <a:tailEnd type="none" w="med" len="med"/>
                    </a:lnT>
                    <a:lnB w="26783" cap="flat" cmpd="sng" algn="ctr">
                      <a:solidFill>
                        <a:srgbClr val="FFFFFF"/>
                      </a:solidFill>
                      <a:prstDash val="solid"/>
                      <a:round/>
                      <a:headEnd type="none" w="med" len="med"/>
                      <a:tailEnd type="none" w="med" len="med"/>
                    </a:lnB>
                    <a:solidFill>
                      <a:schemeClr val="bg1">
                        <a:lumMod val="85000"/>
                      </a:schemeClr>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4" cap="flat" cmpd="sng" algn="ctr">
                      <a:solidFill>
                        <a:srgbClr val="FFFFFF"/>
                      </a:solidFill>
                      <a:prstDash val="solid"/>
                      <a:round/>
                      <a:headEnd type="none" w="med" len="med"/>
                      <a:tailEnd type="none" w="med" len="med"/>
                    </a:lnT>
                    <a:lnB w="26783" cap="flat" cmpd="sng" algn="ctr">
                      <a:solidFill>
                        <a:srgbClr val="FFFFFF"/>
                      </a:solidFill>
                      <a:prstDash val="solid"/>
                      <a:round/>
                      <a:headEnd type="none" w="med" len="med"/>
                      <a:tailEnd type="none" w="med" len="med"/>
                    </a:lnB>
                    <a:solidFill>
                      <a:srgbClr val="D0CECE"/>
                    </a:solidFill>
                  </a:tcPr>
                </a:tc>
                <a:tc>
                  <a:txBody>
                    <a:bodyPr/>
                    <a:lstStyle/>
                    <a:p>
                      <a:pPr lvl="0">
                        <a:buNone/>
                      </a:pPr>
                      <a:r>
                        <a:rPr lang="en-GB" sz="1000" b="1">
                          <a:effectLst/>
                        </a:rPr>
                        <a:t>Coming end of Aug 2026</a:t>
                      </a:r>
                    </a:p>
                  </a:txBody>
                  <a:tcPr marL="73076" marR="73076" marT="36537" marB="36537" anchor="ctr">
                    <a:lnL w="26783">
                      <a:solidFill>
                        <a:srgbClr val="FFFFFF"/>
                      </a:solidFill>
                    </a:lnL>
                    <a:lnR w="26783">
                      <a:solidFill>
                        <a:srgbClr val="FFFFFF"/>
                      </a:solidFill>
                    </a:lnR>
                    <a:lnT w="26784" cap="flat" cmpd="sng" algn="ctr">
                      <a:solidFill>
                        <a:srgbClr val="FFFFFF"/>
                      </a:solidFill>
                      <a:prstDash val="solid"/>
                      <a:round/>
                      <a:headEnd type="none" w="med" len="med"/>
                      <a:tailEnd type="none" w="med" len="med"/>
                    </a:lnT>
                    <a:lnB w="26783" cap="flat" cmpd="sng" algn="ctr">
                      <a:solidFill>
                        <a:srgbClr val="FFFFFF"/>
                      </a:solidFill>
                      <a:prstDash val="solid"/>
                      <a:round/>
                      <a:headEnd type="none" w="med" len="med"/>
                      <a:tailEnd type="none" w="med" len="med"/>
                    </a:lnB>
                    <a:solidFill>
                      <a:srgbClr val="FFFF00"/>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4" cap="flat" cmpd="sng" algn="ctr">
                      <a:solidFill>
                        <a:srgbClr val="FFFFFF"/>
                      </a:solidFill>
                      <a:prstDash val="solid"/>
                      <a:round/>
                      <a:headEnd type="none" w="med" len="med"/>
                      <a:tailEnd type="none" w="med" len="med"/>
                    </a:lnT>
                    <a:lnB w="26783" cap="flat" cmpd="sng" algn="ctr">
                      <a:solidFill>
                        <a:srgbClr val="FFFFFF"/>
                      </a:solidFill>
                      <a:prstDash val="solid"/>
                      <a:round/>
                      <a:headEnd type="none" w="med" len="med"/>
                      <a:tailEnd type="none" w="med" len="med"/>
                    </a:lnB>
                    <a:solidFill>
                      <a:srgbClr val="D0CECE"/>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4" cap="flat" cmpd="sng" algn="ctr">
                      <a:solidFill>
                        <a:srgbClr val="FFFFFF"/>
                      </a:solidFill>
                      <a:prstDash val="solid"/>
                      <a:round/>
                      <a:headEnd type="none" w="med" len="med"/>
                      <a:tailEnd type="none" w="med" len="med"/>
                    </a:lnT>
                    <a:lnB w="26783" cap="flat" cmpd="sng" algn="ctr">
                      <a:solidFill>
                        <a:srgbClr val="FFFFFF"/>
                      </a:solidFill>
                      <a:prstDash val="solid"/>
                      <a:round/>
                      <a:headEnd type="none" w="med" len="med"/>
                      <a:tailEnd type="none" w="med" len="med"/>
                    </a:lnB>
                    <a:solidFill>
                      <a:srgbClr val="D0CECE"/>
                    </a:solidFill>
                  </a:tcPr>
                </a:tc>
                <a:tc>
                  <a:txBody>
                    <a:bodyPr/>
                    <a:lstStyle/>
                    <a:p>
                      <a:pPr marL="0" lvl="0" indent="0" algn="ctr">
                        <a:lnSpc>
                          <a:spcPts val="1425"/>
                        </a:lnSpc>
                        <a:buNone/>
                      </a:pPr>
                      <a:endParaRPr lang="en-GB" sz="1200" b="1" i="0" u="none" strike="noStrike" spc="0">
                        <a:solidFill>
                          <a:srgbClr val="000000"/>
                        </a:solidFill>
                        <a:effectLst/>
                        <a:latin typeface="Calibri"/>
                      </a:endParaRPr>
                    </a:p>
                  </a:txBody>
                  <a:tcPr marL="73076" marR="73076" marT="36537" marB="36537" anchor="ctr">
                    <a:lnL w="26783">
                      <a:solidFill>
                        <a:srgbClr val="FFFFFF"/>
                      </a:solidFill>
                    </a:lnL>
                    <a:lnR w="26783">
                      <a:solidFill>
                        <a:srgbClr val="FFFFFF"/>
                      </a:solidFill>
                    </a:lnR>
                    <a:lnT w="26784" cap="flat" cmpd="sng" algn="ctr">
                      <a:solidFill>
                        <a:srgbClr val="FFFFFF"/>
                      </a:solidFill>
                      <a:prstDash val="solid"/>
                      <a:round/>
                      <a:headEnd type="none" w="med" len="med"/>
                      <a:tailEnd type="none" w="med" len="med"/>
                    </a:lnT>
                    <a:lnB w="26783" cap="flat" cmpd="sng" algn="ctr">
                      <a:solidFill>
                        <a:srgbClr val="FFFFFF"/>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865938654"/>
                  </a:ext>
                </a:extLst>
              </a:tr>
              <a:tr h="323849">
                <a:tc>
                  <a:txBody>
                    <a:bodyPr/>
                    <a:lstStyle/>
                    <a:p>
                      <a:pPr marL="0" lvl="0" indent="0" algn="l">
                        <a:lnSpc>
                          <a:spcPts val="1425"/>
                        </a:lnSpc>
                        <a:buNone/>
                      </a:pPr>
                      <a:r>
                        <a:rPr lang="en-GB" sz="1200" b="1" i="0">
                          <a:solidFill>
                            <a:schemeClr val="tx1"/>
                          </a:solidFill>
                          <a:effectLst/>
                          <a:latin typeface="Calibri"/>
                        </a:rPr>
                        <a:t>End of Life (Structured Data)</a:t>
                      </a:r>
                    </a:p>
                  </a:txBody>
                  <a:tcPr marL="73076" marR="73076" marT="36537" marB="36537">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chemeClr val="accent6">
                        <a:lumMod val="90000"/>
                      </a:schemeClr>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rgbClr val="D0CECE"/>
                    </a:solidFill>
                  </a:tcPr>
                </a:tc>
                <a:tc>
                  <a:txBody>
                    <a:bodyPr/>
                    <a:lstStyle/>
                    <a:p>
                      <a:pPr marL="0" lvl="0" indent="0" algn="ctr">
                        <a:lnSpc>
                          <a:spcPts val="1425"/>
                        </a:lnSpc>
                        <a:buNone/>
                      </a:pPr>
                      <a:endParaRPr lang="en-GB" sz="1200" b="1" i="0" u="none" strike="noStrike" spc="0">
                        <a:solidFill>
                          <a:srgbClr val="000000"/>
                        </a:solidFill>
                        <a:effectLst/>
                        <a:latin typeface="Calibri"/>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chemeClr val="bg1">
                        <a:lumMod val="85000"/>
                      </a:schemeClr>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rgbClr val="D0CECE"/>
                    </a:solidFill>
                  </a:tcPr>
                </a:tc>
                <a:tc>
                  <a:txBody>
                    <a:bodyPr/>
                    <a:lstStyle/>
                    <a:p>
                      <a:pPr lvl="0">
                        <a:buNone/>
                      </a:pPr>
                      <a:r>
                        <a:rPr lang="en-GB" sz="1000" b="1" i="0" u="none" strike="noStrike" noProof="0">
                          <a:solidFill>
                            <a:srgbClr val="221E20"/>
                          </a:solidFill>
                          <a:effectLst/>
                          <a:latin typeface="Arial"/>
                          <a:cs typeface="Arial"/>
                        </a:rPr>
                        <a:t>Coming end of Aug 2026</a:t>
                      </a:r>
                      <a:endParaRPr lang="en-US" sz="1000" b="1"/>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rgbClr val="FFFF00"/>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rgbClr val="D0CECE"/>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rgbClr val="D0CECE"/>
                    </a:solidFill>
                  </a:tcPr>
                </a:tc>
                <a:tc>
                  <a:txBody>
                    <a:bodyPr/>
                    <a:lstStyle/>
                    <a:p>
                      <a:pPr marL="0" lvl="0" indent="0" algn="ctr">
                        <a:lnSpc>
                          <a:spcPts val="1425"/>
                        </a:lnSpc>
                        <a:buNone/>
                      </a:pPr>
                      <a:endParaRPr lang="en-GB" sz="1200" b="1" i="0" u="none" strike="noStrike" spc="0">
                        <a:solidFill>
                          <a:srgbClr val="000000"/>
                        </a:solidFill>
                        <a:effectLst/>
                        <a:latin typeface="Calibri"/>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49207580"/>
                  </a:ext>
                </a:extLst>
              </a:tr>
              <a:tr h="323849">
                <a:tc>
                  <a:txBody>
                    <a:bodyPr/>
                    <a:lstStyle/>
                    <a:p>
                      <a:pPr marL="0" lvl="0" indent="0" algn="l">
                        <a:lnSpc>
                          <a:spcPts val="1425"/>
                        </a:lnSpc>
                        <a:buNone/>
                      </a:pPr>
                      <a:r>
                        <a:rPr lang="en-GB" sz="1200" b="1" i="0">
                          <a:solidFill>
                            <a:schemeClr val="tx1"/>
                          </a:solidFill>
                          <a:effectLst/>
                          <a:latin typeface="Calibri"/>
                        </a:rPr>
                        <a:t>Learning Disability/ Vulnerability status (Structured Data)</a:t>
                      </a:r>
                    </a:p>
                  </a:txBody>
                  <a:tcPr marL="73076" marR="73076" marT="36537" marB="36537">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chemeClr val="accent6">
                        <a:lumMod val="90000"/>
                      </a:schemeClr>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rgbClr val="D0CECE"/>
                    </a:solidFill>
                  </a:tcPr>
                </a:tc>
                <a:tc>
                  <a:txBody>
                    <a:bodyPr/>
                    <a:lstStyle/>
                    <a:p>
                      <a:pPr marL="0" lvl="0" indent="0" algn="ctr">
                        <a:lnSpc>
                          <a:spcPts val="1425"/>
                        </a:lnSpc>
                        <a:buNone/>
                      </a:pPr>
                      <a:endParaRPr lang="en-GB" sz="1200" b="1" i="0" u="none" strike="noStrike" spc="0">
                        <a:solidFill>
                          <a:srgbClr val="000000"/>
                        </a:solidFill>
                        <a:effectLst/>
                        <a:latin typeface="Calibri"/>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chemeClr val="bg1">
                        <a:lumMod val="85000"/>
                      </a:schemeClr>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rgbClr val="D0CECE"/>
                    </a:solidFill>
                  </a:tcPr>
                </a:tc>
                <a:tc>
                  <a:txBody>
                    <a:bodyPr/>
                    <a:lstStyle/>
                    <a:p>
                      <a:pPr lvl="0">
                        <a:buNone/>
                      </a:pPr>
                      <a:r>
                        <a:rPr lang="en-GB" sz="1000" b="1" i="0" u="none" strike="noStrike" noProof="0">
                          <a:solidFill>
                            <a:srgbClr val="221E20"/>
                          </a:solidFill>
                          <a:effectLst/>
                          <a:latin typeface="Arial"/>
                          <a:cs typeface="Arial"/>
                        </a:rPr>
                        <a:t>Coming end of Aug 2026</a:t>
                      </a:r>
                      <a:endParaRPr lang="en-US" sz="1000" b="1"/>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rgbClr val="FFFF00"/>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rgbClr val="D0CECE"/>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rgbClr val="D0CECE"/>
                    </a:solidFill>
                  </a:tcPr>
                </a:tc>
                <a:tc>
                  <a:txBody>
                    <a:bodyPr/>
                    <a:lstStyle/>
                    <a:p>
                      <a:pPr marL="0" lvl="0" indent="0" algn="ctr">
                        <a:lnSpc>
                          <a:spcPts val="1425"/>
                        </a:lnSpc>
                        <a:buNone/>
                      </a:pPr>
                      <a:endParaRPr lang="en-GB" sz="1200" b="1" i="0" u="none" strike="noStrike" spc="0">
                        <a:solidFill>
                          <a:srgbClr val="000000"/>
                        </a:solidFill>
                        <a:effectLst/>
                        <a:latin typeface="Calibri"/>
                      </a:endParaRPr>
                    </a:p>
                  </a:txBody>
                  <a:tcPr marL="73076" marR="73076" marT="36537" marB="36537" anchor="ctr">
                    <a:lnL w="26783">
                      <a:solidFill>
                        <a:srgbClr val="FFFFFF"/>
                      </a:solidFill>
                    </a:lnL>
                    <a:lnR w="26783">
                      <a:solidFill>
                        <a:srgbClr val="FFFFFF"/>
                      </a:solidFill>
                    </a:lnR>
                    <a:lnT w="26783">
                      <a:solidFill>
                        <a:srgbClr val="FFFFFF"/>
                      </a:solidFill>
                    </a:lnT>
                    <a:lnB w="26783" cap="flat" cmpd="sng" algn="ctr">
                      <a:solidFill>
                        <a:srgbClr val="FFFFFF"/>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228965097"/>
                  </a:ext>
                </a:extLst>
              </a:tr>
              <a:tr h="323849">
                <a:tc>
                  <a:txBody>
                    <a:bodyPr/>
                    <a:lstStyle/>
                    <a:p>
                      <a:pPr marL="0" lvl="0" indent="0" algn="l">
                        <a:lnSpc>
                          <a:spcPts val="1425"/>
                        </a:lnSpc>
                        <a:buNone/>
                      </a:pPr>
                      <a:r>
                        <a:rPr lang="en-GB" sz="1200" b="1" i="0">
                          <a:solidFill>
                            <a:schemeClr val="tx1"/>
                          </a:solidFill>
                          <a:effectLst/>
                          <a:latin typeface="Calibri"/>
                        </a:rPr>
                        <a:t>Veteran Status (structured Data)</a:t>
                      </a:r>
                    </a:p>
                  </a:txBody>
                  <a:tcPr marL="73076" marR="73076" marT="36537" marB="36537">
                    <a:lnL w="26783">
                      <a:solidFill>
                        <a:srgbClr val="FFFFFF"/>
                      </a:solidFill>
                    </a:lnL>
                    <a:lnR w="26783">
                      <a:solidFill>
                        <a:srgbClr val="FFFFFF"/>
                      </a:solidFill>
                    </a:lnR>
                    <a:lnT w="26783">
                      <a:solidFill>
                        <a:srgbClr val="FFFFFF"/>
                      </a:solidFill>
                    </a:lnT>
                    <a:lnB w="26783">
                      <a:solidFill>
                        <a:srgbClr val="FFFFFF"/>
                      </a:solidFill>
                    </a:lnB>
                    <a:solidFill>
                      <a:schemeClr val="accent6">
                        <a:lumMod val="90000"/>
                      </a:schemeClr>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a:solidFill>
                        <a:srgbClr val="FFFFFF"/>
                      </a:solidFill>
                    </a:lnB>
                    <a:solidFill>
                      <a:srgbClr val="D0CECE"/>
                    </a:solidFill>
                  </a:tcPr>
                </a:tc>
                <a:tc>
                  <a:txBody>
                    <a:bodyPr/>
                    <a:lstStyle/>
                    <a:p>
                      <a:pPr marL="0" lvl="0" indent="0" algn="ctr">
                        <a:lnSpc>
                          <a:spcPts val="1425"/>
                        </a:lnSpc>
                        <a:buNone/>
                      </a:pPr>
                      <a:endParaRPr lang="en-GB" sz="1200" b="1" i="0" u="none" strike="noStrike" spc="0">
                        <a:solidFill>
                          <a:srgbClr val="000000"/>
                        </a:solidFill>
                        <a:effectLst/>
                        <a:latin typeface="Calibri"/>
                      </a:endParaRPr>
                    </a:p>
                  </a:txBody>
                  <a:tcPr marL="73076" marR="73076" marT="36537" marB="36537" anchor="ctr">
                    <a:lnL w="26783">
                      <a:solidFill>
                        <a:srgbClr val="FFFFFF"/>
                      </a:solidFill>
                    </a:lnL>
                    <a:lnR w="26783">
                      <a:solidFill>
                        <a:srgbClr val="FFFFFF"/>
                      </a:solidFill>
                    </a:lnR>
                    <a:lnT w="26783">
                      <a:solidFill>
                        <a:srgbClr val="FFFFFF"/>
                      </a:solidFill>
                    </a:lnT>
                    <a:lnB w="26783">
                      <a:solidFill>
                        <a:srgbClr val="FFFFFF"/>
                      </a:solidFill>
                    </a:lnB>
                    <a:solidFill>
                      <a:schemeClr val="bg1">
                        <a:lumMod val="85000"/>
                      </a:schemeClr>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a:solidFill>
                        <a:srgbClr val="FFFFFF"/>
                      </a:solidFill>
                    </a:lnB>
                    <a:solidFill>
                      <a:srgbClr val="D0CECE"/>
                    </a:solidFill>
                  </a:tcPr>
                </a:tc>
                <a:tc>
                  <a:txBody>
                    <a:bodyPr/>
                    <a:lstStyle/>
                    <a:p>
                      <a:pPr lvl="0">
                        <a:buNone/>
                      </a:pPr>
                      <a:r>
                        <a:rPr lang="en-GB" sz="1000" b="1" i="0" u="none" strike="noStrike" noProof="0">
                          <a:solidFill>
                            <a:srgbClr val="221E20"/>
                          </a:solidFill>
                          <a:effectLst/>
                          <a:latin typeface="Arial"/>
                          <a:cs typeface="Arial"/>
                        </a:rPr>
                        <a:t>Coming end of Aug 2026</a:t>
                      </a:r>
                      <a:endParaRPr lang="en-US" sz="1000"/>
                    </a:p>
                  </a:txBody>
                  <a:tcPr marL="73076" marR="73076" marT="36537" marB="36537" anchor="ctr">
                    <a:lnL w="26783">
                      <a:solidFill>
                        <a:srgbClr val="FFFFFF"/>
                      </a:solidFill>
                    </a:lnL>
                    <a:lnR w="26783">
                      <a:solidFill>
                        <a:srgbClr val="FFFFFF"/>
                      </a:solidFill>
                    </a:lnR>
                    <a:lnT w="26783">
                      <a:solidFill>
                        <a:srgbClr val="FFFFFF"/>
                      </a:solidFill>
                    </a:lnT>
                    <a:lnB w="26783">
                      <a:solidFill>
                        <a:srgbClr val="FFFFFF"/>
                      </a:solidFill>
                    </a:lnB>
                    <a:solidFill>
                      <a:srgbClr val="FFFF00"/>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a:solidFill>
                        <a:srgbClr val="FFFFFF"/>
                      </a:solidFill>
                    </a:lnB>
                    <a:solidFill>
                      <a:srgbClr val="D0CECE"/>
                    </a:solidFill>
                  </a:tcPr>
                </a:tc>
                <a:tc>
                  <a:txBody>
                    <a:bodyPr/>
                    <a:lstStyle/>
                    <a:p>
                      <a:pPr lvl="0">
                        <a:buNone/>
                      </a:pPr>
                      <a:endParaRPr lang="en-GB">
                        <a:effectLst/>
                      </a:endParaRPr>
                    </a:p>
                  </a:txBody>
                  <a:tcPr marL="73076" marR="73076" marT="36537" marB="36537" anchor="ctr">
                    <a:lnL w="26783">
                      <a:solidFill>
                        <a:srgbClr val="FFFFFF"/>
                      </a:solidFill>
                    </a:lnL>
                    <a:lnR w="26783">
                      <a:solidFill>
                        <a:srgbClr val="FFFFFF"/>
                      </a:solidFill>
                    </a:lnR>
                    <a:lnT w="26783">
                      <a:solidFill>
                        <a:srgbClr val="FFFFFF"/>
                      </a:solidFill>
                    </a:lnT>
                    <a:lnB w="26783">
                      <a:solidFill>
                        <a:srgbClr val="FFFFFF"/>
                      </a:solidFill>
                    </a:lnB>
                    <a:solidFill>
                      <a:srgbClr val="D0CECE"/>
                    </a:solidFill>
                  </a:tcPr>
                </a:tc>
                <a:tc>
                  <a:txBody>
                    <a:bodyPr/>
                    <a:lstStyle/>
                    <a:p>
                      <a:pPr marL="0" lvl="0" indent="0" algn="ctr">
                        <a:lnSpc>
                          <a:spcPts val="1425"/>
                        </a:lnSpc>
                        <a:buNone/>
                      </a:pPr>
                      <a:endParaRPr lang="en-GB" sz="1200" b="1" i="0" u="none" strike="noStrike" spc="0">
                        <a:solidFill>
                          <a:srgbClr val="000000"/>
                        </a:solidFill>
                        <a:effectLst/>
                        <a:latin typeface="Calibri"/>
                      </a:endParaRPr>
                    </a:p>
                  </a:txBody>
                  <a:tcPr marL="73076" marR="73076" marT="36537" marB="36537" anchor="ctr">
                    <a:lnL w="26783">
                      <a:solidFill>
                        <a:srgbClr val="FFFFFF"/>
                      </a:solidFill>
                    </a:lnL>
                    <a:lnR w="26783">
                      <a:solidFill>
                        <a:srgbClr val="FFFFFF"/>
                      </a:solidFill>
                    </a:lnR>
                    <a:lnT w="26783">
                      <a:solidFill>
                        <a:srgbClr val="FFFFFF"/>
                      </a:solidFill>
                    </a:lnT>
                    <a:lnB w="26783">
                      <a:solidFill>
                        <a:srgbClr val="FFFFFF"/>
                      </a:solidFill>
                    </a:lnB>
                    <a:solidFill>
                      <a:schemeClr val="bg1">
                        <a:lumMod val="85000"/>
                      </a:schemeClr>
                    </a:solidFill>
                  </a:tcPr>
                </a:tc>
                <a:extLst>
                  <a:ext uri="{0D108BD9-81ED-4DB2-BD59-A6C34878D82A}">
                    <a16:rowId xmlns:a16="http://schemas.microsoft.com/office/drawing/2014/main" val="1898042434"/>
                  </a:ext>
                </a:extLst>
              </a:tr>
            </a:tbl>
          </a:graphicData>
        </a:graphic>
      </p:graphicFrame>
    </p:spTree>
    <p:extLst>
      <p:ext uri="{BB962C8B-B14F-4D97-AF65-F5344CB8AC3E}">
        <p14:creationId xmlns:p14="http://schemas.microsoft.com/office/powerpoint/2010/main" val="2251750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C558150-23F1-CBF9-E35A-12B28CCD5701}"/>
              </a:ext>
            </a:extLst>
          </p:cNvPr>
          <p:cNvSpPr/>
          <p:nvPr/>
        </p:nvSpPr>
        <p:spPr>
          <a:xfrm>
            <a:off x="3045342" y="86941"/>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31st March 2026</a:t>
            </a:r>
            <a:endParaRPr lang="en-GB" sz="1400">
              <a:solidFill>
                <a:schemeClr val="bg1"/>
              </a:solidFill>
              <a:latin typeface="Arial"/>
              <a:cs typeface="Arial"/>
            </a:endParaRPr>
          </a:p>
        </p:txBody>
      </p:sp>
      <p:graphicFrame>
        <p:nvGraphicFramePr>
          <p:cNvPr id="7" name="Table 6">
            <a:extLst>
              <a:ext uri="{FF2B5EF4-FFF2-40B4-BE49-F238E27FC236}">
                <a16:creationId xmlns:a16="http://schemas.microsoft.com/office/drawing/2014/main" id="{681EB979-789A-288D-31F2-C465C2ED82B1}"/>
              </a:ext>
            </a:extLst>
          </p:cNvPr>
          <p:cNvGraphicFramePr>
            <a:graphicFrameLocks noGrp="1"/>
          </p:cNvGraphicFramePr>
          <p:nvPr/>
        </p:nvGraphicFramePr>
        <p:xfrm>
          <a:off x="309562" y="827405"/>
          <a:ext cx="11572875" cy="5203190"/>
        </p:xfrm>
        <a:graphic>
          <a:graphicData uri="http://schemas.openxmlformats.org/drawingml/2006/table">
            <a:tbl>
              <a:tblPr bandRow="1">
                <a:tableStyleId>{5C22544A-7EE6-4342-B048-85BDC9FD1C3A}</a:tableStyleId>
              </a:tblPr>
              <a:tblGrid>
                <a:gridCol w="2314575">
                  <a:extLst>
                    <a:ext uri="{9D8B030D-6E8A-4147-A177-3AD203B41FA5}">
                      <a16:colId xmlns:a16="http://schemas.microsoft.com/office/drawing/2014/main" val="3888772760"/>
                    </a:ext>
                  </a:extLst>
                </a:gridCol>
                <a:gridCol w="2314575">
                  <a:extLst>
                    <a:ext uri="{9D8B030D-6E8A-4147-A177-3AD203B41FA5}">
                      <a16:colId xmlns:a16="http://schemas.microsoft.com/office/drawing/2014/main" val="1304007798"/>
                    </a:ext>
                  </a:extLst>
                </a:gridCol>
                <a:gridCol w="2314575">
                  <a:extLst>
                    <a:ext uri="{9D8B030D-6E8A-4147-A177-3AD203B41FA5}">
                      <a16:colId xmlns:a16="http://schemas.microsoft.com/office/drawing/2014/main" val="741373494"/>
                    </a:ext>
                  </a:extLst>
                </a:gridCol>
                <a:gridCol w="2314575">
                  <a:extLst>
                    <a:ext uri="{9D8B030D-6E8A-4147-A177-3AD203B41FA5}">
                      <a16:colId xmlns:a16="http://schemas.microsoft.com/office/drawing/2014/main" val="3297324835"/>
                    </a:ext>
                  </a:extLst>
                </a:gridCol>
                <a:gridCol w="2314575">
                  <a:extLst>
                    <a:ext uri="{9D8B030D-6E8A-4147-A177-3AD203B41FA5}">
                      <a16:colId xmlns:a16="http://schemas.microsoft.com/office/drawing/2014/main" val="401137662"/>
                    </a:ext>
                  </a:extLst>
                </a:gridCol>
              </a:tblGrid>
              <a:tr h="361950">
                <a:tc gridSpan="5">
                  <a:txBody>
                    <a:bodyPr/>
                    <a:lstStyle/>
                    <a:p>
                      <a:pPr marL="0" indent="0" algn="ctr" fontAlgn="base">
                        <a:lnSpc>
                          <a:spcPts val="2175"/>
                        </a:lnSpc>
                        <a:buNone/>
                      </a:pPr>
                      <a:r>
                        <a:rPr lang="en-GB" sz="1800" b="1" i="0">
                          <a:solidFill>
                            <a:srgbClr val="FFFFFF"/>
                          </a:solidFill>
                          <a:effectLst/>
                          <a:latin typeface="Arial" panose="020B0604020202020204" pitchFamily="34" charset="0"/>
                        </a:rPr>
                        <a:t>Understanding GP connect </a:t>
                      </a:r>
                      <a:endParaRPr lang="en-GB" b="1" i="0">
                        <a:solidFill>
                          <a:srgbClr val="FFFFFF"/>
                        </a:solidFill>
                        <a:effectLst/>
                      </a:endParaRPr>
                    </a:p>
                  </a:txBody>
                  <a:tcPr anchor="ctr">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11906" cap="flat" cmpd="sng" algn="ctr">
                      <a:solidFill>
                        <a:srgbClr val="FFFFFF"/>
                      </a:solidFill>
                      <a:prstDash val="solid"/>
                      <a:round/>
                      <a:headEnd type="none" w="med" len="med"/>
                      <a:tailEnd type="none" w="med" len="med"/>
                    </a:lnT>
                    <a:lnB w="35719" cap="flat" cmpd="sng" algn="ctr">
                      <a:solidFill>
                        <a:srgbClr val="FFFFFF"/>
                      </a:solidFill>
                      <a:prstDash val="solid"/>
                      <a:round/>
                      <a:headEnd type="none" w="med" len="med"/>
                      <a:tailEnd type="none" w="med" len="med"/>
                    </a:lnB>
                    <a:solidFill>
                      <a:srgbClr val="4472C4"/>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14421616"/>
                  </a:ext>
                </a:extLst>
              </a:tr>
              <a:tr h="361950">
                <a:tc>
                  <a:txBody>
                    <a:bodyPr/>
                    <a:lstStyle/>
                    <a:p>
                      <a:pPr marL="0" indent="0" algn="l" fontAlgn="base">
                        <a:lnSpc>
                          <a:spcPts val="2175"/>
                        </a:lnSpc>
                        <a:buNone/>
                      </a:pPr>
                      <a:r>
                        <a:rPr lang="en-GB" sz="1800" b="1" i="0">
                          <a:solidFill>
                            <a:srgbClr val="595959"/>
                          </a:solidFill>
                          <a:effectLst/>
                          <a:latin typeface="Arial" panose="020B0604020202020204" pitchFamily="34" charset="0"/>
                        </a:rPr>
                        <a:t>Summary:</a:t>
                      </a:r>
                      <a:endParaRPr lang="en-GB" b="0" i="0">
                        <a:solidFill>
                          <a:srgbClr val="000000"/>
                        </a:solidFill>
                        <a:effectLst/>
                      </a:endParaRPr>
                    </a:p>
                    <a:p>
                      <a:pPr marL="0" indent="0" algn="l" fontAlgn="base">
                        <a:lnSpc>
                          <a:spcPts val="2175"/>
                        </a:lnSpc>
                        <a:buNone/>
                      </a:pPr>
                      <a:r>
                        <a:rPr lang="en-GB" sz="1800" b="0" i="0">
                          <a:solidFill>
                            <a:srgbClr val="595959"/>
                          </a:solidFill>
                          <a:effectLst/>
                          <a:latin typeface="Arial" panose="020B0604020202020204" pitchFamily="34" charset="0"/>
                        </a:rPr>
                        <a:t> </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Emergency Codes </a:t>
                      </a:r>
                      <a:r>
                        <a:rPr lang="en-GB" sz="1500" b="1" i="0">
                          <a:solidFill>
                            <a:srgbClr val="595959"/>
                          </a:solidFill>
                          <a:effectLst/>
                          <a:latin typeface="Arial" panose="020B0604020202020204" pitchFamily="34" charset="0"/>
                        </a:rPr>
                        <a:t>3</a:t>
                      </a:r>
                      <a:endParaRPr lang="en-GB"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Last 3 Encounters</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Active Problems and Issues</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Major Inactive Problems and Issues</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Current Allergies and Adverse Reactions</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Acute Medication (Last 12 Months)</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Current Repeat Medications</a:t>
                      </a:r>
                      <a:endParaRPr lang="en-GB" b="0" i="0">
                        <a:solidFill>
                          <a:srgbClr val="000000"/>
                        </a:solidFill>
                        <a:effectLst/>
                      </a:endParaRPr>
                    </a:p>
                  </a:txBody>
                  <a:tcPr>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35719" cap="flat" cmpd="sng" algn="ctr">
                      <a:solidFill>
                        <a:srgbClr val="FFFFFF"/>
                      </a:solidFill>
                      <a:prstDash val="solid"/>
                      <a:round/>
                      <a:headEnd type="none" w="med" len="med"/>
                      <a:tailEnd type="none" w="med" len="med"/>
                    </a:lnT>
                    <a:lnB w="11906" cap="flat" cmpd="sng" algn="ctr">
                      <a:solidFill>
                        <a:srgbClr val="FFFFFF"/>
                      </a:solidFill>
                      <a:prstDash val="solid"/>
                      <a:round/>
                      <a:headEnd type="none" w="med" len="med"/>
                      <a:tailEnd type="none" w="med" len="med"/>
                    </a:lnB>
                    <a:solidFill>
                      <a:srgbClr val="DAE3F3"/>
                    </a:solidFill>
                  </a:tcPr>
                </a:tc>
                <a:tc>
                  <a:txBody>
                    <a:bodyPr/>
                    <a:lstStyle/>
                    <a:p>
                      <a:pPr marL="0" indent="0" algn="l" fontAlgn="base">
                        <a:lnSpc>
                          <a:spcPts val="2175"/>
                        </a:lnSpc>
                        <a:buNone/>
                      </a:pPr>
                      <a:r>
                        <a:rPr lang="en-GB" sz="1800" b="1" i="0">
                          <a:solidFill>
                            <a:srgbClr val="595959"/>
                          </a:solidFill>
                          <a:effectLst/>
                          <a:latin typeface="Arial" panose="020B0604020202020204" pitchFamily="34" charset="0"/>
                        </a:rPr>
                        <a:t>Encounters:</a:t>
                      </a:r>
                      <a:endParaRPr lang="en-GB" b="0" i="0">
                        <a:solidFill>
                          <a:srgbClr val="000000"/>
                        </a:solidFill>
                        <a:effectLst/>
                      </a:endParaRPr>
                    </a:p>
                    <a:p>
                      <a:pPr marL="0" indent="0" algn="l" fontAlgn="base">
                        <a:lnSpc>
                          <a:spcPts val="2175"/>
                        </a:lnSpc>
                        <a:buNone/>
                      </a:pPr>
                      <a:r>
                        <a:rPr lang="en-GB" sz="1800" b="0" i="0">
                          <a:solidFill>
                            <a:srgbClr val="595959"/>
                          </a:solidFill>
                          <a:effectLst/>
                          <a:latin typeface="Arial" panose="020B0604020202020204" pitchFamily="34" charset="0"/>
                        </a:rPr>
                        <a:t> </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Text from all encounters in the new journal will be pulled through as an html view. Unplanned encounters - such as at an out of hours clinic and those unrecorded through appointment module(s)</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Direct encounters - such as a face-to-face session with a GP</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Indirect encounters - such as a GP reviewing and updating a patient record on receipt of some test results</a:t>
                      </a:r>
                      <a:endParaRPr lang="en-GB" b="0" i="0">
                        <a:solidFill>
                          <a:srgbClr val="000000"/>
                        </a:solidFill>
                        <a:effectLst/>
                      </a:endParaRPr>
                    </a:p>
                  </a:txBody>
                  <a:tcPr>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35719" cap="flat" cmpd="sng" algn="ctr">
                      <a:solidFill>
                        <a:srgbClr val="FFFFFF"/>
                      </a:solidFill>
                      <a:prstDash val="solid"/>
                      <a:round/>
                      <a:headEnd type="none" w="med" len="med"/>
                      <a:tailEnd type="none" w="med" len="med"/>
                    </a:lnT>
                    <a:lnB w="11906" cap="flat" cmpd="sng" algn="ctr">
                      <a:solidFill>
                        <a:srgbClr val="FFFFFF"/>
                      </a:solidFill>
                      <a:prstDash val="solid"/>
                      <a:round/>
                      <a:headEnd type="none" w="med" len="med"/>
                      <a:tailEnd type="none" w="med" len="med"/>
                    </a:lnB>
                    <a:solidFill>
                      <a:srgbClr val="DAE3F3"/>
                    </a:solidFill>
                  </a:tcPr>
                </a:tc>
                <a:tc>
                  <a:txBody>
                    <a:bodyPr/>
                    <a:lstStyle/>
                    <a:p>
                      <a:pPr marL="0" indent="0" algn="l" fontAlgn="base">
                        <a:lnSpc>
                          <a:spcPts val="2175"/>
                        </a:lnSpc>
                        <a:buNone/>
                      </a:pPr>
                      <a:r>
                        <a:rPr lang="en-GB" sz="1800" b="1" i="0">
                          <a:solidFill>
                            <a:srgbClr val="595959"/>
                          </a:solidFill>
                          <a:effectLst/>
                          <a:latin typeface="Arial" panose="020B0604020202020204" pitchFamily="34" charset="0"/>
                        </a:rPr>
                        <a:t>Clinical Items:</a:t>
                      </a:r>
                      <a:endParaRPr lang="en-GB" b="0" i="0">
                        <a:solidFill>
                          <a:srgbClr val="000000"/>
                        </a:solidFill>
                        <a:effectLst/>
                      </a:endParaRPr>
                    </a:p>
                    <a:p>
                      <a:pPr marL="0" indent="0" algn="l" fontAlgn="base">
                        <a:lnSpc>
                          <a:spcPts val="2175"/>
                        </a:lnSpc>
                        <a:buNone/>
                      </a:pPr>
                      <a:r>
                        <a:rPr lang="en-GB" sz="1800" b="1" i="0">
                          <a:solidFill>
                            <a:srgbClr val="595959"/>
                          </a:solidFill>
                          <a:effectLst/>
                          <a:latin typeface="Arial" panose="020B0604020202020204" pitchFamily="34" charset="0"/>
                        </a:rPr>
                        <a:t> </a:t>
                      </a:r>
                      <a:endParaRPr lang="en-GB"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To allow a clinician to view a history of items relating to the health and wellbeing of a patient. Examples of this type of information include history.</a:t>
                      </a:r>
                      <a:endParaRPr lang="en-GB" b="0" i="0">
                        <a:solidFill>
                          <a:srgbClr val="000000"/>
                        </a:solidFill>
                        <a:effectLst/>
                      </a:endParaRPr>
                    </a:p>
                  </a:txBody>
                  <a:tcPr>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35719" cap="flat" cmpd="sng" algn="ctr">
                      <a:solidFill>
                        <a:srgbClr val="FFFFFF"/>
                      </a:solidFill>
                      <a:prstDash val="solid"/>
                      <a:round/>
                      <a:headEnd type="none" w="med" len="med"/>
                      <a:tailEnd type="none" w="med" len="med"/>
                    </a:lnT>
                    <a:lnB w="11906" cap="flat" cmpd="sng" algn="ctr">
                      <a:solidFill>
                        <a:srgbClr val="FFFFFF"/>
                      </a:solidFill>
                      <a:prstDash val="solid"/>
                      <a:round/>
                      <a:headEnd type="none" w="med" len="med"/>
                      <a:tailEnd type="none" w="med" len="med"/>
                    </a:lnB>
                    <a:solidFill>
                      <a:srgbClr val="DAE3F3"/>
                    </a:solidFill>
                  </a:tcPr>
                </a:tc>
                <a:tc>
                  <a:txBody>
                    <a:bodyPr/>
                    <a:lstStyle/>
                    <a:p>
                      <a:pPr marL="0" indent="0" algn="l" fontAlgn="base">
                        <a:lnSpc>
                          <a:spcPts val="2175"/>
                        </a:lnSpc>
                        <a:buNone/>
                      </a:pPr>
                      <a:r>
                        <a:rPr lang="en-GB" sz="1800" b="1" i="0">
                          <a:solidFill>
                            <a:srgbClr val="595959"/>
                          </a:solidFill>
                          <a:effectLst/>
                          <a:latin typeface="Arial" panose="020B0604020202020204" pitchFamily="34" charset="0"/>
                        </a:rPr>
                        <a:t>Allergies and Adverse Reactions</a:t>
                      </a:r>
                      <a:endParaRPr lang="en-GB" b="0" i="0">
                        <a:solidFill>
                          <a:srgbClr val="000000"/>
                        </a:solidFill>
                        <a:effectLst/>
                      </a:endParaRPr>
                    </a:p>
                    <a:p>
                      <a:pPr marL="0" indent="0" algn="l" fontAlgn="base">
                        <a:lnSpc>
                          <a:spcPts val="2400"/>
                        </a:lnSpc>
                        <a:buNone/>
                      </a:pPr>
                      <a:r>
                        <a:rPr lang="en-GB" sz="2000" b="0" i="0">
                          <a:solidFill>
                            <a:srgbClr val="595959"/>
                          </a:solidFill>
                          <a:effectLst/>
                          <a:latin typeface="Arial" panose="020B0604020202020204" pitchFamily="34" charset="0"/>
                        </a:rPr>
                        <a:t> </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To provide the clinician with a list of patient allergies to enable safe prescribing and treatment recommendations for a patient.</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Contains two subsections:</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Current Allergies and Adverse Reactions, sorted by Start Date descending</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Historical Allergies and Adverse Reactions, sorted by End Date descending</a:t>
                      </a:r>
                      <a:endParaRPr lang="en-GB" b="0" i="0">
                        <a:solidFill>
                          <a:srgbClr val="000000"/>
                        </a:solidFill>
                        <a:effectLst/>
                      </a:endParaRPr>
                    </a:p>
                  </a:txBody>
                  <a:tcPr>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35719" cap="flat" cmpd="sng" algn="ctr">
                      <a:solidFill>
                        <a:srgbClr val="FFFFFF"/>
                      </a:solidFill>
                      <a:prstDash val="solid"/>
                      <a:round/>
                      <a:headEnd type="none" w="med" len="med"/>
                      <a:tailEnd type="none" w="med" len="med"/>
                    </a:lnT>
                    <a:lnB w="11906" cap="flat" cmpd="sng" algn="ctr">
                      <a:solidFill>
                        <a:srgbClr val="FFFFFF"/>
                      </a:solidFill>
                      <a:prstDash val="solid"/>
                      <a:round/>
                      <a:headEnd type="none" w="med" len="med"/>
                      <a:tailEnd type="none" w="med" len="med"/>
                    </a:lnB>
                    <a:solidFill>
                      <a:srgbClr val="DAE3F3"/>
                    </a:solidFill>
                  </a:tcPr>
                </a:tc>
                <a:tc>
                  <a:txBody>
                    <a:bodyPr/>
                    <a:lstStyle/>
                    <a:p>
                      <a:pPr marL="0" indent="0" algn="l" fontAlgn="base">
                        <a:lnSpc>
                          <a:spcPts val="2175"/>
                        </a:lnSpc>
                        <a:buNone/>
                      </a:pPr>
                      <a:r>
                        <a:rPr lang="en-GB" sz="1800" b="1" i="0">
                          <a:solidFill>
                            <a:srgbClr val="595959"/>
                          </a:solidFill>
                          <a:effectLst/>
                          <a:latin typeface="Arial" panose="020B0604020202020204" pitchFamily="34" charset="0"/>
                        </a:rPr>
                        <a:t>Problems &amp; Issues:</a:t>
                      </a:r>
                      <a:endParaRPr lang="en-GB" b="0" i="0">
                        <a:solidFill>
                          <a:srgbClr val="000000"/>
                        </a:solidFill>
                        <a:effectLst/>
                      </a:endParaRPr>
                    </a:p>
                    <a:p>
                      <a:pPr marL="0" indent="0" algn="l" fontAlgn="base">
                        <a:lnSpc>
                          <a:spcPts val="2175"/>
                        </a:lnSpc>
                        <a:buNone/>
                      </a:pPr>
                      <a:r>
                        <a:rPr lang="en-GB" sz="1800" b="1" i="0">
                          <a:solidFill>
                            <a:srgbClr val="595959"/>
                          </a:solidFill>
                          <a:effectLst/>
                          <a:latin typeface="Arial" panose="020B0604020202020204" pitchFamily="34" charset="0"/>
                        </a:rPr>
                        <a:t> </a:t>
                      </a:r>
                      <a:endParaRPr lang="en-GB"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Information about a patient’s significant problems and issues which will inform or may have previously informed the clinical significant to a patient that impacts their health or wellbeing. It includes disease, surgery, and social issues such as bereavement</a:t>
                      </a:r>
                      <a:endParaRPr lang="en-US" b="0" i="0">
                        <a:solidFill>
                          <a:srgbClr val="000000"/>
                        </a:solidFill>
                        <a:effectLst/>
                      </a:endParaRPr>
                    </a:p>
                  </a:txBody>
                  <a:tcPr>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35719" cap="flat" cmpd="sng" algn="ctr">
                      <a:solidFill>
                        <a:srgbClr val="FFFFFF"/>
                      </a:solidFill>
                      <a:prstDash val="solid"/>
                      <a:round/>
                      <a:headEnd type="none" w="med" len="med"/>
                      <a:tailEnd type="none" w="med" len="med"/>
                    </a:lnT>
                    <a:lnB w="11906" cap="flat" cmpd="sng" algn="ctr">
                      <a:solidFill>
                        <a:srgbClr val="FFFFFF"/>
                      </a:solidFill>
                      <a:prstDash val="solid"/>
                      <a:round/>
                      <a:headEnd type="none" w="med" len="med"/>
                      <a:tailEnd type="none" w="med" len="med"/>
                    </a:lnB>
                    <a:solidFill>
                      <a:srgbClr val="DAE3F3"/>
                    </a:solidFill>
                  </a:tcPr>
                </a:tc>
                <a:extLst>
                  <a:ext uri="{0D108BD9-81ED-4DB2-BD59-A6C34878D82A}">
                    <a16:rowId xmlns:a16="http://schemas.microsoft.com/office/drawing/2014/main" val="2306203696"/>
                  </a:ext>
                </a:extLst>
              </a:tr>
            </a:tbl>
          </a:graphicData>
        </a:graphic>
      </p:graphicFrame>
    </p:spTree>
    <p:extLst>
      <p:ext uri="{BB962C8B-B14F-4D97-AF65-F5344CB8AC3E}">
        <p14:creationId xmlns:p14="http://schemas.microsoft.com/office/powerpoint/2010/main" val="22809234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200A189-7991-1ED1-F4BE-6E803BEA7890}"/>
              </a:ext>
            </a:extLst>
          </p:cNvPr>
          <p:cNvSpPr/>
          <p:nvPr/>
        </p:nvSpPr>
        <p:spPr>
          <a:xfrm>
            <a:off x="2885684" y="-145"/>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31st March 2026</a:t>
            </a:r>
            <a:endParaRPr lang="en-GB" sz="1400">
              <a:solidFill>
                <a:schemeClr val="bg1"/>
              </a:solidFill>
              <a:latin typeface="Arial"/>
              <a:cs typeface="Arial"/>
            </a:endParaRPr>
          </a:p>
        </p:txBody>
      </p:sp>
      <p:graphicFrame>
        <p:nvGraphicFramePr>
          <p:cNvPr id="7" name="Table 6">
            <a:extLst>
              <a:ext uri="{FF2B5EF4-FFF2-40B4-BE49-F238E27FC236}">
                <a16:creationId xmlns:a16="http://schemas.microsoft.com/office/drawing/2014/main" id="{696B5DF1-907E-9BE8-56DD-EFBD5CFBF226}"/>
              </a:ext>
            </a:extLst>
          </p:cNvPr>
          <p:cNvGraphicFramePr>
            <a:graphicFrameLocks noGrp="1"/>
          </p:cNvGraphicFramePr>
          <p:nvPr>
            <p:extLst>
              <p:ext uri="{D42A27DB-BD31-4B8C-83A1-F6EECF244321}">
                <p14:modId xmlns:p14="http://schemas.microsoft.com/office/powerpoint/2010/main" val="2604781372"/>
              </p:ext>
            </p:extLst>
          </p:nvPr>
        </p:nvGraphicFramePr>
        <p:xfrm>
          <a:off x="312057" y="747485"/>
          <a:ext cx="11563350" cy="5206928"/>
        </p:xfrm>
        <a:graphic>
          <a:graphicData uri="http://schemas.openxmlformats.org/drawingml/2006/table">
            <a:tbl>
              <a:tblPr bandRow="1">
                <a:tableStyleId>{5C22544A-7EE6-4342-B048-85BDC9FD1C3A}</a:tableStyleId>
              </a:tblPr>
              <a:tblGrid>
                <a:gridCol w="2914650">
                  <a:extLst>
                    <a:ext uri="{9D8B030D-6E8A-4147-A177-3AD203B41FA5}">
                      <a16:colId xmlns:a16="http://schemas.microsoft.com/office/drawing/2014/main" val="1052882295"/>
                    </a:ext>
                  </a:extLst>
                </a:gridCol>
                <a:gridCol w="1704975">
                  <a:extLst>
                    <a:ext uri="{9D8B030D-6E8A-4147-A177-3AD203B41FA5}">
                      <a16:colId xmlns:a16="http://schemas.microsoft.com/office/drawing/2014/main" val="352736493"/>
                    </a:ext>
                  </a:extLst>
                </a:gridCol>
                <a:gridCol w="2314575">
                  <a:extLst>
                    <a:ext uri="{9D8B030D-6E8A-4147-A177-3AD203B41FA5}">
                      <a16:colId xmlns:a16="http://schemas.microsoft.com/office/drawing/2014/main" val="3422214850"/>
                    </a:ext>
                  </a:extLst>
                </a:gridCol>
                <a:gridCol w="2314575">
                  <a:extLst>
                    <a:ext uri="{9D8B030D-6E8A-4147-A177-3AD203B41FA5}">
                      <a16:colId xmlns:a16="http://schemas.microsoft.com/office/drawing/2014/main" val="986782482"/>
                    </a:ext>
                  </a:extLst>
                </a:gridCol>
                <a:gridCol w="2314575">
                  <a:extLst>
                    <a:ext uri="{9D8B030D-6E8A-4147-A177-3AD203B41FA5}">
                      <a16:colId xmlns:a16="http://schemas.microsoft.com/office/drawing/2014/main" val="684107817"/>
                    </a:ext>
                  </a:extLst>
                </a:gridCol>
              </a:tblGrid>
              <a:tr h="525517">
                <a:tc gridSpan="5">
                  <a:txBody>
                    <a:bodyPr/>
                    <a:lstStyle/>
                    <a:p>
                      <a:pPr marL="0" indent="0" algn="ctr" fontAlgn="base">
                        <a:lnSpc>
                          <a:spcPts val="2175"/>
                        </a:lnSpc>
                        <a:buNone/>
                      </a:pPr>
                      <a:r>
                        <a:rPr lang="en-GB" sz="1800" b="1" i="0">
                          <a:solidFill>
                            <a:srgbClr val="FFFFFF"/>
                          </a:solidFill>
                          <a:effectLst/>
                          <a:latin typeface="Arial" panose="020B0604020202020204" pitchFamily="34" charset="0"/>
                        </a:rPr>
                        <a:t>Understanding GP connect </a:t>
                      </a:r>
                      <a:endParaRPr lang="en-GB" b="1" i="0">
                        <a:solidFill>
                          <a:srgbClr val="FFFFFF"/>
                        </a:solidFill>
                        <a:effectLst/>
                      </a:endParaRPr>
                    </a:p>
                  </a:txBody>
                  <a:tcPr anchor="ctr">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11906" cap="flat" cmpd="sng" algn="ctr">
                      <a:solidFill>
                        <a:srgbClr val="FFFFFF"/>
                      </a:solidFill>
                      <a:prstDash val="solid"/>
                      <a:round/>
                      <a:headEnd type="none" w="med" len="med"/>
                      <a:tailEnd type="none" w="med" len="med"/>
                    </a:lnT>
                    <a:lnB w="35719" cap="flat" cmpd="sng" algn="ctr">
                      <a:solidFill>
                        <a:srgbClr val="FFFFFF"/>
                      </a:solidFill>
                      <a:prstDash val="solid"/>
                      <a:round/>
                      <a:headEnd type="none" w="med" len="med"/>
                      <a:tailEnd type="none" w="med" len="med"/>
                    </a:lnB>
                    <a:solidFill>
                      <a:srgbClr val="4472C4"/>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738738895"/>
                  </a:ext>
                </a:extLst>
              </a:tr>
              <a:tr h="361950">
                <a:tc>
                  <a:txBody>
                    <a:bodyPr/>
                    <a:lstStyle/>
                    <a:p>
                      <a:pPr marL="0" indent="0" algn="l" fontAlgn="base">
                        <a:lnSpc>
                          <a:spcPts val="2325"/>
                        </a:lnSpc>
                        <a:buNone/>
                      </a:pPr>
                      <a:r>
                        <a:rPr lang="en-GB" sz="1800" b="1" i="0">
                          <a:solidFill>
                            <a:srgbClr val="595959"/>
                          </a:solidFill>
                          <a:effectLst/>
                          <a:latin typeface="Arial" panose="020B0604020202020204" pitchFamily="34" charset="0"/>
                        </a:rPr>
                        <a:t>Medications:</a:t>
                      </a:r>
                      <a:endParaRPr lang="en-GB" b="0" i="0">
                        <a:solidFill>
                          <a:srgbClr val="000000"/>
                        </a:solidFill>
                        <a:effectLst/>
                      </a:endParaRPr>
                    </a:p>
                    <a:p>
                      <a:pPr marL="0" lvl="0" indent="0" algn="l" fontAlgn="base">
                        <a:lnSpc>
                          <a:spcPts val="1950"/>
                        </a:lnSpc>
                        <a:buFont typeface="Arial" panose="020B0604020202020204" pitchFamily="34" charset="0"/>
                        <a:buChar char="•"/>
                      </a:pPr>
                      <a:r>
                        <a:rPr lang="en-GB" sz="1500" b="0" i="0">
                          <a:solidFill>
                            <a:srgbClr val="595959"/>
                          </a:solidFill>
                          <a:effectLst/>
                          <a:latin typeface="Arial" panose="020B0604020202020204" pitchFamily="34" charset="0"/>
                        </a:rPr>
                        <a:t>Acute Medication (Last 12 Months) 1, sorted by Start Date descending</a:t>
                      </a:r>
                      <a:endParaRPr lang="en-GB" sz="1200" b="0" i="0">
                        <a:solidFill>
                          <a:srgbClr val="000000"/>
                        </a:solidFill>
                        <a:effectLst/>
                        <a:latin typeface="Arial" panose="020B0604020202020204" pitchFamily="34" charset="0"/>
                      </a:endParaRPr>
                    </a:p>
                    <a:p>
                      <a:pPr marL="0" lvl="0" indent="0" algn="l" fontAlgn="base">
                        <a:lnSpc>
                          <a:spcPts val="1950"/>
                        </a:lnSpc>
                        <a:buFont typeface="Arial" panose="020B0604020202020204" pitchFamily="34" charset="0"/>
                        <a:buChar char="•"/>
                      </a:pPr>
                      <a:r>
                        <a:rPr lang="en-GB" sz="1500" b="0" i="0">
                          <a:solidFill>
                            <a:srgbClr val="595959"/>
                          </a:solidFill>
                          <a:effectLst/>
                          <a:latin typeface="Arial" panose="020B0604020202020204" pitchFamily="34" charset="0"/>
                        </a:rPr>
                        <a:t>Current Repeat Medication 1, sorted by Start Date descending</a:t>
                      </a:r>
                      <a:endParaRPr lang="en-GB" sz="1200" b="0" i="0">
                        <a:solidFill>
                          <a:srgbClr val="000000"/>
                        </a:solidFill>
                        <a:effectLst/>
                        <a:latin typeface="Arial" panose="020B0604020202020204" pitchFamily="34" charset="0"/>
                      </a:endParaRPr>
                    </a:p>
                    <a:p>
                      <a:pPr marL="0" lvl="0" indent="0" algn="l" fontAlgn="base">
                        <a:lnSpc>
                          <a:spcPts val="1950"/>
                        </a:lnSpc>
                        <a:buFont typeface="Arial" panose="020B0604020202020204" pitchFamily="34" charset="0"/>
                        <a:buChar char="•"/>
                      </a:pPr>
                      <a:r>
                        <a:rPr lang="en-GB" sz="1500" b="0" i="0">
                          <a:solidFill>
                            <a:srgbClr val="595959"/>
                          </a:solidFill>
                          <a:effectLst/>
                          <a:latin typeface="Arial" panose="020B0604020202020204" pitchFamily="34" charset="0"/>
                        </a:rPr>
                        <a:t>Discontinued Repeat Medication 1, sorted by Last Issued Date descending</a:t>
                      </a:r>
                      <a:endParaRPr lang="en-GB" sz="1200" b="0" i="0">
                        <a:solidFill>
                          <a:srgbClr val="000000"/>
                        </a:solidFill>
                        <a:effectLst/>
                        <a:latin typeface="Arial" panose="020B0604020202020204" pitchFamily="34" charset="0"/>
                      </a:endParaRPr>
                    </a:p>
                    <a:p>
                      <a:pPr marL="0" lvl="0" indent="0" algn="l" fontAlgn="base">
                        <a:lnSpc>
                          <a:spcPts val="1950"/>
                        </a:lnSpc>
                        <a:buFont typeface="Arial" panose="020B0604020202020204" pitchFamily="34" charset="0"/>
                        <a:buChar char="•"/>
                      </a:pPr>
                      <a:r>
                        <a:rPr lang="en-GB" sz="1500" b="0" i="0">
                          <a:solidFill>
                            <a:srgbClr val="595959"/>
                          </a:solidFill>
                          <a:effectLst/>
                          <a:latin typeface="Arial" panose="020B0604020202020204" pitchFamily="34" charset="0"/>
                        </a:rPr>
                        <a:t>All Medication 2, grouped by Medication Item(for example, Ibuprofen 400mg tablets) and sorted by Start Date descending</a:t>
                      </a:r>
                      <a:endParaRPr lang="en-GB" sz="1200" b="0" i="0">
                        <a:solidFill>
                          <a:srgbClr val="000000"/>
                        </a:solidFill>
                        <a:effectLst/>
                        <a:latin typeface="Arial" panose="020B0604020202020204" pitchFamily="34" charset="0"/>
                      </a:endParaRPr>
                    </a:p>
                    <a:p>
                      <a:pPr marL="0" lvl="0" indent="0" algn="l" fontAlgn="base">
                        <a:lnSpc>
                          <a:spcPts val="1950"/>
                        </a:lnSpc>
                        <a:buFont typeface="Arial" panose="020B0604020202020204" pitchFamily="34" charset="0"/>
                        <a:buChar char="•"/>
                      </a:pPr>
                      <a:r>
                        <a:rPr lang="en-GB" sz="1500" b="0" i="0">
                          <a:solidFill>
                            <a:srgbClr val="595959"/>
                          </a:solidFill>
                          <a:effectLst/>
                          <a:latin typeface="Arial" panose="020B0604020202020204" pitchFamily="34" charset="0"/>
                        </a:rPr>
                        <a:t>All Medication Issues 2, grouped by Medication Item(for example, Ibuprofen 400mg tablets) and sorted by Issue Date</a:t>
                      </a:r>
                      <a:endParaRPr lang="en-GB" sz="1200" b="0" i="0">
                        <a:solidFill>
                          <a:srgbClr val="000000"/>
                        </a:solidFill>
                        <a:effectLst/>
                        <a:latin typeface="Arial" panose="020B0604020202020204" pitchFamily="34" charset="0"/>
                      </a:endParaRPr>
                    </a:p>
                  </a:txBody>
                  <a:tcPr marL="68580" marR="68580">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35719" cap="flat" cmpd="sng" algn="ctr">
                      <a:solidFill>
                        <a:srgbClr val="FFFFFF"/>
                      </a:solidFill>
                      <a:prstDash val="solid"/>
                      <a:round/>
                      <a:headEnd type="none" w="med" len="med"/>
                      <a:tailEnd type="none" w="med" len="med"/>
                    </a:lnT>
                    <a:lnB w="11906" cap="flat" cmpd="sng" algn="ctr">
                      <a:solidFill>
                        <a:srgbClr val="FFFFFF"/>
                      </a:solidFill>
                      <a:prstDash val="solid"/>
                      <a:round/>
                      <a:headEnd type="none" w="med" len="med"/>
                      <a:tailEnd type="none" w="med" len="med"/>
                    </a:lnB>
                    <a:solidFill>
                      <a:srgbClr val="DAE3F3"/>
                    </a:solidFill>
                  </a:tcPr>
                </a:tc>
                <a:tc>
                  <a:txBody>
                    <a:bodyPr/>
                    <a:lstStyle/>
                    <a:p>
                      <a:pPr marL="0" indent="0" algn="l" fontAlgn="base">
                        <a:lnSpc>
                          <a:spcPts val="2175"/>
                        </a:lnSpc>
                        <a:buNone/>
                      </a:pPr>
                      <a:r>
                        <a:rPr lang="en-GB" sz="1800" b="1" i="0">
                          <a:solidFill>
                            <a:srgbClr val="595959"/>
                          </a:solidFill>
                          <a:effectLst/>
                          <a:latin typeface="Arial" panose="020B0604020202020204" pitchFamily="34" charset="0"/>
                        </a:rPr>
                        <a:t>Referrals:</a:t>
                      </a:r>
                      <a:endParaRPr lang="en-GB" b="0" i="0">
                        <a:solidFill>
                          <a:srgbClr val="000000"/>
                        </a:solidFill>
                        <a:effectLst/>
                      </a:endParaRPr>
                    </a:p>
                    <a:p>
                      <a:pPr marL="0" indent="0" algn="l" fontAlgn="base">
                        <a:lnSpc>
                          <a:spcPts val="1650"/>
                        </a:lnSpc>
                        <a:buNone/>
                      </a:pPr>
                      <a:r>
                        <a:rPr lang="en-GB" sz="1400" b="0" i="0">
                          <a:solidFill>
                            <a:srgbClr val="595959"/>
                          </a:solidFill>
                          <a:effectLst/>
                          <a:latin typeface="Arial" panose="020B0604020202020204" pitchFamily="34" charset="0"/>
                        </a:rPr>
                        <a:t> </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Details of any request for transfer of care or request to provide assessment/treatment or clinical advice</a:t>
                      </a:r>
                      <a:endParaRPr lang="en-GB" b="0" i="0">
                        <a:solidFill>
                          <a:srgbClr val="000000"/>
                        </a:solidFill>
                        <a:effectLst/>
                      </a:endParaRPr>
                    </a:p>
                  </a:txBody>
                  <a:tcPr>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35719" cap="flat" cmpd="sng" algn="ctr">
                      <a:solidFill>
                        <a:srgbClr val="FFFFFF"/>
                      </a:solidFill>
                      <a:prstDash val="solid"/>
                      <a:round/>
                      <a:headEnd type="none" w="med" len="med"/>
                      <a:tailEnd type="none" w="med" len="med"/>
                    </a:lnT>
                    <a:lnB w="11906" cap="flat" cmpd="sng" algn="ctr">
                      <a:solidFill>
                        <a:srgbClr val="FFFFFF"/>
                      </a:solidFill>
                      <a:prstDash val="solid"/>
                      <a:round/>
                      <a:headEnd type="none" w="med" len="med"/>
                      <a:tailEnd type="none" w="med" len="med"/>
                    </a:lnB>
                    <a:solidFill>
                      <a:srgbClr val="DAE3F3"/>
                    </a:solidFill>
                  </a:tcPr>
                </a:tc>
                <a:tc>
                  <a:txBody>
                    <a:bodyPr/>
                    <a:lstStyle/>
                    <a:p>
                      <a:pPr marL="0" indent="0" algn="l" fontAlgn="base">
                        <a:lnSpc>
                          <a:spcPts val="2175"/>
                        </a:lnSpc>
                        <a:buNone/>
                      </a:pPr>
                      <a:r>
                        <a:rPr lang="en-GB" sz="1800" b="1" i="0">
                          <a:solidFill>
                            <a:srgbClr val="595959"/>
                          </a:solidFill>
                          <a:effectLst/>
                          <a:latin typeface="Arial" panose="020B0604020202020204" pitchFamily="34" charset="0"/>
                        </a:rPr>
                        <a:t>Observations:</a:t>
                      </a:r>
                      <a:endParaRPr lang="en-GB" b="0" i="0">
                        <a:solidFill>
                          <a:srgbClr val="000000"/>
                        </a:solidFill>
                        <a:effectLst/>
                      </a:endParaRPr>
                    </a:p>
                    <a:p>
                      <a:pPr marL="0" indent="0" algn="l" fontAlgn="base">
                        <a:lnSpc>
                          <a:spcPts val="2175"/>
                        </a:lnSpc>
                        <a:buNone/>
                      </a:pPr>
                      <a:r>
                        <a:rPr lang="en-GB" sz="1800" b="0" i="0">
                          <a:solidFill>
                            <a:srgbClr val="595959"/>
                          </a:solidFill>
                          <a:effectLst/>
                          <a:latin typeface="Arial" panose="020B0604020202020204" pitchFamily="34" charset="0"/>
                        </a:rPr>
                        <a:t> </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To enable the clinician to view and compare chronological data pertaining to a patient’s physical condition.</a:t>
                      </a:r>
                      <a:endParaRPr lang="en-GB" b="0" i="0">
                        <a:solidFill>
                          <a:srgbClr val="000000"/>
                        </a:solidFill>
                        <a:effectLst/>
                      </a:endParaRPr>
                    </a:p>
                  </a:txBody>
                  <a:tcPr>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35719" cap="flat" cmpd="sng" algn="ctr">
                      <a:solidFill>
                        <a:srgbClr val="FFFFFF"/>
                      </a:solidFill>
                      <a:prstDash val="solid"/>
                      <a:round/>
                      <a:headEnd type="none" w="med" len="med"/>
                      <a:tailEnd type="none" w="med" len="med"/>
                    </a:lnT>
                    <a:lnB w="11906" cap="flat" cmpd="sng" algn="ctr">
                      <a:solidFill>
                        <a:srgbClr val="FFFFFF"/>
                      </a:solidFill>
                      <a:prstDash val="solid"/>
                      <a:round/>
                      <a:headEnd type="none" w="med" len="med"/>
                      <a:tailEnd type="none" w="med" len="med"/>
                    </a:lnB>
                    <a:solidFill>
                      <a:srgbClr val="DAE3F3"/>
                    </a:solidFill>
                  </a:tcPr>
                </a:tc>
                <a:tc>
                  <a:txBody>
                    <a:bodyPr/>
                    <a:lstStyle/>
                    <a:p>
                      <a:pPr marL="0" indent="0" algn="l" fontAlgn="base">
                        <a:lnSpc>
                          <a:spcPts val="2325"/>
                        </a:lnSpc>
                        <a:buNone/>
                      </a:pPr>
                      <a:r>
                        <a:rPr lang="en-GB" sz="1800" b="1" i="0">
                          <a:solidFill>
                            <a:srgbClr val="595959"/>
                          </a:solidFill>
                          <a:effectLst/>
                          <a:latin typeface="Arial" panose="020B0604020202020204" pitchFamily="34" charset="0"/>
                        </a:rPr>
                        <a:t>Immunisations:</a:t>
                      </a:r>
                      <a:endParaRPr lang="en-GB" b="0" i="0">
                        <a:solidFill>
                          <a:srgbClr val="000000"/>
                        </a:solidFill>
                        <a:effectLst/>
                      </a:endParaRPr>
                    </a:p>
                    <a:p>
                      <a:pPr marL="0" indent="0" algn="l" fontAlgn="base">
                        <a:lnSpc>
                          <a:spcPts val="1950"/>
                        </a:lnSpc>
                        <a:buNone/>
                      </a:pPr>
                      <a:r>
                        <a:rPr lang="en-GB" sz="1500" b="0" i="0">
                          <a:solidFill>
                            <a:srgbClr val="595959"/>
                          </a:solidFill>
                          <a:effectLst/>
                          <a:latin typeface="Arial" panose="020B0604020202020204" pitchFamily="34" charset="0"/>
                        </a:rPr>
                        <a:t>To provide the health care professional with information about any immunisations that have been administered to the patient. Vaccinations vaccination-related information such as flu vaccine declined.</a:t>
                      </a:r>
                      <a:endParaRPr lang="en-GB" b="0" i="0">
                        <a:solidFill>
                          <a:srgbClr val="000000"/>
                        </a:solidFill>
                        <a:effectLst/>
                      </a:endParaRPr>
                    </a:p>
                  </a:txBody>
                  <a:tcPr marL="68580" marR="68580">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35719" cap="flat" cmpd="sng" algn="ctr">
                      <a:solidFill>
                        <a:srgbClr val="FFFFFF"/>
                      </a:solidFill>
                      <a:prstDash val="solid"/>
                      <a:round/>
                      <a:headEnd type="none" w="med" len="med"/>
                      <a:tailEnd type="none" w="med" len="med"/>
                    </a:lnT>
                    <a:lnB w="11906" cap="flat" cmpd="sng" algn="ctr">
                      <a:solidFill>
                        <a:srgbClr val="FFFFFF"/>
                      </a:solidFill>
                      <a:prstDash val="solid"/>
                      <a:round/>
                      <a:headEnd type="none" w="med" len="med"/>
                      <a:tailEnd type="none" w="med" len="med"/>
                    </a:lnB>
                    <a:solidFill>
                      <a:srgbClr val="DAE3F3"/>
                    </a:solidFill>
                  </a:tcPr>
                </a:tc>
                <a:tc>
                  <a:txBody>
                    <a:bodyPr/>
                    <a:lstStyle/>
                    <a:p>
                      <a:pPr marL="0" indent="0" algn="l" fontAlgn="base">
                        <a:lnSpc>
                          <a:spcPts val="2175"/>
                        </a:lnSpc>
                        <a:buNone/>
                      </a:pPr>
                      <a:r>
                        <a:rPr lang="en-GB" sz="1800" b="1" i="0">
                          <a:solidFill>
                            <a:srgbClr val="595959"/>
                          </a:solidFill>
                          <a:effectLst/>
                          <a:latin typeface="Arial" panose="020B0604020202020204" pitchFamily="34" charset="0"/>
                        </a:rPr>
                        <a:t>Administrative Items:</a:t>
                      </a:r>
                      <a:endParaRPr lang="en-GB" b="0" i="0">
                        <a:solidFill>
                          <a:srgbClr val="000000"/>
                        </a:solidFill>
                        <a:effectLst/>
                      </a:endParaRPr>
                    </a:p>
                    <a:p>
                      <a:pPr marL="0" indent="0" algn="l" fontAlgn="base">
                        <a:lnSpc>
                          <a:spcPts val="1650"/>
                        </a:lnSpc>
                        <a:buNone/>
                      </a:pPr>
                      <a:r>
                        <a:rPr lang="en-GB" sz="1400" b="0" i="0">
                          <a:solidFill>
                            <a:srgbClr val="595959"/>
                          </a:solidFill>
                          <a:effectLst/>
                          <a:latin typeface="Arial" panose="020B0604020202020204" pitchFamily="34" charset="0"/>
                        </a:rPr>
                        <a:t> </a:t>
                      </a:r>
                      <a:endParaRPr lang="en-US" b="0" i="0">
                        <a:solidFill>
                          <a:srgbClr val="000000"/>
                        </a:solidFill>
                        <a:effectLst/>
                      </a:endParaRPr>
                    </a:p>
                    <a:p>
                      <a:pPr marL="0" indent="0" algn="l" fontAlgn="base">
                        <a:lnSpc>
                          <a:spcPts val="1800"/>
                        </a:lnSpc>
                        <a:buNone/>
                      </a:pPr>
                      <a:r>
                        <a:rPr lang="en-GB" sz="1500" b="0" i="0">
                          <a:solidFill>
                            <a:srgbClr val="595959"/>
                          </a:solidFill>
                          <a:effectLst/>
                          <a:latin typeface="Arial" panose="020B0604020202020204" pitchFamily="34" charset="0"/>
                        </a:rPr>
                        <a:t>To provide information for the health care teams on the recorded management and administrative processes and activity to support such as scheduling and administering clinical care encounters, clinical communication with other care organisations, administering and monitoring medication administration and call/recall for care</a:t>
                      </a:r>
                      <a:endParaRPr lang="en-GB" b="0" i="0">
                        <a:solidFill>
                          <a:srgbClr val="000000"/>
                        </a:solidFill>
                        <a:effectLst/>
                      </a:endParaRPr>
                    </a:p>
                  </a:txBody>
                  <a:tcPr>
                    <a:lnL w="11906" cap="flat" cmpd="sng" algn="ctr">
                      <a:solidFill>
                        <a:srgbClr val="FFFFFF"/>
                      </a:solidFill>
                      <a:prstDash val="solid"/>
                      <a:round/>
                      <a:headEnd type="none" w="med" len="med"/>
                      <a:tailEnd type="none" w="med" len="med"/>
                    </a:lnL>
                    <a:lnR w="11906" cap="flat" cmpd="sng" algn="ctr">
                      <a:solidFill>
                        <a:srgbClr val="FFFFFF"/>
                      </a:solidFill>
                      <a:prstDash val="solid"/>
                      <a:round/>
                      <a:headEnd type="none" w="med" len="med"/>
                      <a:tailEnd type="none" w="med" len="med"/>
                    </a:lnR>
                    <a:lnT w="35719" cap="flat" cmpd="sng" algn="ctr">
                      <a:solidFill>
                        <a:srgbClr val="FFFFFF"/>
                      </a:solidFill>
                      <a:prstDash val="solid"/>
                      <a:round/>
                      <a:headEnd type="none" w="med" len="med"/>
                      <a:tailEnd type="none" w="med" len="med"/>
                    </a:lnT>
                    <a:lnB w="11906" cap="flat" cmpd="sng" algn="ctr">
                      <a:solidFill>
                        <a:srgbClr val="FFFFFF"/>
                      </a:solidFill>
                      <a:prstDash val="solid"/>
                      <a:round/>
                      <a:headEnd type="none" w="med" len="med"/>
                      <a:tailEnd type="none" w="med" len="med"/>
                    </a:lnB>
                    <a:solidFill>
                      <a:srgbClr val="DAE3F3"/>
                    </a:solidFill>
                  </a:tcPr>
                </a:tc>
                <a:extLst>
                  <a:ext uri="{0D108BD9-81ED-4DB2-BD59-A6C34878D82A}">
                    <a16:rowId xmlns:a16="http://schemas.microsoft.com/office/drawing/2014/main" val="1927638853"/>
                  </a:ext>
                </a:extLst>
              </a:tr>
            </a:tbl>
          </a:graphicData>
        </a:graphic>
      </p:graphicFrame>
    </p:spTree>
    <p:extLst>
      <p:ext uri="{BB962C8B-B14F-4D97-AF65-F5344CB8AC3E}">
        <p14:creationId xmlns:p14="http://schemas.microsoft.com/office/powerpoint/2010/main" val="3161891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877E3-355A-7C5D-ADBA-38E3B76795BD}"/>
              </a:ext>
            </a:extLst>
          </p:cNvPr>
          <p:cNvSpPr>
            <a:spLocks noGrp="1"/>
          </p:cNvSpPr>
          <p:nvPr>
            <p:ph type="title"/>
          </p:nvPr>
        </p:nvSpPr>
        <p:spPr/>
        <p:txBody>
          <a:bodyPr>
            <a:normAutofit/>
          </a:bodyPr>
          <a:lstStyle/>
          <a:p>
            <a:pPr algn="ctr">
              <a:lnSpc>
                <a:spcPct val="100000"/>
              </a:lnSpc>
              <a:spcBef>
                <a:spcPts val="0"/>
              </a:spcBef>
            </a:pPr>
            <a:endParaRPr lang="en-GB" sz="1600">
              <a:solidFill>
                <a:schemeClr val="tx1"/>
              </a:solidFill>
              <a:cs typeface="Arial"/>
            </a:endParaRPr>
          </a:p>
          <a:p>
            <a:endParaRPr lang="en-US">
              <a:solidFill>
                <a:schemeClr val="tx1"/>
              </a:solidFill>
              <a:cs typeface="Arial"/>
            </a:endParaRPr>
          </a:p>
        </p:txBody>
      </p:sp>
      <p:sp>
        <p:nvSpPr>
          <p:cNvPr id="3" name="Content Placeholder 2">
            <a:extLst>
              <a:ext uri="{FF2B5EF4-FFF2-40B4-BE49-F238E27FC236}">
                <a16:creationId xmlns:a16="http://schemas.microsoft.com/office/drawing/2014/main" id="{745306AF-E332-28AC-C3C2-296498507630}"/>
              </a:ext>
            </a:extLst>
          </p:cNvPr>
          <p:cNvSpPr>
            <a:spLocks noGrp="1"/>
          </p:cNvSpPr>
          <p:nvPr>
            <p:ph idx="1"/>
          </p:nvPr>
        </p:nvSpPr>
        <p:spPr/>
        <p:txBody>
          <a:bodyPr vert="horz" lIns="91440" tIns="45720" rIns="91440" bIns="45720" rtlCol="0" anchor="t">
            <a:normAutofit/>
          </a:bodyPr>
          <a:lstStyle/>
          <a:p>
            <a:pPr marL="0" indent="0">
              <a:buNone/>
            </a:pPr>
            <a:endParaRPr lang="en-US">
              <a:cs typeface="Arial"/>
            </a:endParaRPr>
          </a:p>
          <a:p>
            <a:endParaRPr lang="en-US"/>
          </a:p>
        </p:txBody>
      </p:sp>
      <p:sp>
        <p:nvSpPr>
          <p:cNvPr id="4" name="Rectangle 3">
            <a:extLst>
              <a:ext uri="{FF2B5EF4-FFF2-40B4-BE49-F238E27FC236}">
                <a16:creationId xmlns:a16="http://schemas.microsoft.com/office/drawing/2014/main" id="{DB627786-7A5F-DCA5-308B-30CB2138986F}"/>
              </a:ext>
            </a:extLst>
          </p:cNvPr>
          <p:cNvSpPr/>
          <p:nvPr/>
        </p:nvSpPr>
        <p:spPr>
          <a:xfrm>
            <a:off x="3168713" y="246598"/>
            <a:ext cx="6586087" cy="553998"/>
          </a:xfrm>
          <a:prstGeom prst="rect">
            <a:avLst/>
          </a:prstGeom>
          <a:solidFill>
            <a:schemeClr val="tx2"/>
          </a:solid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31st March 2026</a:t>
            </a:r>
            <a:endParaRPr lang="en-GB" sz="1600">
              <a:latin typeface="Arial"/>
              <a:cs typeface="Arial"/>
            </a:endParaRPr>
          </a:p>
        </p:txBody>
      </p:sp>
      <p:sp>
        <p:nvSpPr>
          <p:cNvPr id="5" name="TextBox 4">
            <a:extLst>
              <a:ext uri="{FF2B5EF4-FFF2-40B4-BE49-F238E27FC236}">
                <a16:creationId xmlns:a16="http://schemas.microsoft.com/office/drawing/2014/main" id="{B620615E-A157-A082-EB6C-E60E17A886FB}"/>
              </a:ext>
            </a:extLst>
          </p:cNvPr>
          <p:cNvSpPr txBox="1"/>
          <p:nvPr/>
        </p:nvSpPr>
        <p:spPr>
          <a:xfrm>
            <a:off x="362857" y="787400"/>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800" b="1" i="0" u="none" strike="noStrike" baseline="0">
                <a:solidFill>
                  <a:srgbClr val="005EB8"/>
                </a:solidFill>
                <a:latin typeface="Arial"/>
              </a:rPr>
              <a:t>Shared Care Record datasets by organisation </a:t>
            </a:r>
            <a:endParaRPr lang="en-GB"/>
          </a:p>
          <a:p>
            <a:pPr algn="ctr"/>
            <a:endParaRPr lang="en-GB"/>
          </a:p>
        </p:txBody>
      </p:sp>
      <p:sp>
        <p:nvSpPr>
          <p:cNvPr id="6" name="TextBox 5">
            <a:extLst>
              <a:ext uri="{FF2B5EF4-FFF2-40B4-BE49-F238E27FC236}">
                <a16:creationId xmlns:a16="http://schemas.microsoft.com/office/drawing/2014/main" id="{68DF8E0C-40F5-DAB3-007C-AC164ABBDA55}"/>
              </a:ext>
            </a:extLst>
          </p:cNvPr>
          <p:cNvSpPr txBox="1"/>
          <p:nvPr/>
        </p:nvSpPr>
        <p:spPr>
          <a:xfrm>
            <a:off x="3418114" y="1397000"/>
            <a:ext cx="3577772" cy="27084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dirty="0">
                <a:solidFill>
                  <a:srgbClr val="000000"/>
                </a:solidFill>
                <a:latin typeface="Arial"/>
              </a:rPr>
              <a:t>Community</a:t>
            </a:r>
            <a:r>
              <a:rPr lang="en-GB" sz="1600" b="1" dirty="0">
                <a:solidFill>
                  <a:srgbClr val="000000"/>
                </a:solidFill>
                <a:latin typeface="Arial"/>
                <a:ea typeface="Arial"/>
                <a:cs typeface="Arial"/>
              </a:rPr>
              <a:t> Providers – TPP </a:t>
            </a:r>
            <a:r>
              <a:rPr lang="en-GB" sz="1600" b="1" dirty="0" err="1">
                <a:solidFill>
                  <a:srgbClr val="000000"/>
                </a:solidFill>
                <a:latin typeface="Arial"/>
                <a:ea typeface="Arial"/>
                <a:cs typeface="Arial"/>
              </a:rPr>
              <a:t>SystmOne</a:t>
            </a:r>
            <a:br>
              <a:rPr lang="en-GB" sz="1600" b="1" dirty="0">
                <a:latin typeface="Arial"/>
                <a:ea typeface="Arial"/>
                <a:cs typeface="Arial"/>
              </a:rPr>
            </a:br>
            <a:r>
              <a:rPr lang="en-GB" sz="1600" b="1" dirty="0">
                <a:solidFill>
                  <a:srgbClr val="000000"/>
                </a:solidFill>
                <a:latin typeface="Arial"/>
                <a:ea typeface="Arial"/>
                <a:cs typeface="Arial"/>
              </a:rPr>
              <a:t>Provide Community</a:t>
            </a:r>
            <a:br>
              <a:rPr lang="en-GB" sz="1600" b="1" dirty="0">
                <a:latin typeface="Arial"/>
                <a:ea typeface="Arial"/>
                <a:cs typeface="Arial"/>
              </a:rPr>
            </a:br>
            <a:r>
              <a:rPr lang="en-GB" sz="1600" b="1" dirty="0">
                <a:solidFill>
                  <a:srgbClr val="000000"/>
                </a:solidFill>
                <a:latin typeface="Arial"/>
                <a:ea typeface="Arial"/>
                <a:cs typeface="Arial"/>
              </a:rPr>
              <a:t>Essex Partnership University Trust</a:t>
            </a:r>
            <a:br>
              <a:rPr lang="en-GB" sz="1600" b="1" dirty="0">
                <a:latin typeface="Arial"/>
                <a:ea typeface="Arial"/>
                <a:cs typeface="Arial"/>
              </a:rPr>
            </a:br>
            <a:r>
              <a:rPr lang="en-GB" sz="1600" b="1" dirty="0">
                <a:solidFill>
                  <a:srgbClr val="000000"/>
                </a:solidFill>
                <a:latin typeface="Arial"/>
                <a:ea typeface="Arial"/>
                <a:cs typeface="Arial"/>
              </a:rPr>
              <a:t>North East</a:t>
            </a:r>
            <a:r>
              <a:rPr lang="en-GB" sz="1400" b="1" dirty="0">
                <a:solidFill>
                  <a:srgbClr val="000000"/>
                </a:solidFill>
                <a:latin typeface="Arial"/>
                <a:ea typeface="Arial"/>
                <a:cs typeface="Arial"/>
              </a:rPr>
              <a:t> London Foundation Trust</a:t>
            </a:r>
            <a:br>
              <a:rPr lang="en-GB" sz="1400" dirty="0">
                <a:latin typeface="Arial"/>
                <a:ea typeface="Arial"/>
                <a:cs typeface="Arial"/>
              </a:rPr>
            </a:br>
            <a:r>
              <a:rPr lang="en-GB" sz="1400" b="1" dirty="0">
                <a:solidFill>
                  <a:srgbClr val="000000"/>
                </a:solidFill>
                <a:latin typeface="Arial"/>
                <a:ea typeface="Arial"/>
                <a:cs typeface="Arial"/>
              </a:rPr>
              <a:t>IC24</a:t>
            </a:r>
            <a:br>
              <a:rPr lang="en-GB" sz="1400" b="1" dirty="0">
                <a:latin typeface="Arial"/>
                <a:ea typeface="Arial"/>
                <a:cs typeface="Arial"/>
              </a:rPr>
            </a:br>
            <a:r>
              <a:rPr lang="en-GB" sz="1400" b="1" dirty="0">
                <a:solidFill>
                  <a:srgbClr val="000000"/>
                </a:solidFill>
                <a:latin typeface="Arial"/>
                <a:ea typeface="Arial"/>
                <a:cs typeface="Arial"/>
              </a:rPr>
              <a:t>Farleigh Hospice</a:t>
            </a:r>
            <a:br>
              <a:rPr lang="en-GB" sz="1400" b="1" dirty="0">
                <a:latin typeface="Arial"/>
                <a:ea typeface="Arial"/>
                <a:cs typeface="Arial"/>
              </a:rPr>
            </a:br>
            <a:r>
              <a:rPr lang="en-GB" sz="1400" b="1" dirty="0">
                <a:solidFill>
                  <a:srgbClr val="000000"/>
                </a:solidFill>
                <a:latin typeface="Arial"/>
                <a:ea typeface="Arial"/>
                <a:cs typeface="Arial"/>
              </a:rPr>
              <a:t>Havens Hospices</a:t>
            </a:r>
            <a:br>
              <a:rPr lang="en-GB" sz="1400" b="1" dirty="0">
                <a:latin typeface="Arial"/>
                <a:ea typeface="Arial"/>
                <a:cs typeface="Arial"/>
              </a:rPr>
            </a:br>
            <a:r>
              <a:rPr lang="en-GB" sz="1400" b="1" dirty="0">
                <a:solidFill>
                  <a:srgbClr val="000000"/>
                </a:solidFill>
                <a:latin typeface="Arial"/>
                <a:ea typeface="Arial"/>
                <a:cs typeface="Arial"/>
              </a:rPr>
              <a:t>St Luke’s Hospice</a:t>
            </a:r>
          </a:p>
          <a:p>
            <a:endParaRPr lang="en-GB" sz="1600">
              <a:solidFill>
                <a:srgbClr val="000000"/>
              </a:solidFill>
              <a:cs typeface="Arial"/>
            </a:endParaRPr>
          </a:p>
          <a:p>
            <a:pPr algn="ctr"/>
            <a:endParaRPr lang="en-GB"/>
          </a:p>
        </p:txBody>
      </p:sp>
      <p:sp>
        <p:nvSpPr>
          <p:cNvPr id="7" name="Rectangle 6">
            <a:extLst>
              <a:ext uri="{FF2B5EF4-FFF2-40B4-BE49-F238E27FC236}">
                <a16:creationId xmlns:a16="http://schemas.microsoft.com/office/drawing/2014/main" id="{1017E698-42BD-953F-546B-86915800EE2D}"/>
              </a:ext>
            </a:extLst>
          </p:cNvPr>
          <p:cNvSpPr/>
          <p:nvPr/>
        </p:nvSpPr>
        <p:spPr>
          <a:xfrm>
            <a:off x="363792" y="1943913"/>
            <a:ext cx="2635360" cy="2425980"/>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a:solidFill>
                  <a:schemeClr val="tx1"/>
                </a:solidFill>
                <a:latin typeface="Arial"/>
                <a:cs typeface="Arial"/>
              </a:rPr>
              <a:t>Data live now:</a:t>
            </a:r>
            <a:endParaRPr lang="en-GB" sz="1600" b="1">
              <a:solidFill>
                <a:schemeClr val="tx1"/>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Summary</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Encounters</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Problems and issues</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Allergies and </a:t>
            </a:r>
            <a:r>
              <a:rPr lang="en-GB" sz="1400">
                <a:solidFill>
                  <a:schemeClr val="tx1"/>
                </a:solidFill>
                <a:latin typeface="Arial" panose="020B0604020202020204" pitchFamily="34" charset="0"/>
              </a:rPr>
              <a:t>a</a:t>
            </a:r>
            <a:r>
              <a:rPr lang="en-GB" sz="1400" b="0" i="0" u="none" strike="noStrike" baseline="0">
                <a:solidFill>
                  <a:schemeClr val="tx1"/>
                </a:solidFill>
                <a:latin typeface="Arial" panose="020B0604020202020204" pitchFamily="34" charset="0"/>
              </a:rPr>
              <a:t>dverse </a:t>
            </a:r>
            <a:r>
              <a:rPr lang="en-GB" sz="1400">
                <a:solidFill>
                  <a:schemeClr val="tx1"/>
                </a:solidFill>
                <a:latin typeface="Arial" panose="020B0604020202020204" pitchFamily="34" charset="0"/>
              </a:rPr>
              <a:t>r</a:t>
            </a:r>
            <a:r>
              <a:rPr lang="en-GB" sz="1400" b="0" i="0" u="none" strike="noStrike" baseline="0">
                <a:solidFill>
                  <a:schemeClr val="tx1"/>
                </a:solidFill>
                <a:latin typeface="Arial" panose="020B0604020202020204" pitchFamily="34" charset="0"/>
              </a:rPr>
              <a:t>eactions</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Medications</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Referrals</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Observations</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Immunisations</a:t>
            </a:r>
          </a:p>
        </p:txBody>
      </p:sp>
      <p:sp>
        <p:nvSpPr>
          <p:cNvPr id="9" name="TextBox 8">
            <a:extLst>
              <a:ext uri="{FF2B5EF4-FFF2-40B4-BE49-F238E27FC236}">
                <a16:creationId xmlns:a16="http://schemas.microsoft.com/office/drawing/2014/main" id="{2439FBCE-54D8-E9FF-122E-8A9F1F961F38}"/>
              </a:ext>
            </a:extLst>
          </p:cNvPr>
          <p:cNvSpPr txBox="1"/>
          <p:nvPr/>
        </p:nvSpPr>
        <p:spPr>
          <a:xfrm>
            <a:off x="370114" y="1389743"/>
            <a:ext cx="609600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i="0" u="none" strike="noStrike" baseline="0">
                <a:solidFill>
                  <a:srgbClr val="000000"/>
                </a:solidFill>
                <a:latin typeface="Arial"/>
              </a:rPr>
              <a:t>GP practices, GP Connect</a:t>
            </a:r>
            <a:r>
              <a:rPr lang="en-GB" sz="1600" b="0" i="0" u="none" strike="noStrike" baseline="0">
                <a:solidFill>
                  <a:srgbClr val="000000"/>
                </a:solidFill>
                <a:latin typeface="Arial"/>
              </a:rPr>
              <a:t>​</a:t>
            </a:r>
            <a:r>
              <a:rPr sz="1600" b="0" i="0">
                <a:solidFill>
                  <a:srgbClr val="000000"/>
                </a:solidFill>
                <a:latin typeface="Arial"/>
                <a:ea typeface="Arial"/>
                <a:cs typeface="Arial"/>
              </a:rPr>
              <a:t>​</a:t>
            </a:r>
            <a:br>
              <a:rPr sz="1600" b="0" i="0">
                <a:latin typeface="Arial"/>
                <a:ea typeface="Arial"/>
                <a:cs typeface="Arial"/>
              </a:rPr>
            </a:br>
            <a:r>
              <a:rPr lang="en-GB" sz="1600" b="0" i="0" u="none" strike="noStrike" baseline="0">
                <a:solidFill>
                  <a:srgbClr val="000000"/>
                </a:solidFill>
                <a:latin typeface="Arial"/>
              </a:rPr>
              <a:t>Mid and South Essex PCNs</a:t>
            </a:r>
            <a:endParaRPr lang="en-GB"/>
          </a:p>
          <a:p>
            <a:pPr algn="ctr"/>
            <a:endParaRPr lang="en-GB"/>
          </a:p>
        </p:txBody>
      </p:sp>
      <p:sp>
        <p:nvSpPr>
          <p:cNvPr id="10" name="Rectangle 9">
            <a:extLst>
              <a:ext uri="{FF2B5EF4-FFF2-40B4-BE49-F238E27FC236}">
                <a16:creationId xmlns:a16="http://schemas.microsoft.com/office/drawing/2014/main" id="{1D07BC42-065F-D97A-EFA9-E8BDBD9765A3}"/>
              </a:ext>
            </a:extLst>
          </p:cNvPr>
          <p:cNvSpPr/>
          <p:nvPr/>
        </p:nvSpPr>
        <p:spPr>
          <a:xfrm>
            <a:off x="3168713" y="3683092"/>
            <a:ext cx="3554099" cy="1844926"/>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a:solidFill>
                  <a:schemeClr val="tx1"/>
                </a:solidFill>
                <a:latin typeface="Arial"/>
                <a:cs typeface="Arial"/>
              </a:rPr>
              <a:t>Data live now:</a:t>
            </a:r>
            <a:endParaRPr lang="en-GB" sz="1600">
              <a:solidFill>
                <a:schemeClr val="tx1"/>
              </a:solidFill>
              <a:latin typeface="Arial" panose="020B0604020202020204" pitchFamily="34" charset="0"/>
              <a:cs typeface="Arial" panose="020B0604020202020204" pitchFamily="34" charset="0"/>
            </a:endParaRPr>
          </a:p>
          <a:p>
            <a:pPr marL="285750" indent="-285750" algn="l">
              <a:buFont typeface="Arial,Sans-Serif"/>
              <a:buChar char="•"/>
            </a:pPr>
            <a:r>
              <a:rPr lang="en-GB" sz="1400" b="0" i="0" u="none" strike="noStrike" baseline="0">
                <a:solidFill>
                  <a:schemeClr val="tx1"/>
                </a:solidFill>
                <a:latin typeface="Arial"/>
                <a:cs typeface="Arial"/>
              </a:rPr>
              <a:t>Encounters</a:t>
            </a:r>
            <a:endParaRPr lang="en-US" sz="1400" b="0" i="0" u="none" strike="noStrike" baseline="0">
              <a:solidFill>
                <a:schemeClr val="tx1"/>
              </a:solidFill>
              <a:latin typeface="Arial"/>
              <a:cs typeface="Arial"/>
            </a:endParaRPr>
          </a:p>
          <a:p>
            <a:pPr marL="285750" indent="-285750" algn="l">
              <a:buFont typeface="Arial,Sans-Serif"/>
              <a:buChar char="•"/>
            </a:pPr>
            <a:r>
              <a:rPr lang="en-GB" sz="1400" b="0" i="0" u="none" strike="noStrike" baseline="0">
                <a:solidFill>
                  <a:schemeClr val="tx1"/>
                </a:solidFill>
                <a:latin typeface="Arial"/>
                <a:cs typeface="Arial"/>
              </a:rPr>
              <a:t>Immunisations</a:t>
            </a:r>
            <a:endParaRPr lang="en-US" sz="1400" b="0" i="0" u="none" strike="noStrike" baseline="0">
              <a:solidFill>
                <a:schemeClr val="tx1"/>
              </a:solidFill>
              <a:latin typeface="Arial"/>
              <a:cs typeface="Arial"/>
            </a:endParaRPr>
          </a:p>
          <a:p>
            <a:pPr marL="285750" indent="-285750" algn="l">
              <a:buFont typeface="Arial,Sans-Serif"/>
              <a:buChar char="•"/>
            </a:pPr>
            <a:r>
              <a:rPr lang="en-GB" sz="1400" b="0" i="0" u="none" strike="noStrike" baseline="0">
                <a:solidFill>
                  <a:schemeClr val="tx1"/>
                </a:solidFill>
                <a:latin typeface="Arial"/>
                <a:cs typeface="Arial"/>
              </a:rPr>
              <a:t>Medications</a:t>
            </a:r>
            <a:endParaRPr lang="en-US" sz="1400" b="0" i="0" u="none" strike="noStrike" baseline="0">
              <a:solidFill>
                <a:schemeClr val="tx1"/>
              </a:solidFill>
              <a:latin typeface="Arial"/>
              <a:cs typeface="Arial"/>
            </a:endParaRPr>
          </a:p>
          <a:p>
            <a:pPr marL="285750" indent="-285750" algn="l">
              <a:buFont typeface="Arial,Sans-Serif"/>
              <a:buChar char="•"/>
            </a:pPr>
            <a:r>
              <a:rPr lang="en-GB" sz="1400" b="0" i="0" u="none" strike="noStrike" baseline="0">
                <a:solidFill>
                  <a:schemeClr val="tx1"/>
                </a:solidFill>
                <a:latin typeface="Arial"/>
                <a:cs typeface="Arial"/>
              </a:rPr>
              <a:t>Observations</a:t>
            </a:r>
            <a:endParaRPr lang="en-US" sz="1400" b="0" i="0" u="none" strike="noStrike" baseline="0">
              <a:solidFill>
                <a:schemeClr val="tx1"/>
              </a:solidFill>
              <a:latin typeface="Arial"/>
              <a:cs typeface="Arial"/>
            </a:endParaRPr>
          </a:p>
          <a:p>
            <a:pPr marL="285750" indent="-285750" algn="l">
              <a:buFont typeface="Arial,Sans-Serif"/>
              <a:buChar char="•"/>
            </a:pPr>
            <a:r>
              <a:rPr lang="en-GB" sz="1400" b="0" i="0" u="none" strike="noStrike" baseline="0">
                <a:solidFill>
                  <a:schemeClr val="tx1"/>
                </a:solidFill>
                <a:latin typeface="Arial"/>
                <a:cs typeface="Arial"/>
              </a:rPr>
              <a:t>Problems </a:t>
            </a:r>
            <a:r>
              <a:rPr lang="en-GB" sz="1400">
                <a:solidFill>
                  <a:schemeClr val="tx1"/>
                </a:solidFill>
                <a:latin typeface="Arial"/>
                <a:cs typeface="Arial"/>
              </a:rPr>
              <a:t>and i</a:t>
            </a:r>
            <a:r>
              <a:rPr lang="en-GB" sz="1400" b="0" i="0" u="none" strike="noStrike" baseline="0">
                <a:solidFill>
                  <a:schemeClr val="tx1"/>
                </a:solidFill>
                <a:latin typeface="Arial"/>
                <a:cs typeface="Arial"/>
              </a:rPr>
              <a:t>ssues</a:t>
            </a:r>
            <a:endParaRPr lang="en-US" sz="1400" b="0" i="0" u="none" strike="noStrike" baseline="0">
              <a:solidFill>
                <a:schemeClr val="tx1"/>
              </a:solidFill>
              <a:latin typeface="Arial"/>
              <a:cs typeface="Arial"/>
            </a:endParaRPr>
          </a:p>
          <a:p>
            <a:pPr marL="285750" indent="-285750" algn="l">
              <a:buFont typeface="Arial,Sans-Serif"/>
              <a:buChar char="•"/>
            </a:pPr>
            <a:r>
              <a:rPr lang="en-GB" sz="1400" b="0" i="0" u="none" strike="noStrike" baseline="0">
                <a:solidFill>
                  <a:schemeClr val="tx1"/>
                </a:solidFill>
                <a:latin typeface="Arial"/>
                <a:cs typeface="Arial"/>
              </a:rPr>
              <a:t>Referrals</a:t>
            </a:r>
            <a:endParaRPr lang="en-US" sz="1400" b="0" i="0" u="none" strike="noStrike" baseline="0">
              <a:solidFill>
                <a:schemeClr val="tx1"/>
              </a:solidFill>
              <a:latin typeface="Arial"/>
              <a:cs typeface="Arial"/>
            </a:endParaRPr>
          </a:p>
          <a:p>
            <a:pPr marL="285750" indent="-285750" algn="l">
              <a:buFont typeface="Arial,Sans-Serif"/>
              <a:buChar char="•"/>
            </a:pPr>
            <a:r>
              <a:rPr lang="en-GB" sz="1400" b="0" i="0" u="none" strike="noStrike" baseline="0">
                <a:solidFill>
                  <a:schemeClr val="tx1"/>
                </a:solidFill>
                <a:latin typeface="Arial"/>
                <a:cs typeface="Arial"/>
              </a:rPr>
              <a:t>Summary</a:t>
            </a:r>
            <a:endParaRPr lang="en-US" sz="1400" b="0" i="0" u="none" strike="noStrike" baseline="0">
              <a:solidFill>
                <a:schemeClr val="tx1"/>
              </a:solidFill>
              <a:latin typeface="Arial"/>
              <a:cs typeface="Arial"/>
            </a:endParaRPr>
          </a:p>
          <a:p>
            <a:endParaRPr lang="en-GB" sz="1600" b="1" dirty="0">
              <a:solidFill>
                <a:schemeClr val="tx1"/>
              </a:solidFill>
              <a:latin typeface="Arial" panose="020B0604020202020204" pitchFamily="34" charset="0"/>
              <a:cs typeface="Arial"/>
            </a:endParaRPr>
          </a:p>
        </p:txBody>
      </p:sp>
      <p:sp>
        <p:nvSpPr>
          <p:cNvPr id="12" name="TextBox 11">
            <a:extLst>
              <a:ext uri="{FF2B5EF4-FFF2-40B4-BE49-F238E27FC236}">
                <a16:creationId xmlns:a16="http://schemas.microsoft.com/office/drawing/2014/main" id="{29968F4C-0A3E-9B35-1F7E-832BB0B2E304}"/>
              </a:ext>
            </a:extLst>
          </p:cNvPr>
          <p:cNvSpPr txBox="1"/>
          <p:nvPr/>
        </p:nvSpPr>
        <p:spPr>
          <a:xfrm>
            <a:off x="7184571" y="1433286"/>
            <a:ext cx="609600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i="0" u="none" strike="noStrike" baseline="0">
                <a:solidFill>
                  <a:srgbClr val="000000"/>
                </a:solidFill>
                <a:latin typeface="Arial"/>
              </a:rPr>
              <a:t>Mid and South Essex Foundation Trust</a:t>
            </a:r>
            <a:r>
              <a:rPr sz="1600" b="0" i="0">
                <a:solidFill>
                  <a:srgbClr val="000000"/>
                </a:solidFill>
                <a:latin typeface="Arial"/>
                <a:ea typeface="Arial"/>
                <a:cs typeface="Arial"/>
              </a:rPr>
              <a:t>​</a:t>
            </a:r>
            <a:br>
              <a:rPr sz="1600" b="0" i="0">
                <a:solidFill>
                  <a:srgbClr val="000000"/>
                </a:solidFill>
                <a:latin typeface="Arial"/>
                <a:ea typeface="Arial"/>
                <a:cs typeface="Arial"/>
              </a:rPr>
            </a:br>
            <a:r>
              <a:rPr lang="en-GB" sz="1600" b="1" i="0" u="none" strike="noStrike" baseline="0">
                <a:solidFill>
                  <a:srgbClr val="000000"/>
                </a:solidFill>
                <a:latin typeface="Arial"/>
              </a:rPr>
              <a:t>Medway &amp; Lorenzo</a:t>
            </a:r>
            <a:endParaRPr lang="en-GB"/>
          </a:p>
          <a:p>
            <a:pPr algn="ctr"/>
            <a:endParaRPr lang="en-GB"/>
          </a:p>
        </p:txBody>
      </p:sp>
      <p:sp>
        <p:nvSpPr>
          <p:cNvPr id="15" name="Rectangle 14">
            <a:extLst>
              <a:ext uri="{FF2B5EF4-FFF2-40B4-BE49-F238E27FC236}">
                <a16:creationId xmlns:a16="http://schemas.microsoft.com/office/drawing/2014/main" id="{21707D73-F13D-5A23-911C-16C9168958EA}"/>
              </a:ext>
            </a:extLst>
          </p:cNvPr>
          <p:cNvSpPr/>
          <p:nvPr/>
        </p:nvSpPr>
        <p:spPr>
          <a:xfrm>
            <a:off x="6919464" y="2060648"/>
            <a:ext cx="5094735" cy="2893943"/>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a:solidFill>
                  <a:schemeClr val="tx1"/>
                </a:solidFill>
                <a:latin typeface="Arial"/>
                <a:cs typeface="Arial"/>
              </a:rPr>
              <a:t>Data live now:</a:t>
            </a:r>
            <a:endParaRPr lang="en-GB" sz="1600" b="1">
              <a:solidFill>
                <a:schemeClr val="tx1"/>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Inpatient discharge summaries (created after 1 April 2024)</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Emergency department discharge summaries (created after 21 October 2024)</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Maternity discharge letters (created after 21 October 2024)</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Inpatient hospital admissions (created after 1 January 2021)</a:t>
            </a:r>
          </a:p>
          <a:p>
            <a:pPr marL="285750" indent="-285750" algn="l">
              <a:buFont typeface="Arial" panose="020B0604020202020204" pitchFamily="34" charset="0"/>
              <a:buChar char="•"/>
            </a:pPr>
            <a:r>
              <a:rPr lang="en-GB" sz="1400" b="0" i="0" u="none" strike="noStrike" baseline="0">
                <a:solidFill>
                  <a:schemeClr val="tx1"/>
                </a:solidFill>
                <a:latin typeface="Arial" panose="020B0604020202020204" pitchFamily="34" charset="0"/>
              </a:rPr>
              <a:t>Emergency department attendances (created after 1 January 2021)</a:t>
            </a:r>
          </a:p>
          <a:p>
            <a:pPr marL="285750" indent="-285750">
              <a:buFont typeface="Arial" panose="020B0604020202020204" pitchFamily="34" charset="0"/>
              <a:buChar char="•"/>
            </a:pPr>
            <a:r>
              <a:rPr lang="en-GB" sz="1400" b="0" i="0" u="none" strike="noStrike" baseline="0">
                <a:solidFill>
                  <a:schemeClr val="tx1"/>
                </a:solidFill>
                <a:latin typeface="Arial" panose="020B0604020202020204" pitchFamily="34" charset="0"/>
              </a:rPr>
              <a:t>Outpatient appointments (created after 29 May 2025)</a:t>
            </a:r>
          </a:p>
          <a:p>
            <a:pPr marL="285750" indent="-285750">
              <a:buFont typeface="Arial" panose="020B0604020202020204" pitchFamily="34" charset="0"/>
              <a:buChar char="•"/>
            </a:pPr>
            <a:r>
              <a:rPr lang="en-GB" sz="1400">
                <a:solidFill>
                  <a:schemeClr val="tx1"/>
                </a:solidFill>
                <a:latin typeface="Arial" panose="020B0604020202020204" pitchFamily="34" charset="0"/>
              </a:rPr>
              <a:t>Radiology reports (created after 1 October 2025)</a:t>
            </a:r>
          </a:p>
          <a:p>
            <a:pPr marL="285750" indent="-285750">
              <a:buFont typeface="Arial,Sans-Serif" panose="020B0604020202020204" pitchFamily="34" charset="0"/>
              <a:buChar char="•"/>
            </a:pPr>
            <a:r>
              <a:rPr lang="en-GB" sz="1400">
                <a:solidFill>
                  <a:schemeClr val="tx1"/>
                </a:solidFill>
                <a:latin typeface="Arial" panose="020B0604020202020204" pitchFamily="34" charset="0"/>
                <a:cs typeface="Arial"/>
              </a:rPr>
              <a:t>Scheduled admissions for treatment or surgery (TCIs)</a:t>
            </a:r>
            <a:endParaRPr lang="en-US" sz="1400">
              <a:solidFill>
                <a:schemeClr val="tx1"/>
              </a:solidFill>
              <a:latin typeface="Arial" panose="020B0604020202020204" pitchFamily="34" charset="0"/>
              <a:cs typeface="Arial"/>
            </a:endParaRPr>
          </a:p>
          <a:p>
            <a:pPr marL="285750" indent="-285750">
              <a:buFont typeface="Arial" panose="020B0604020202020204" pitchFamily="34" charset="0"/>
              <a:buChar char="•"/>
            </a:pPr>
            <a:endParaRPr lang="en-GB" sz="1400">
              <a:solidFill>
                <a:schemeClr val="tx1"/>
              </a:solidFill>
              <a:latin typeface="Arial" panose="020B0604020202020204" pitchFamily="34" charset="0"/>
              <a:cs typeface="Arial"/>
            </a:endParaRPr>
          </a:p>
          <a:p>
            <a:endParaRPr lang="en-GB" sz="1400" b="0" i="0" u="none" strike="noStrike" baseline="0">
              <a:solidFill>
                <a:schemeClr val="tx1"/>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GB" sz="1400" b="0" i="0" u="none" strike="noStrike" baseline="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600">
              <a:solidFill>
                <a:schemeClr val="tx1"/>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A01FB2EF-1708-D790-07A2-BAF85059B245}"/>
              </a:ext>
            </a:extLst>
          </p:cNvPr>
          <p:cNvSpPr txBox="1"/>
          <p:nvPr/>
        </p:nvSpPr>
        <p:spPr>
          <a:xfrm>
            <a:off x="6916057" y="5127171"/>
            <a:ext cx="5109029"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b="1" i="0" u="none" strike="noStrike" baseline="0">
                <a:solidFill>
                  <a:srgbClr val="FF0000"/>
                </a:solidFill>
                <a:latin typeface="Arial"/>
                <a:ea typeface="Segoe UI"/>
                <a:cs typeface="Segoe UI"/>
              </a:rPr>
              <a:t>Please note: </a:t>
            </a:r>
            <a:r>
              <a:rPr lang="en-GB" sz="1400" b="0" i="0" u="none" strike="noStrike" baseline="0">
                <a:solidFill>
                  <a:srgbClr val="FF0000"/>
                </a:solidFill>
                <a:latin typeface="Arial"/>
                <a:ea typeface="Segoe UI"/>
                <a:cs typeface="Segoe UI"/>
              </a:rPr>
              <a:t>discharge summaries do not </a:t>
            </a:r>
            <a:r>
              <a:rPr lang="en-GB" sz="1400">
                <a:solidFill>
                  <a:srgbClr val="FF0000"/>
                </a:solidFill>
                <a:latin typeface="Arial"/>
                <a:ea typeface="Segoe UI"/>
                <a:cs typeface="Segoe UI"/>
              </a:rPr>
              <a:t>include cardiology</a:t>
            </a:r>
            <a:r>
              <a:rPr lang="en-GB" sz="1400" b="0" i="0" u="none" strike="noStrike" baseline="0">
                <a:solidFill>
                  <a:srgbClr val="FF0000"/>
                </a:solidFill>
                <a:latin typeface="Arial"/>
                <a:ea typeface="Segoe UI"/>
                <a:cs typeface="Segoe UI"/>
              </a:rPr>
              <a:t> or maternity</a:t>
            </a:r>
            <a:r>
              <a:rPr sz="1400" b="0" i="0">
                <a:solidFill>
                  <a:srgbClr val="000000"/>
                </a:solidFill>
                <a:latin typeface="Arial"/>
                <a:ea typeface="Arial"/>
                <a:cs typeface="Arial"/>
              </a:rPr>
              <a:t>​</a:t>
            </a:r>
            <a:endParaRPr lang="en-GB"/>
          </a:p>
          <a:p>
            <a:pPr algn="ctr"/>
            <a:endParaRPr lang="en-GB"/>
          </a:p>
        </p:txBody>
      </p:sp>
    </p:spTree>
    <p:extLst>
      <p:ext uri="{BB962C8B-B14F-4D97-AF65-F5344CB8AC3E}">
        <p14:creationId xmlns:p14="http://schemas.microsoft.com/office/powerpoint/2010/main" val="1462685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256B9-5218-F33A-D97A-FFB9E0A393E3}"/>
              </a:ext>
            </a:extLst>
          </p:cNvPr>
          <p:cNvSpPr>
            <a:spLocks noGrp="1"/>
          </p:cNvSpPr>
          <p:nvPr>
            <p:ph type="title"/>
          </p:nvPr>
        </p:nvSpPr>
        <p:spPr/>
        <p:txBody>
          <a:bodyPr/>
          <a:lstStyle/>
          <a:p>
            <a:r>
              <a:rPr lang="en-GB" sz="1800">
                <a:solidFill>
                  <a:srgbClr val="005EB8"/>
                </a:solidFill>
                <a:cs typeface="Arial"/>
              </a:rPr>
              <a:t>Shared Care Record datasets by organisation</a:t>
            </a:r>
            <a:endParaRPr lang="en-GB" sz="1800" b="0">
              <a:solidFill>
                <a:srgbClr val="000000"/>
              </a:solidFill>
              <a:cs typeface="Arial"/>
            </a:endParaRPr>
          </a:p>
          <a:p>
            <a:endParaRPr lang="en-GB" sz="1800" dirty="0">
              <a:solidFill>
                <a:srgbClr val="005EB8"/>
              </a:solidFill>
              <a:cs typeface="Arial"/>
            </a:endParaRPr>
          </a:p>
        </p:txBody>
      </p:sp>
      <p:sp>
        <p:nvSpPr>
          <p:cNvPr id="4" name="Content Placeholder 3">
            <a:extLst>
              <a:ext uri="{FF2B5EF4-FFF2-40B4-BE49-F238E27FC236}">
                <a16:creationId xmlns:a16="http://schemas.microsoft.com/office/drawing/2014/main" id="{964DC8BF-A53A-3D28-5427-75469B7607BD}"/>
              </a:ext>
            </a:extLst>
          </p:cNvPr>
          <p:cNvSpPr>
            <a:spLocks noGrp="1"/>
          </p:cNvSpPr>
          <p:nvPr>
            <p:ph sz="half" idx="2"/>
          </p:nvPr>
        </p:nvSpPr>
        <p:spPr/>
        <p:txBody>
          <a:bodyPr vert="horz" lIns="91440" tIns="45720" rIns="91440" bIns="45720" rtlCol="0" anchor="t">
            <a:normAutofit/>
          </a:bodyPr>
          <a:lstStyle/>
          <a:p>
            <a:pPr marL="0" indent="0">
              <a:buNone/>
            </a:pPr>
            <a:endParaRPr lang="en-US">
              <a:cs typeface="Arial"/>
            </a:endParaRPr>
          </a:p>
          <a:p>
            <a:endParaRPr lang="en-US"/>
          </a:p>
        </p:txBody>
      </p:sp>
      <p:sp>
        <p:nvSpPr>
          <p:cNvPr id="5" name="Rectangle 4">
            <a:extLst>
              <a:ext uri="{FF2B5EF4-FFF2-40B4-BE49-F238E27FC236}">
                <a16:creationId xmlns:a16="http://schemas.microsoft.com/office/drawing/2014/main" id="{B0D50D2F-E6BC-76E2-6A6C-AA6ADA51C157}"/>
              </a:ext>
            </a:extLst>
          </p:cNvPr>
          <p:cNvSpPr/>
          <p:nvPr/>
        </p:nvSpPr>
        <p:spPr>
          <a:xfrm>
            <a:off x="3168713" y="86941"/>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31st March 2026</a:t>
            </a:r>
            <a:endParaRPr lang="en-GB" sz="1400">
              <a:solidFill>
                <a:schemeClr val="bg1"/>
              </a:solidFill>
              <a:latin typeface="Arial"/>
              <a:cs typeface="Arial"/>
            </a:endParaRPr>
          </a:p>
        </p:txBody>
      </p:sp>
      <p:sp>
        <p:nvSpPr>
          <p:cNvPr id="6" name="TextBox 1">
            <a:extLst>
              <a:ext uri="{FF2B5EF4-FFF2-40B4-BE49-F238E27FC236}">
                <a16:creationId xmlns:a16="http://schemas.microsoft.com/office/drawing/2014/main" id="{26B4B5B0-D06F-CE49-5711-C7A07B1B6732}"/>
              </a:ext>
            </a:extLst>
          </p:cNvPr>
          <p:cNvSpPr txBox="1"/>
          <p:nvPr/>
        </p:nvSpPr>
        <p:spPr>
          <a:xfrm>
            <a:off x="372020" y="1130778"/>
            <a:ext cx="3701242"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sz="1600" b="1">
                <a:latin typeface="Arial" panose="020B0604020202020204" pitchFamily="34" charset="0"/>
                <a:ea typeface="Arial" panose="020B0604020202020204" pitchFamily="34" charset="0"/>
                <a:cs typeface="Arial" panose="020B0604020202020204" pitchFamily="34" charset="0"/>
              </a:rPr>
              <a:t>Essex Partnership University Trust</a:t>
            </a:r>
            <a:br>
              <a:rPr lang="en-GB" sz="1600" b="1">
                <a:latin typeface="Arial" panose="020B0604020202020204" pitchFamily="34" charset="0"/>
                <a:ea typeface="Arial" panose="020B0604020202020204" pitchFamily="34" charset="0"/>
                <a:cs typeface="Arial" panose="020B0604020202020204" pitchFamily="34" charset="0"/>
              </a:rPr>
            </a:br>
            <a:r>
              <a:rPr lang="en-GB" sz="1600" b="1">
                <a:latin typeface="Arial" panose="020B0604020202020204" pitchFamily="34" charset="0"/>
                <a:ea typeface="Arial" panose="020B0604020202020204" pitchFamily="34" charset="0"/>
                <a:cs typeface="Arial" panose="020B0604020202020204" pitchFamily="34" charset="0"/>
              </a:rPr>
              <a:t>Mobius &amp; Paris</a:t>
            </a:r>
            <a:endParaRPr lang="en-GB" sz="160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B64ACF9-D970-AA27-590E-8B6084391106}"/>
              </a:ext>
            </a:extLst>
          </p:cNvPr>
          <p:cNvSpPr/>
          <p:nvPr/>
        </p:nvSpPr>
        <p:spPr>
          <a:xfrm>
            <a:off x="351663" y="1699825"/>
            <a:ext cx="3740580" cy="4576847"/>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a:solidFill>
                  <a:schemeClr val="tx1"/>
                </a:solidFill>
                <a:latin typeface="Arial"/>
                <a:cs typeface="Arial"/>
              </a:rPr>
              <a:t>Data live now:</a:t>
            </a:r>
            <a:endParaRPr lang="en-GB" sz="1600" b="1">
              <a:solidFill>
                <a:schemeClr val="tx1"/>
              </a:solidFill>
              <a:latin typeface="Arial" panose="020B0604020202020204" pitchFamily="34" charset="0"/>
              <a:cs typeface="Arial" panose="020B0604020202020204" pitchFamily="34" charset="0"/>
            </a:endParaRPr>
          </a:p>
          <a:p>
            <a:pPr marL="285750" indent="-285750">
              <a:buFont typeface="Arial"/>
              <a:buChar char="•"/>
            </a:pPr>
            <a:r>
              <a:rPr lang="en-GB" sz="1200">
                <a:solidFill>
                  <a:schemeClr val="tx1"/>
                </a:solidFill>
                <a:latin typeface="Arial"/>
                <a:ea typeface="Calibri"/>
                <a:cs typeface="Arial"/>
              </a:rPr>
              <a:t>Advanced Decision Safeguarding (Paris)</a:t>
            </a:r>
          </a:p>
          <a:p>
            <a:pPr marL="285750" indent="-285750">
              <a:buFont typeface="Arial"/>
              <a:buChar char="•"/>
            </a:pPr>
            <a:r>
              <a:rPr lang="en-GB" sz="1200">
                <a:solidFill>
                  <a:schemeClr val="tx1"/>
                </a:solidFill>
                <a:latin typeface="Arial"/>
                <a:ea typeface="Calibri"/>
                <a:cs typeface="Arial"/>
              </a:rPr>
              <a:t>Advanced Decision End of Life (Paris)</a:t>
            </a:r>
            <a:endParaRPr lang="en-GB" sz="1200">
              <a:solidFill>
                <a:schemeClr val="tx1"/>
              </a:solidFill>
              <a:latin typeface="Arial" panose="020B0604020202020204" pitchFamily="34" charset="0"/>
              <a:ea typeface="Calibri"/>
              <a:cs typeface="Arial"/>
            </a:endParaRPr>
          </a:p>
          <a:p>
            <a:pPr marL="285750" indent="-285750">
              <a:buFont typeface="Arial"/>
              <a:buChar char="•"/>
            </a:pPr>
            <a:r>
              <a:rPr lang="en-GB" sz="1200">
                <a:solidFill>
                  <a:schemeClr val="tx1"/>
                </a:solidFill>
                <a:latin typeface="Arial"/>
                <a:ea typeface="Calibri"/>
                <a:cs typeface="Arial"/>
              </a:rPr>
              <a:t>Initial Assessment (Mobius &amp; Paris)</a:t>
            </a:r>
            <a:endParaRPr lang="en-GB" sz="1200">
              <a:solidFill>
                <a:schemeClr val="tx1"/>
              </a:solidFill>
              <a:latin typeface="Arial" panose="020B0604020202020204" pitchFamily="34" charset="0"/>
              <a:ea typeface="Calibri"/>
              <a:cs typeface="Arial"/>
            </a:endParaRPr>
          </a:p>
          <a:p>
            <a:pPr marL="285750" indent="-285750">
              <a:buFont typeface="Arial"/>
              <a:buChar char="•"/>
            </a:pPr>
            <a:r>
              <a:rPr lang="en-GB" sz="1200">
                <a:solidFill>
                  <a:schemeClr val="tx1"/>
                </a:solidFill>
                <a:latin typeface="Arial"/>
                <a:ea typeface="Calibri"/>
                <a:cs typeface="Arial"/>
              </a:rPr>
              <a:t>CPA Assessment (Mobius)</a:t>
            </a:r>
            <a:endParaRPr lang="en-GB" sz="1200">
              <a:solidFill>
                <a:schemeClr val="tx1"/>
              </a:solidFill>
              <a:latin typeface="Arial" panose="020B0604020202020204" pitchFamily="34" charset="0"/>
              <a:ea typeface="Calibri"/>
              <a:cs typeface="Arial"/>
            </a:endParaRPr>
          </a:p>
          <a:p>
            <a:pPr marL="285750" indent="-285750">
              <a:buFont typeface="Arial"/>
              <a:buChar char="•"/>
            </a:pPr>
            <a:r>
              <a:rPr lang="en-GB" sz="1200" err="1">
                <a:solidFill>
                  <a:schemeClr val="tx1"/>
                </a:solidFill>
                <a:latin typeface="Arial"/>
                <a:ea typeface="Calibri"/>
                <a:cs typeface="Arial"/>
              </a:rPr>
              <a:t>North_Risk_Summary</a:t>
            </a:r>
            <a:r>
              <a:rPr lang="en-GB" sz="1200">
                <a:solidFill>
                  <a:schemeClr val="tx1"/>
                </a:solidFill>
                <a:latin typeface="Arial"/>
                <a:ea typeface="Calibri"/>
                <a:cs typeface="Arial"/>
              </a:rPr>
              <a:t> (Paris)</a:t>
            </a:r>
            <a:endParaRPr lang="en-GB" sz="1200">
              <a:solidFill>
                <a:schemeClr val="tx1"/>
              </a:solidFill>
              <a:latin typeface="Arial" panose="020B0604020202020204" pitchFamily="34" charset="0"/>
              <a:ea typeface="Calibri"/>
              <a:cs typeface="Arial"/>
            </a:endParaRPr>
          </a:p>
          <a:p>
            <a:pPr marL="285750" indent="-285750">
              <a:buFont typeface="Arial"/>
              <a:buChar char="•"/>
            </a:pPr>
            <a:r>
              <a:rPr lang="en-GB" sz="1200">
                <a:solidFill>
                  <a:schemeClr val="tx1"/>
                </a:solidFill>
                <a:latin typeface="Arial"/>
                <a:ea typeface="Calibri"/>
                <a:cs typeface="Arial"/>
              </a:rPr>
              <a:t>CPA Risk Assessment (Mobius)</a:t>
            </a:r>
            <a:endParaRPr lang="en-GB" sz="1200">
              <a:solidFill>
                <a:schemeClr val="tx1"/>
              </a:solidFill>
              <a:latin typeface="Arial" panose="020B0604020202020204" pitchFamily="34" charset="0"/>
              <a:ea typeface="Calibri"/>
              <a:cs typeface="Arial"/>
            </a:endParaRPr>
          </a:p>
          <a:p>
            <a:pPr marL="285750" indent="-285750">
              <a:buFont typeface="Arial"/>
              <a:buChar char="•"/>
            </a:pPr>
            <a:r>
              <a:rPr lang="en-GB" sz="1200">
                <a:solidFill>
                  <a:schemeClr val="tx1"/>
                </a:solidFill>
                <a:latin typeface="Arial"/>
                <a:ea typeface="+mn-lt"/>
                <a:cs typeface="Arial"/>
              </a:rPr>
              <a:t>Care Review/Care Plan (Paris)</a:t>
            </a:r>
            <a:endParaRPr lang="en-GB" sz="1200">
              <a:solidFill>
                <a:schemeClr val="tx1"/>
              </a:solidFill>
              <a:latin typeface="Arial"/>
              <a:ea typeface="Calibri"/>
              <a:cs typeface="Arial"/>
            </a:endParaRPr>
          </a:p>
          <a:p>
            <a:pPr marL="285750" indent="-285750">
              <a:buFont typeface="Arial"/>
              <a:buChar char="•"/>
            </a:pPr>
            <a:r>
              <a:rPr lang="en-GB" sz="1200">
                <a:solidFill>
                  <a:schemeClr val="tx1"/>
                </a:solidFill>
                <a:latin typeface="Arial"/>
                <a:ea typeface="+mn-lt"/>
                <a:cs typeface="Arial"/>
              </a:rPr>
              <a:t>Care Treatment Plan (Mobius)</a:t>
            </a:r>
            <a:endParaRPr lang="en-GB" sz="1200">
              <a:solidFill>
                <a:schemeClr val="tx1"/>
              </a:solidFill>
              <a:latin typeface="Arial"/>
              <a:ea typeface="Calibri"/>
              <a:cs typeface="Arial"/>
            </a:endParaRPr>
          </a:p>
          <a:p>
            <a:pPr marL="285750" indent="-285750">
              <a:buFont typeface="Arial"/>
              <a:buChar char="•"/>
            </a:pPr>
            <a:r>
              <a:rPr lang="en-GB" sz="1200">
                <a:solidFill>
                  <a:schemeClr val="tx1"/>
                </a:solidFill>
                <a:latin typeface="Arial"/>
                <a:ea typeface="+mn-lt"/>
                <a:cs typeface="Arial"/>
              </a:rPr>
              <a:t>Specialist Care Plan Community (Paris)</a:t>
            </a:r>
            <a:endParaRPr lang="en-GB" sz="1200">
              <a:solidFill>
                <a:schemeClr val="tx1"/>
              </a:solidFill>
              <a:latin typeface="Arial"/>
              <a:ea typeface="Calibri"/>
              <a:cs typeface="Arial"/>
            </a:endParaRPr>
          </a:p>
          <a:p>
            <a:pPr marL="285750" indent="-285750">
              <a:buFont typeface="Arial"/>
              <a:buChar char="•"/>
            </a:pPr>
            <a:r>
              <a:rPr lang="en-GB" sz="1200">
                <a:solidFill>
                  <a:schemeClr val="tx1"/>
                </a:solidFill>
                <a:latin typeface="Arial"/>
                <a:ea typeface="+mn-lt"/>
                <a:cs typeface="Arial"/>
              </a:rPr>
              <a:t>LD Discharge Outpatient Clinical Report (Mobius)</a:t>
            </a:r>
            <a:endParaRPr lang="en-GB" sz="1200">
              <a:solidFill>
                <a:schemeClr val="tx1"/>
              </a:solidFill>
              <a:latin typeface="Arial"/>
              <a:ea typeface="Calibri"/>
              <a:cs typeface="Arial"/>
            </a:endParaRPr>
          </a:p>
          <a:p>
            <a:pPr marL="285750" indent="-285750">
              <a:buFont typeface="Arial"/>
              <a:buChar char="•"/>
            </a:pPr>
            <a:r>
              <a:rPr lang="en-GB" sz="1200">
                <a:solidFill>
                  <a:schemeClr val="tx1"/>
                </a:solidFill>
                <a:latin typeface="Arial"/>
                <a:ea typeface="+mn-lt"/>
                <a:cs typeface="Arial"/>
              </a:rPr>
              <a:t>24 Hrs Inpatient Discharge (Paris)</a:t>
            </a:r>
            <a:endParaRPr lang="en-GB" sz="1200">
              <a:solidFill>
                <a:schemeClr val="tx1"/>
              </a:solidFill>
              <a:latin typeface="Arial"/>
              <a:ea typeface="Calibri"/>
              <a:cs typeface="Arial"/>
            </a:endParaRPr>
          </a:p>
          <a:p>
            <a:pPr marL="285750" indent="-285750">
              <a:buFont typeface="Arial"/>
              <a:buChar char="•"/>
            </a:pPr>
            <a:r>
              <a:rPr lang="en-GB" sz="1200">
                <a:solidFill>
                  <a:schemeClr val="tx1"/>
                </a:solidFill>
                <a:latin typeface="Arial"/>
                <a:ea typeface="+mn-lt"/>
                <a:cs typeface="Arial"/>
              </a:rPr>
              <a:t>Discharge Note TTA (Mobius)</a:t>
            </a:r>
            <a:endParaRPr lang="en-GB" sz="1200">
              <a:solidFill>
                <a:schemeClr val="tx1"/>
              </a:solidFill>
              <a:latin typeface="Arial"/>
              <a:ea typeface="Calibri"/>
              <a:cs typeface="Arial"/>
            </a:endParaRPr>
          </a:p>
          <a:p>
            <a:pPr marL="285750" indent="-285750">
              <a:buFont typeface="Arial"/>
              <a:buChar char="•"/>
            </a:pPr>
            <a:r>
              <a:rPr lang="en-GB" sz="1200">
                <a:solidFill>
                  <a:schemeClr val="tx1"/>
                </a:solidFill>
                <a:latin typeface="Arial"/>
                <a:ea typeface="+mn-lt"/>
                <a:cs typeface="Arial"/>
              </a:rPr>
              <a:t>Discharge Summary to GP (Mobius)</a:t>
            </a:r>
            <a:endParaRPr lang="en-GB" sz="1200">
              <a:solidFill>
                <a:schemeClr val="tx1"/>
              </a:solidFill>
              <a:latin typeface="Arial"/>
              <a:ea typeface="Calibri"/>
              <a:cs typeface="Arial"/>
            </a:endParaRPr>
          </a:p>
          <a:p>
            <a:pPr marL="285750" indent="-285750">
              <a:buFont typeface="Arial"/>
              <a:buChar char="•"/>
            </a:pPr>
            <a:r>
              <a:rPr lang="en-GB" sz="1200">
                <a:solidFill>
                  <a:schemeClr val="tx1"/>
                </a:solidFill>
                <a:latin typeface="Arial"/>
                <a:ea typeface="+mn-lt"/>
                <a:cs typeface="Arial"/>
              </a:rPr>
              <a:t>Discharge Summary (Mobius)</a:t>
            </a:r>
          </a:p>
          <a:p>
            <a:pPr marL="285750" indent="-285750">
              <a:buFont typeface="Arial"/>
              <a:buChar char="•"/>
            </a:pPr>
            <a:r>
              <a:rPr lang="en-GB" sz="1200">
                <a:solidFill>
                  <a:schemeClr val="tx1"/>
                </a:solidFill>
                <a:latin typeface="Arial"/>
                <a:ea typeface="+mn-lt"/>
                <a:cs typeface="Arial"/>
              </a:rPr>
              <a:t>Full Discharge Report (Mobius)</a:t>
            </a:r>
            <a:endParaRPr lang="en-GB" sz="1200">
              <a:solidFill>
                <a:schemeClr val="tx1"/>
              </a:solidFill>
              <a:latin typeface="Arial"/>
              <a:ea typeface="Calibri"/>
              <a:cs typeface="Arial"/>
            </a:endParaRPr>
          </a:p>
          <a:p>
            <a:pPr marL="285750" indent="-285750">
              <a:buFont typeface="Arial"/>
              <a:buChar char="•"/>
            </a:pPr>
            <a:r>
              <a:rPr lang="en-GB" sz="1200" err="1">
                <a:solidFill>
                  <a:schemeClr val="tx1"/>
                </a:solidFill>
                <a:latin typeface="Arial"/>
                <a:ea typeface="+mn-lt"/>
                <a:cs typeface="Arial"/>
              </a:rPr>
              <a:t>EPUT_Patient_Summary</a:t>
            </a:r>
            <a:r>
              <a:rPr lang="en-GB" sz="1200">
                <a:solidFill>
                  <a:schemeClr val="tx1"/>
                </a:solidFill>
                <a:latin typeface="Arial"/>
                <a:ea typeface="+mn-lt"/>
                <a:cs typeface="Arial"/>
              </a:rPr>
              <a:t> (Mobius &amp; Paris)</a:t>
            </a:r>
            <a:endParaRPr lang="en-GB" sz="1200">
              <a:solidFill>
                <a:schemeClr val="tx1"/>
              </a:solidFill>
              <a:latin typeface="Arial"/>
              <a:ea typeface="Calibri"/>
              <a:cs typeface="Arial"/>
            </a:endParaRPr>
          </a:p>
          <a:p>
            <a:pPr marL="285750" indent="-285750">
              <a:buFont typeface="Arial"/>
              <a:buChar char="•"/>
            </a:pPr>
            <a:r>
              <a:rPr lang="en-GB" sz="1200">
                <a:solidFill>
                  <a:schemeClr val="tx1"/>
                </a:solidFill>
                <a:latin typeface="Arial"/>
                <a:ea typeface="+mn-lt"/>
                <a:cs typeface="Arial"/>
              </a:rPr>
              <a:t>Outpatient Report (Mobius)</a:t>
            </a:r>
            <a:endParaRPr lang="en-GB" sz="1200">
              <a:solidFill>
                <a:schemeClr val="tx1"/>
              </a:solidFill>
              <a:latin typeface="Arial"/>
              <a:ea typeface="Calibri"/>
              <a:cs typeface="Arial"/>
            </a:endParaRPr>
          </a:p>
          <a:p>
            <a:pPr marL="285750" indent="-285750">
              <a:buFont typeface="Arial"/>
              <a:buChar char="•"/>
            </a:pPr>
            <a:r>
              <a:rPr lang="en-GB" sz="1200">
                <a:solidFill>
                  <a:schemeClr val="tx1"/>
                </a:solidFill>
                <a:latin typeface="Arial"/>
                <a:ea typeface="+mn-lt"/>
                <a:cs typeface="Arial"/>
              </a:rPr>
              <a:t>AMHP 535 (Paris)</a:t>
            </a:r>
            <a:endParaRPr lang="en-GB" sz="1200">
              <a:solidFill>
                <a:schemeClr val="tx1"/>
              </a:solidFill>
              <a:latin typeface="Arial"/>
              <a:ea typeface="Calibri"/>
              <a:cs typeface="Arial"/>
            </a:endParaRPr>
          </a:p>
          <a:p>
            <a:pPr marL="285750" indent="-285750">
              <a:buFont typeface="Arial"/>
              <a:buChar char="•"/>
            </a:pPr>
            <a:r>
              <a:rPr lang="en-GB" sz="1200">
                <a:solidFill>
                  <a:schemeClr val="tx1"/>
                </a:solidFill>
                <a:latin typeface="Arial"/>
                <a:ea typeface="+mn-lt"/>
                <a:cs typeface="Arial"/>
              </a:rPr>
              <a:t>AMHP Reports (Mobius)</a:t>
            </a:r>
          </a:p>
          <a:p>
            <a:pPr marL="285750" indent="-285750">
              <a:buFont typeface="Arial"/>
              <a:buChar char="•"/>
            </a:pPr>
            <a:r>
              <a:rPr lang="en-GB" sz="1200">
                <a:solidFill>
                  <a:schemeClr val="tx1"/>
                </a:solidFill>
                <a:latin typeface="Arial"/>
                <a:ea typeface="+mn-lt"/>
                <a:cs typeface="Arial"/>
              </a:rPr>
              <a:t>LD Outpatient Report (Mobius)</a:t>
            </a:r>
            <a:endParaRPr lang="en-GB" sz="1200">
              <a:solidFill>
                <a:schemeClr val="tx1"/>
              </a:solidFill>
              <a:latin typeface="Arial"/>
              <a:ea typeface="Calibri"/>
              <a:cs typeface="Arial"/>
            </a:endParaRPr>
          </a:p>
          <a:p>
            <a:pPr marL="285750" indent="-285750">
              <a:buFont typeface="Arial"/>
              <a:buChar char="•"/>
            </a:pPr>
            <a:r>
              <a:rPr lang="en-GB" sz="1200" err="1">
                <a:solidFill>
                  <a:schemeClr val="tx1"/>
                </a:solidFill>
                <a:latin typeface="Arial"/>
                <a:ea typeface="+mn-lt"/>
                <a:cs typeface="Arial"/>
              </a:rPr>
              <a:t>MH_InpatientDischarge</a:t>
            </a:r>
            <a:r>
              <a:rPr lang="en-GB" sz="1200">
                <a:solidFill>
                  <a:schemeClr val="tx1"/>
                </a:solidFill>
                <a:latin typeface="Arial"/>
                <a:ea typeface="+mn-lt"/>
                <a:cs typeface="Arial"/>
              </a:rPr>
              <a:t> (Mobius)</a:t>
            </a:r>
          </a:p>
          <a:p>
            <a:pPr marL="285750" indent="-285750">
              <a:buFont typeface="Arial"/>
              <a:buChar char="•"/>
            </a:pPr>
            <a:r>
              <a:rPr lang="en-GB" sz="1200" err="1">
                <a:solidFill>
                  <a:schemeClr val="tx1"/>
                </a:solidFill>
                <a:latin typeface="Arial"/>
                <a:ea typeface="+mn-lt"/>
                <a:cs typeface="Arial"/>
              </a:rPr>
              <a:t>MH_InpatientDischarge</a:t>
            </a:r>
            <a:r>
              <a:rPr lang="en-GB" sz="1200">
                <a:solidFill>
                  <a:schemeClr val="tx1"/>
                </a:solidFill>
                <a:latin typeface="Arial"/>
                <a:ea typeface="+mn-lt"/>
                <a:cs typeface="Arial"/>
              </a:rPr>
              <a:t> (Paris)</a:t>
            </a:r>
            <a:endParaRPr lang="en-GB" sz="1200">
              <a:solidFill>
                <a:schemeClr val="tx1"/>
              </a:solidFill>
              <a:latin typeface="Arial"/>
              <a:ea typeface="Calibri"/>
              <a:cs typeface="Arial"/>
            </a:endParaRPr>
          </a:p>
          <a:p>
            <a:pPr marL="285750" indent="-285750">
              <a:buFont typeface="Arial"/>
              <a:buChar char="•"/>
            </a:pPr>
            <a:endParaRPr lang="en-GB" sz="1400">
              <a:solidFill>
                <a:schemeClr val="tx1"/>
              </a:solidFill>
              <a:latin typeface="Calibri"/>
              <a:ea typeface="Calibri"/>
              <a:cs typeface="Calibri"/>
            </a:endParaRPr>
          </a:p>
          <a:p>
            <a:pPr marL="285750" indent="-285750">
              <a:buFont typeface="Arial" panose="020B0604020202020204" pitchFamily="34" charset="0"/>
              <a:buChar char="•"/>
            </a:pPr>
            <a:endParaRPr lang="en-GB" sz="1400">
              <a:solidFill>
                <a:schemeClr val="tx1"/>
              </a:solidFill>
              <a:latin typeface="Arial" panose="020B0604020202020204" pitchFamily="34" charset="0"/>
              <a:ea typeface="Calibri"/>
              <a:cs typeface="Arial"/>
            </a:endParaRPr>
          </a:p>
          <a:p>
            <a:pPr marL="285750" indent="-285750">
              <a:buFont typeface="Arial" panose="020B0604020202020204" pitchFamily="34" charset="0"/>
              <a:buChar char="•"/>
            </a:pPr>
            <a:endParaRPr lang="en-GB" sz="1400">
              <a:solidFill>
                <a:schemeClr val="tx1"/>
              </a:solidFill>
              <a:latin typeface="Arial" panose="020B0604020202020204" pitchFamily="34" charset="0"/>
              <a:cs typeface="Arial"/>
            </a:endParaRPr>
          </a:p>
        </p:txBody>
      </p:sp>
      <p:sp>
        <p:nvSpPr>
          <p:cNvPr id="8" name="TextBox 13">
            <a:extLst>
              <a:ext uri="{FF2B5EF4-FFF2-40B4-BE49-F238E27FC236}">
                <a16:creationId xmlns:a16="http://schemas.microsoft.com/office/drawing/2014/main" id="{9C5A6B3E-4993-CF52-CF2B-AB5640F2250F}"/>
              </a:ext>
            </a:extLst>
          </p:cNvPr>
          <p:cNvSpPr txBox="1"/>
          <p:nvPr/>
        </p:nvSpPr>
        <p:spPr>
          <a:xfrm>
            <a:off x="4331434" y="1132781"/>
            <a:ext cx="3537330"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sz="1600" b="1">
                <a:latin typeface="Arial" panose="020B0604020202020204" pitchFamily="34" charset="0"/>
                <a:ea typeface="Arial" panose="020B0604020202020204" pitchFamily="34" charset="0"/>
                <a:cs typeface="Arial" panose="020B0604020202020204" pitchFamily="34" charset="0"/>
              </a:rPr>
              <a:t>Essex County Council</a:t>
            </a:r>
            <a:br>
              <a:rPr lang="en-GB" sz="1600" b="1">
                <a:latin typeface="Arial" panose="020B0604020202020204" pitchFamily="34" charset="0"/>
                <a:ea typeface="Arial" panose="020B0604020202020204" pitchFamily="34" charset="0"/>
                <a:cs typeface="Arial" panose="020B0604020202020204" pitchFamily="34" charset="0"/>
              </a:rPr>
            </a:br>
            <a:r>
              <a:rPr lang="en-GB" sz="1600" b="1">
                <a:latin typeface="Arial" panose="020B0604020202020204" pitchFamily="34" charset="0"/>
                <a:ea typeface="Arial" panose="020B0604020202020204" pitchFamily="34" charset="0"/>
                <a:cs typeface="Arial" panose="020B0604020202020204" pitchFamily="34" charset="0"/>
              </a:rPr>
              <a:t>Mosaic</a:t>
            </a:r>
            <a:endParaRPr lang="en-GB" sz="160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5C702467-CE4E-C51F-050C-7D15B1FAB6F9}"/>
              </a:ext>
            </a:extLst>
          </p:cNvPr>
          <p:cNvSpPr/>
          <p:nvPr/>
        </p:nvSpPr>
        <p:spPr>
          <a:xfrm>
            <a:off x="4196852" y="1723321"/>
            <a:ext cx="5002565" cy="3564192"/>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a:solidFill>
                  <a:schemeClr val="tx1"/>
                </a:solidFill>
                <a:latin typeface="Arial"/>
                <a:cs typeface="Arial"/>
              </a:rPr>
              <a:t>Data live now:</a:t>
            </a:r>
            <a:endParaRPr lang="en-GB" sz="1600" b="1">
              <a:solidFill>
                <a:schemeClr val="tx1"/>
              </a:solidFill>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GB" sz="1400" b="1" i="0" u="none" strike="noStrike" baseline="0">
                <a:solidFill>
                  <a:schemeClr val="tx1"/>
                </a:solidFill>
                <a:latin typeface="Arial" panose="020B0604020202020204" pitchFamily="34" charset="0"/>
              </a:rPr>
              <a:t>Personal contacts: </a:t>
            </a:r>
            <a:r>
              <a:rPr lang="en-GB" sz="1400" b="0" i="0" u="none" strike="noStrike" baseline="0">
                <a:solidFill>
                  <a:schemeClr val="tx1"/>
                </a:solidFill>
                <a:latin typeface="Arial" panose="020B0604020202020204" pitchFamily="34" charset="0"/>
              </a:rPr>
              <a:t>name and relationship of next of kin. </a:t>
            </a:r>
          </a:p>
          <a:p>
            <a:pPr marL="285750" indent="-285750" algn="l">
              <a:buFont typeface="Arial" panose="020B0604020202020204" pitchFamily="34" charset="0"/>
              <a:buChar char="•"/>
            </a:pPr>
            <a:r>
              <a:rPr lang="en-GB" sz="1400" b="1" i="0" u="none" strike="noStrike" baseline="0">
                <a:solidFill>
                  <a:schemeClr val="tx1"/>
                </a:solidFill>
                <a:latin typeface="Arial" panose="020B0604020202020204" pitchFamily="34" charset="0"/>
              </a:rPr>
              <a:t>Professional contacts: </a:t>
            </a:r>
            <a:r>
              <a:rPr lang="en-GB" sz="1400" b="0" i="0" u="none" strike="noStrike" baseline="0">
                <a:solidFill>
                  <a:schemeClr val="tx1"/>
                </a:solidFill>
                <a:latin typeface="Arial" panose="020B0604020202020204" pitchFamily="34" charset="0"/>
              </a:rPr>
              <a:t>details of any allocated social worker, including team name and contact number (if available). </a:t>
            </a:r>
          </a:p>
          <a:p>
            <a:pPr marL="285750" indent="-285750" algn="l">
              <a:buFont typeface="Arial" panose="020B0604020202020204" pitchFamily="34" charset="0"/>
              <a:buChar char="•"/>
            </a:pPr>
            <a:r>
              <a:rPr lang="en-GB" sz="1400" b="1" i="0" u="none" strike="noStrike" baseline="0">
                <a:solidFill>
                  <a:schemeClr val="tx1"/>
                </a:solidFill>
                <a:latin typeface="Arial" panose="020B0604020202020204" pitchFamily="34" charset="0"/>
              </a:rPr>
              <a:t>Support reason: </a:t>
            </a:r>
            <a:r>
              <a:rPr lang="en-GB" sz="1400" b="0" i="0" u="none" strike="noStrike" baseline="0">
                <a:solidFill>
                  <a:schemeClr val="tx1"/>
                </a:solidFill>
                <a:latin typeface="Arial" panose="020B0604020202020204" pitchFamily="34" charset="0"/>
              </a:rPr>
              <a:t>such as physical disability, learning disability, mental health needs, or sensory impairment. </a:t>
            </a:r>
          </a:p>
          <a:p>
            <a:pPr marL="285750" indent="-285750" algn="l">
              <a:buFont typeface="Arial" panose="020B0604020202020204" pitchFamily="34" charset="0"/>
              <a:buChar char="•"/>
            </a:pPr>
            <a:r>
              <a:rPr lang="en-GB" sz="1400" b="1" i="0" u="none" strike="noStrike" baseline="0">
                <a:solidFill>
                  <a:schemeClr val="tx1"/>
                </a:solidFill>
                <a:latin typeface="Arial" panose="020B0604020202020204" pitchFamily="34" charset="0"/>
              </a:rPr>
              <a:t>Alerts &amp; Hazards:</a:t>
            </a:r>
            <a:r>
              <a:rPr lang="en-GB" sz="1400" b="0" i="0" u="none" strike="noStrike" baseline="0">
                <a:solidFill>
                  <a:schemeClr val="tx1"/>
                </a:solidFill>
                <a:latin typeface="Arial" panose="020B0604020202020204" pitchFamily="34" charset="0"/>
              </a:rPr>
              <a:t> including safeguarding concern or enquiry status. These entries show the type of alert and whether it is active but </a:t>
            </a:r>
            <a:r>
              <a:rPr lang="en-GB" sz="1400" i="0" u="none" strike="noStrike" baseline="0">
                <a:solidFill>
                  <a:schemeClr val="tx1"/>
                </a:solidFill>
                <a:latin typeface="Arial" panose="020B0604020202020204" pitchFamily="34" charset="0"/>
              </a:rPr>
              <a:t>may not include detailed information.</a:t>
            </a:r>
          </a:p>
          <a:p>
            <a:pPr marL="285750" indent="-285750" algn="l">
              <a:buFont typeface="Arial" panose="020B0604020202020204" pitchFamily="34" charset="0"/>
              <a:buChar char="•"/>
            </a:pPr>
            <a:r>
              <a:rPr lang="en-GB" sz="1400" b="1" i="0" u="none" strike="noStrike" baseline="0">
                <a:solidFill>
                  <a:schemeClr val="tx1"/>
                </a:solidFill>
                <a:latin typeface="Arial" panose="020B0604020202020204" pitchFamily="34" charset="0"/>
              </a:rPr>
              <a:t>Events &amp; appointments: </a:t>
            </a:r>
            <a:r>
              <a:rPr lang="en-GB" sz="1400" b="0" i="0" u="none" strike="noStrike" baseline="0">
                <a:solidFill>
                  <a:schemeClr val="tx1"/>
                </a:solidFill>
                <a:latin typeface="Arial" panose="020B0604020202020204" pitchFamily="34" charset="0"/>
              </a:rPr>
              <a:t>shows any adult social care assessments that have been completed within the previous 365 days on a rolling basis. Each entry shows the type of assessment, start and end dates, outcome (where recorded), and the team involved. </a:t>
            </a:r>
          </a:p>
        </p:txBody>
      </p:sp>
      <p:sp>
        <p:nvSpPr>
          <p:cNvPr id="10" name="TextBox 37">
            <a:extLst>
              <a:ext uri="{FF2B5EF4-FFF2-40B4-BE49-F238E27FC236}">
                <a16:creationId xmlns:a16="http://schemas.microsoft.com/office/drawing/2014/main" id="{92E2C2DF-6D40-4E62-A55E-EFB9F982034B}"/>
              </a:ext>
            </a:extLst>
          </p:cNvPr>
          <p:cNvSpPr txBox="1"/>
          <p:nvPr/>
        </p:nvSpPr>
        <p:spPr>
          <a:xfrm>
            <a:off x="9391405" y="1109007"/>
            <a:ext cx="2509576" cy="115159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1">
                <a:latin typeface="Arial"/>
                <a:ea typeface="Arial" panose="020B0604020202020204" pitchFamily="34" charset="0"/>
                <a:cs typeface="Arial"/>
              </a:rPr>
              <a:t>IC24 – NHS 111</a:t>
            </a:r>
            <a:br>
              <a:rPr lang="en-GB" sz="1600" b="1" dirty="0">
                <a:latin typeface="Arial" panose="020B0604020202020204" pitchFamily="34" charset="0"/>
                <a:ea typeface="Arial" panose="020B0604020202020204" pitchFamily="34" charset="0"/>
                <a:cs typeface="Arial" panose="020B0604020202020204" pitchFamily="34" charset="0"/>
              </a:rPr>
            </a:br>
            <a:r>
              <a:rPr lang="en-GB" sz="1600" b="1">
                <a:latin typeface="Arial"/>
                <a:ea typeface="Arial" panose="020B0604020202020204" pitchFamily="34" charset="0"/>
                <a:cs typeface="Arial"/>
              </a:rPr>
              <a:t>Cleo</a:t>
            </a:r>
            <a:endParaRPr lang="en-GB" sz="1600">
              <a:solidFill>
                <a:srgbClr val="000000"/>
              </a:solidFill>
              <a:latin typeface="Arial"/>
              <a:ea typeface="Arial" panose="020B0604020202020204" pitchFamily="34" charset="0"/>
              <a:cs typeface="Arial"/>
            </a:endParaRPr>
          </a:p>
          <a:p>
            <a:pPr>
              <a:spcBef>
                <a:spcPts val="2500"/>
              </a:spcBef>
              <a:spcAft>
                <a:spcPts val="1200"/>
              </a:spcAft>
            </a:pPr>
            <a:endParaRPr lang="en-GB" sz="1600" b="1" dirty="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82122BE2-EE4F-CE1F-C132-09ABF184930F}"/>
              </a:ext>
            </a:extLst>
          </p:cNvPr>
          <p:cNvSpPr/>
          <p:nvPr/>
        </p:nvSpPr>
        <p:spPr>
          <a:xfrm>
            <a:off x="9391405" y="1709458"/>
            <a:ext cx="2483925" cy="4602469"/>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a:solidFill>
                  <a:schemeClr val="tx1"/>
                </a:solidFill>
                <a:latin typeface="Arial"/>
                <a:cs typeface="Arial"/>
              </a:rPr>
              <a:t>Data live now:</a:t>
            </a:r>
            <a:endParaRPr lang="en-GB" sz="1600">
              <a:solidFill>
                <a:schemeClr val="tx1"/>
              </a:solidFill>
              <a:latin typeface="Arial" panose="020B0604020202020204" pitchFamily="34" charset="0"/>
              <a:cs typeface="Arial" panose="020B0604020202020204" pitchFamily="34" charset="0"/>
            </a:endParaRPr>
          </a:p>
          <a:p>
            <a:pPr marL="285750" indent="-285750">
              <a:buFont typeface="Arial,Sans-Serif"/>
              <a:buChar char="•"/>
            </a:pPr>
            <a:r>
              <a:rPr lang="en-GB" sz="1400" b="0" i="0" u="none" strike="noStrike" baseline="0" dirty="0">
                <a:solidFill>
                  <a:schemeClr val="tx1"/>
                </a:solidFill>
                <a:latin typeface="Arial"/>
                <a:cs typeface="Arial"/>
              </a:rPr>
              <a:t>Out of hours </a:t>
            </a:r>
            <a:r>
              <a:rPr lang="en-GB" sz="1400">
                <a:solidFill>
                  <a:schemeClr val="tx1"/>
                </a:solidFill>
                <a:latin typeface="Arial"/>
                <a:cs typeface="Arial"/>
              </a:rPr>
              <a:t>episodes and</a:t>
            </a:r>
            <a:r>
              <a:rPr lang="en-GB" sz="1400" dirty="0">
                <a:solidFill>
                  <a:schemeClr val="tx1"/>
                </a:solidFill>
                <a:latin typeface="Arial"/>
                <a:cs typeface="Arial"/>
              </a:rPr>
              <a:t> </a:t>
            </a:r>
            <a:r>
              <a:rPr lang="en-GB" sz="1400" b="0" i="0" u="none" strike="noStrike" baseline="0" dirty="0">
                <a:solidFill>
                  <a:schemeClr val="tx1"/>
                </a:solidFill>
                <a:latin typeface="Arial"/>
                <a:cs typeface="Arial"/>
              </a:rPr>
              <a:t>events </a:t>
            </a:r>
            <a:r>
              <a:rPr lang="en-GB" sz="1400" dirty="0">
                <a:solidFill>
                  <a:schemeClr val="tx1"/>
                </a:solidFill>
                <a:latin typeface="Arial"/>
                <a:cs typeface="Arial"/>
              </a:rPr>
              <a:t>summary details </a:t>
            </a:r>
            <a:r>
              <a:rPr lang="en-GB" sz="1400" b="0" i="0" u="none" strike="noStrike" baseline="0" dirty="0">
                <a:solidFill>
                  <a:schemeClr val="tx1"/>
                </a:solidFill>
                <a:latin typeface="Arial"/>
                <a:cs typeface="Arial"/>
              </a:rPr>
              <a:t>(created after </a:t>
            </a:r>
            <a:r>
              <a:rPr lang="en-GB" sz="1400">
                <a:solidFill>
                  <a:schemeClr val="tx1"/>
                </a:solidFill>
                <a:latin typeface="Arial"/>
                <a:cs typeface="Arial"/>
              </a:rPr>
              <a:t>26 February </a:t>
            </a:r>
            <a:r>
              <a:rPr lang="en-GB" sz="1400" b="0" i="0" u="none" strike="noStrike" baseline="0">
                <a:solidFill>
                  <a:schemeClr val="tx1"/>
                </a:solidFill>
                <a:latin typeface="Arial"/>
                <a:cs typeface="Arial"/>
              </a:rPr>
              <a:t>2025)</a:t>
            </a:r>
            <a:endParaRPr lang="en-US" sz="1400" b="0" i="0" u="none" strike="noStrike" baseline="0">
              <a:solidFill>
                <a:schemeClr val="tx1"/>
              </a:solidFill>
              <a:latin typeface="Arial"/>
              <a:cs typeface="Arial"/>
            </a:endParaRPr>
          </a:p>
          <a:p>
            <a:pPr marL="285750" indent="-285750">
              <a:buFont typeface="Arial,Sans-Serif"/>
              <a:buChar char="•"/>
            </a:pPr>
            <a:r>
              <a:rPr lang="en-GB" sz="1400" b="0" i="0" u="none" strike="noStrike" baseline="0" dirty="0">
                <a:solidFill>
                  <a:schemeClr val="tx1"/>
                </a:solidFill>
                <a:latin typeface="Arial"/>
                <a:cs typeface="Arial"/>
              </a:rPr>
              <a:t>NHS 111 </a:t>
            </a:r>
            <a:r>
              <a:rPr lang="en-GB" sz="1400" dirty="0">
                <a:solidFill>
                  <a:schemeClr val="tx1"/>
                </a:solidFill>
                <a:latin typeface="Arial"/>
                <a:cs typeface="Arial"/>
              </a:rPr>
              <a:t>report document</a:t>
            </a:r>
            <a:r>
              <a:rPr lang="en-GB" sz="1400" b="0" i="0" u="none" strike="noStrike" baseline="0" dirty="0">
                <a:solidFill>
                  <a:schemeClr val="tx1"/>
                </a:solidFill>
                <a:latin typeface="Arial"/>
                <a:cs typeface="Arial"/>
              </a:rPr>
              <a:t>, or </a:t>
            </a:r>
            <a:r>
              <a:rPr lang="en-GB" sz="1400" dirty="0">
                <a:solidFill>
                  <a:schemeClr val="tx1"/>
                </a:solidFill>
                <a:latin typeface="Arial"/>
                <a:cs typeface="Arial"/>
              </a:rPr>
              <a:t>post-</a:t>
            </a:r>
            <a:r>
              <a:rPr lang="en-GB" sz="1400">
                <a:solidFill>
                  <a:schemeClr val="tx1"/>
                </a:solidFill>
                <a:latin typeface="Arial"/>
                <a:cs typeface="Arial"/>
              </a:rPr>
              <a:t>event message</a:t>
            </a:r>
            <a:r>
              <a:rPr lang="en-GB" sz="1400" dirty="0">
                <a:solidFill>
                  <a:schemeClr val="tx1"/>
                </a:solidFill>
                <a:latin typeface="Arial"/>
                <a:cs typeface="Arial"/>
              </a:rPr>
              <a:t> </a:t>
            </a:r>
            <a:r>
              <a:rPr lang="en-GB" sz="1400" b="0" i="0" u="none" strike="noStrike" baseline="0" dirty="0">
                <a:solidFill>
                  <a:schemeClr val="tx1"/>
                </a:solidFill>
                <a:latin typeface="Arial"/>
                <a:cs typeface="Arial"/>
              </a:rPr>
              <a:t>(created </a:t>
            </a:r>
            <a:r>
              <a:rPr lang="en-GB" sz="1400">
                <a:solidFill>
                  <a:schemeClr val="tx1"/>
                </a:solidFill>
                <a:latin typeface="Arial"/>
                <a:cs typeface="Arial"/>
              </a:rPr>
              <a:t>after26 </a:t>
            </a:r>
            <a:r>
              <a:rPr lang="en-GB" sz="1400" b="0" i="0" u="none" strike="noStrike" baseline="0">
                <a:solidFill>
                  <a:schemeClr val="tx1"/>
                </a:solidFill>
                <a:latin typeface="Arial"/>
                <a:cs typeface="Arial"/>
              </a:rPr>
              <a:t>February 2025) </a:t>
            </a:r>
            <a:r>
              <a:rPr lang="en-GB" sz="1400">
                <a:solidFill>
                  <a:schemeClr val="tx1"/>
                </a:solidFill>
                <a:latin typeface="Arial"/>
                <a:cs typeface="Arial"/>
              </a:rPr>
              <a:t>which includes</a:t>
            </a:r>
            <a:r>
              <a:rPr lang="en-GB" sz="1400" b="0" i="0" u="none" strike="noStrike" baseline="0" dirty="0">
                <a:solidFill>
                  <a:schemeClr val="tx1"/>
                </a:solidFill>
                <a:latin typeface="Arial"/>
                <a:cs typeface="Arial"/>
              </a:rPr>
              <a:t>:</a:t>
            </a:r>
            <a:r>
              <a:rPr lang="en-GB" sz="1400" dirty="0">
                <a:solidFill>
                  <a:schemeClr val="tx1"/>
                </a:solidFill>
                <a:latin typeface="Arial"/>
                <a:cs typeface="Arial"/>
              </a:rPr>
              <a:t> </a:t>
            </a:r>
            <a:endParaRPr lang="en-US" sz="1400" b="0" i="0" u="none" strike="noStrike" baseline="0" dirty="0">
              <a:solidFill>
                <a:schemeClr val="tx1"/>
              </a:solidFill>
              <a:latin typeface="Arial" panose="020B0604020202020204" pitchFamily="34" charset="0"/>
              <a:cs typeface="Arial"/>
            </a:endParaRPr>
          </a:p>
          <a:p>
            <a:pPr marL="742950" lvl="1" indent="-285750">
              <a:buFont typeface="Arial,Sans-Serif"/>
              <a:buChar char="•"/>
            </a:pPr>
            <a:r>
              <a:rPr lang="en-GB" sz="1400" b="0" i="0" u="none" strike="noStrike" baseline="0">
                <a:solidFill>
                  <a:schemeClr val="tx1"/>
                </a:solidFill>
                <a:latin typeface="Arial"/>
                <a:cs typeface="Arial"/>
              </a:rPr>
              <a:t>Reported condition</a:t>
            </a:r>
            <a:r>
              <a:rPr lang="en-GB" sz="1400">
                <a:solidFill>
                  <a:schemeClr val="tx1"/>
                </a:solidFill>
                <a:latin typeface="Arial"/>
                <a:cs typeface="Arial"/>
              </a:rPr>
              <a:t> </a:t>
            </a:r>
            <a:endParaRPr lang="en-US" sz="1400" b="0" i="0" u="none" strike="noStrike" baseline="0">
              <a:solidFill>
                <a:schemeClr val="tx1"/>
              </a:solidFill>
              <a:latin typeface="Arial" panose="020B0604020202020204" pitchFamily="34" charset="0"/>
              <a:cs typeface="Arial"/>
            </a:endParaRPr>
          </a:p>
          <a:p>
            <a:pPr marL="742950" lvl="1" indent="-285750">
              <a:buFont typeface="Arial,Sans-Serif"/>
              <a:buChar char="•"/>
            </a:pPr>
            <a:r>
              <a:rPr lang="en-GB" sz="1400">
                <a:solidFill>
                  <a:schemeClr val="tx1"/>
                </a:solidFill>
                <a:latin typeface="Arial"/>
                <a:cs typeface="Arial"/>
              </a:rPr>
              <a:t>Pathway disposition</a:t>
            </a:r>
            <a:r>
              <a:rPr lang="en-GB" sz="1400" b="0" i="0" u="none" strike="noStrike" baseline="0" dirty="0">
                <a:solidFill>
                  <a:schemeClr val="tx1"/>
                </a:solidFill>
                <a:latin typeface="Arial"/>
                <a:cs typeface="Arial"/>
              </a:rPr>
              <a:t>(outcome of </a:t>
            </a:r>
            <a:r>
              <a:rPr lang="en-GB" sz="1400">
                <a:solidFill>
                  <a:schemeClr val="tx1"/>
                </a:solidFill>
                <a:latin typeface="Arial"/>
                <a:cs typeface="Arial"/>
              </a:rPr>
              <a:t>the NHS Pathways triage</a:t>
            </a:r>
            <a:r>
              <a:rPr lang="en-GB" sz="1400" dirty="0">
                <a:solidFill>
                  <a:schemeClr val="tx1"/>
                </a:solidFill>
                <a:latin typeface="Arial"/>
                <a:cs typeface="Arial"/>
              </a:rPr>
              <a:t> </a:t>
            </a:r>
            <a:r>
              <a:rPr lang="en-GB" sz="1400" b="0" i="0" u="none" strike="noStrike" baseline="0" dirty="0">
                <a:solidFill>
                  <a:schemeClr val="tx1"/>
                </a:solidFill>
                <a:latin typeface="Arial"/>
                <a:cs typeface="Arial"/>
              </a:rPr>
              <a:t>process)</a:t>
            </a:r>
            <a:r>
              <a:rPr lang="en-GB" sz="1400" dirty="0">
                <a:solidFill>
                  <a:schemeClr val="tx1"/>
                </a:solidFill>
                <a:latin typeface="Arial"/>
                <a:cs typeface="Arial"/>
              </a:rPr>
              <a:t> </a:t>
            </a:r>
            <a:endParaRPr lang="en-US" sz="1400" b="0" i="0" u="none" strike="noStrike" baseline="0" dirty="0">
              <a:solidFill>
                <a:schemeClr val="tx1"/>
              </a:solidFill>
              <a:latin typeface="Arial" panose="020B0604020202020204" pitchFamily="34" charset="0"/>
              <a:cs typeface="Arial"/>
            </a:endParaRPr>
          </a:p>
          <a:p>
            <a:pPr marL="742950" lvl="1" indent="-285750">
              <a:buFont typeface="Arial,Sans-Serif"/>
              <a:buChar char="•"/>
            </a:pPr>
            <a:r>
              <a:rPr lang="en-GB" sz="1400">
                <a:solidFill>
                  <a:schemeClr val="tx1"/>
                </a:solidFill>
                <a:latin typeface="Arial"/>
                <a:cs typeface="Arial"/>
              </a:rPr>
              <a:t>Consultation summ</a:t>
            </a:r>
            <a:r>
              <a:rPr lang="en-GB" sz="1400" dirty="0">
                <a:solidFill>
                  <a:schemeClr val="tx1"/>
                </a:solidFill>
                <a:latin typeface="Arial"/>
                <a:cs typeface="Arial"/>
              </a:rPr>
              <a:t>ary </a:t>
            </a:r>
            <a:endParaRPr lang="en-US" sz="1400" b="0" i="0" u="none" strike="noStrike" baseline="0" dirty="0">
              <a:solidFill>
                <a:schemeClr val="tx1"/>
              </a:solidFill>
              <a:latin typeface="Arial" panose="020B0604020202020204" pitchFamily="34" charset="0"/>
              <a:cs typeface="Arial"/>
            </a:endParaRPr>
          </a:p>
          <a:p>
            <a:pPr marL="742950" lvl="1" indent="-285750">
              <a:buFont typeface="Arial,Sans-Serif"/>
              <a:buChar char="•"/>
            </a:pPr>
            <a:r>
              <a:rPr lang="en-GB" sz="1400">
                <a:solidFill>
                  <a:schemeClr val="tx1"/>
                </a:solidFill>
                <a:latin typeface="Arial"/>
                <a:cs typeface="Arial"/>
              </a:rPr>
              <a:t>Pathways assessm</a:t>
            </a:r>
            <a:r>
              <a:rPr lang="en-GB" sz="1400" dirty="0">
                <a:solidFill>
                  <a:schemeClr val="tx1"/>
                </a:solidFill>
                <a:latin typeface="Arial"/>
                <a:cs typeface="Arial"/>
              </a:rPr>
              <a:t>ent </a:t>
            </a:r>
            <a:endParaRPr lang="en-US" sz="1400" b="0" i="0" u="none" strike="noStrike" baseline="0" dirty="0">
              <a:solidFill>
                <a:schemeClr val="tx1"/>
              </a:solidFill>
              <a:latin typeface="Arial" panose="020B0604020202020204" pitchFamily="34" charset="0"/>
              <a:cs typeface="Arial"/>
            </a:endParaRPr>
          </a:p>
          <a:p>
            <a:pPr marL="742950" lvl="1" indent="-285750">
              <a:buFont typeface="Arial,Sans-Serif"/>
              <a:buChar char="•"/>
            </a:pPr>
            <a:r>
              <a:rPr lang="en-GB" sz="1400" b="0" i="0" u="none" strike="noStrike" baseline="0">
                <a:solidFill>
                  <a:schemeClr val="tx1"/>
                </a:solidFill>
                <a:latin typeface="Arial"/>
                <a:cs typeface="Arial"/>
              </a:rPr>
              <a:t>Advice given</a:t>
            </a:r>
            <a:r>
              <a:rPr lang="en-GB" sz="1400">
                <a:solidFill>
                  <a:schemeClr val="tx1"/>
                </a:solidFill>
                <a:latin typeface="Arial"/>
                <a:cs typeface="Arial"/>
              </a:rPr>
              <a:t> </a:t>
            </a:r>
            <a:endParaRPr lang="en-US" sz="1400">
              <a:solidFill>
                <a:schemeClr val="tx1"/>
              </a:solidFill>
              <a:latin typeface="Arial"/>
              <a:cs typeface="Arial"/>
            </a:endParaRPr>
          </a:p>
          <a:p>
            <a:endParaRPr lang="en-GB" sz="1600" b="1" i="0" u="none" strike="noStrike" baseline="0" dirty="0">
              <a:solidFill>
                <a:schemeClr val="tx1"/>
              </a:solidFill>
              <a:latin typeface="Arial" panose="020B0604020202020204" pitchFamily="34" charset="0"/>
              <a:cs typeface="Arial"/>
            </a:endParaRPr>
          </a:p>
        </p:txBody>
      </p:sp>
      <p:sp>
        <p:nvSpPr>
          <p:cNvPr id="12" name="Rectangle 11">
            <a:extLst>
              <a:ext uri="{FF2B5EF4-FFF2-40B4-BE49-F238E27FC236}">
                <a16:creationId xmlns:a16="http://schemas.microsoft.com/office/drawing/2014/main" id="{2A85DCE1-04ED-7F05-17D4-B42E03B08C74}"/>
              </a:ext>
            </a:extLst>
          </p:cNvPr>
          <p:cNvSpPr/>
          <p:nvPr/>
        </p:nvSpPr>
        <p:spPr>
          <a:xfrm>
            <a:off x="4196851" y="5392057"/>
            <a:ext cx="5002565" cy="921802"/>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400" b="1">
                <a:solidFill>
                  <a:schemeClr val="tx1"/>
                </a:solidFill>
                <a:latin typeface="Arial"/>
                <a:cs typeface="Arial"/>
              </a:rPr>
              <a:t>To follow at a later date</a:t>
            </a:r>
          </a:p>
          <a:p>
            <a:pPr marL="285750" indent="-285750">
              <a:buFont typeface="Arial" panose="020B0604020202020204" pitchFamily="34" charset="0"/>
              <a:buChar char="•"/>
            </a:pPr>
            <a:r>
              <a:rPr lang="en-GB" sz="1400" b="1">
                <a:solidFill>
                  <a:schemeClr val="tx1"/>
                </a:solidFill>
                <a:latin typeface="Arial"/>
                <a:cs typeface="Arial"/>
              </a:rPr>
              <a:t>Provisions: </a:t>
            </a:r>
            <a:r>
              <a:rPr lang="en-GB" sz="1400">
                <a:solidFill>
                  <a:schemeClr val="tx1"/>
                </a:solidFill>
                <a:latin typeface="Arial"/>
                <a:cs typeface="Arial"/>
              </a:rPr>
              <a:t>care packages or service provisions in place such as day care or home care including provider name and contact details, start and end date and frequency</a:t>
            </a:r>
          </a:p>
        </p:txBody>
      </p:sp>
    </p:spTree>
    <p:extLst>
      <p:ext uri="{BB962C8B-B14F-4D97-AF65-F5344CB8AC3E}">
        <p14:creationId xmlns:p14="http://schemas.microsoft.com/office/powerpoint/2010/main" val="2157476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103FD4-537F-5076-DC3A-3B3E2EF2E10F}"/>
              </a:ext>
            </a:extLst>
          </p:cNvPr>
          <p:cNvSpPr/>
          <p:nvPr/>
        </p:nvSpPr>
        <p:spPr>
          <a:xfrm>
            <a:off x="2885684" y="123226"/>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31st March 2026</a:t>
            </a:r>
            <a:endParaRPr lang="en-GB" sz="1400">
              <a:solidFill>
                <a:schemeClr val="bg1"/>
              </a:solidFill>
              <a:latin typeface="Arial"/>
              <a:cs typeface="Arial"/>
            </a:endParaRPr>
          </a:p>
        </p:txBody>
      </p:sp>
      <p:sp>
        <p:nvSpPr>
          <p:cNvPr id="6" name="TextBox 5">
            <a:extLst>
              <a:ext uri="{FF2B5EF4-FFF2-40B4-BE49-F238E27FC236}">
                <a16:creationId xmlns:a16="http://schemas.microsoft.com/office/drawing/2014/main" id="{81B4EB3D-48A2-3B57-5F57-815F4F321C29}"/>
              </a:ext>
            </a:extLst>
          </p:cNvPr>
          <p:cNvSpPr txBox="1"/>
          <p:nvPr/>
        </p:nvSpPr>
        <p:spPr>
          <a:xfrm>
            <a:off x="180696" y="677364"/>
            <a:ext cx="11132288" cy="40011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sz="2000" b="1">
                <a:solidFill>
                  <a:srgbClr val="005EB8"/>
                </a:solidFill>
                <a:latin typeface="Arial"/>
                <a:ea typeface="Times New Roman" panose="02020603050405020304" pitchFamily="18" charset="0"/>
                <a:cs typeface="Times New Roman"/>
              </a:rPr>
              <a:t>Mid and South Essex Shared Care Record Data Sets by organisation </a:t>
            </a:r>
            <a:endParaRPr lang="en-GB" sz="2000" b="1">
              <a:solidFill>
                <a:srgbClr val="005EB8"/>
              </a:solidFill>
              <a:effectLst/>
              <a:latin typeface="Arial"/>
              <a:ea typeface="Times New Roman" panose="02020603050405020304" pitchFamily="18" charset="0"/>
              <a:cs typeface="Times New Roman"/>
            </a:endParaRPr>
          </a:p>
        </p:txBody>
      </p:sp>
      <p:sp>
        <p:nvSpPr>
          <p:cNvPr id="7" name="TextBox 8">
            <a:extLst>
              <a:ext uri="{FF2B5EF4-FFF2-40B4-BE49-F238E27FC236}">
                <a16:creationId xmlns:a16="http://schemas.microsoft.com/office/drawing/2014/main" id="{7F57A629-9468-5691-9E96-429F3563C566}"/>
              </a:ext>
            </a:extLst>
          </p:cNvPr>
          <p:cNvSpPr txBox="1"/>
          <p:nvPr/>
        </p:nvSpPr>
        <p:spPr>
          <a:xfrm>
            <a:off x="183340" y="1047946"/>
            <a:ext cx="4302017" cy="3693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b="1">
                <a:latin typeface="Arial"/>
                <a:ea typeface="Arial" panose="020B0604020202020204" pitchFamily="34" charset="0"/>
                <a:cs typeface="Arial"/>
              </a:rPr>
              <a:t>Southend City Council Liquid Logic</a:t>
            </a:r>
            <a:endParaRPr lang="en-GB" b="1">
              <a:latin typeface="Arial"/>
              <a:cs typeface="Arial"/>
            </a:endParaRPr>
          </a:p>
        </p:txBody>
      </p:sp>
      <p:sp>
        <p:nvSpPr>
          <p:cNvPr id="8" name="Rectangle 7">
            <a:extLst>
              <a:ext uri="{FF2B5EF4-FFF2-40B4-BE49-F238E27FC236}">
                <a16:creationId xmlns:a16="http://schemas.microsoft.com/office/drawing/2014/main" id="{7AF536B0-50B2-0629-AD37-5CC6405A469D}"/>
              </a:ext>
            </a:extLst>
          </p:cNvPr>
          <p:cNvSpPr/>
          <p:nvPr/>
        </p:nvSpPr>
        <p:spPr>
          <a:xfrm>
            <a:off x="177600" y="1405288"/>
            <a:ext cx="7644279" cy="4512922"/>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200" b="1">
                <a:solidFill>
                  <a:schemeClr val="tx1"/>
                </a:solidFill>
                <a:latin typeface="Arial"/>
                <a:cs typeface="Arial"/>
              </a:rPr>
              <a:t>Data from the last three years, including:</a:t>
            </a:r>
            <a:endParaRPr lang="en-GB" sz="1200" b="1">
              <a:solidFill>
                <a:schemeClr val="tx1"/>
              </a:solidFill>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en-GB" sz="1200" b="1" i="0" u="none" strike="noStrike" baseline="0">
                <a:solidFill>
                  <a:schemeClr val="tx1"/>
                </a:solidFill>
                <a:latin typeface="Arial"/>
                <a:cs typeface="Arial"/>
              </a:rPr>
              <a:t>Demographics: </a:t>
            </a:r>
            <a:r>
              <a:rPr lang="en-GB" sz="1200" b="0" i="0" u="none" strike="noStrike" baseline="0">
                <a:solidFill>
                  <a:schemeClr val="tx1"/>
                </a:solidFill>
                <a:latin typeface="Arial"/>
                <a:cs typeface="Arial"/>
              </a:rPr>
              <a:t>Person demographics and contact details</a:t>
            </a:r>
          </a:p>
          <a:p>
            <a:pPr marL="171450" indent="-171450" algn="l">
              <a:buFont typeface="Arial" panose="020B0604020202020204" pitchFamily="34" charset="0"/>
              <a:buChar char="•"/>
            </a:pPr>
            <a:r>
              <a:rPr lang="en-GB" sz="1200" b="1" i="0" u="none" strike="noStrike" baseline="0">
                <a:solidFill>
                  <a:schemeClr val="tx1"/>
                </a:solidFill>
                <a:latin typeface="Arial"/>
                <a:cs typeface="Arial"/>
              </a:rPr>
              <a:t>Personal contacts: </a:t>
            </a:r>
            <a:r>
              <a:rPr lang="en-GB" sz="1200" b="0" i="0" u="none" strike="noStrike" baseline="0">
                <a:solidFill>
                  <a:schemeClr val="tx1"/>
                </a:solidFill>
                <a:latin typeface="Arial"/>
                <a:cs typeface="Arial"/>
              </a:rPr>
              <a:t>such as next of kin, advocate, emergency contact</a:t>
            </a:r>
          </a:p>
          <a:p>
            <a:pPr marL="171450" indent="-171450" algn="l">
              <a:buFont typeface="Arial" panose="020B0604020202020204" pitchFamily="34" charset="0"/>
              <a:buChar char="•"/>
            </a:pPr>
            <a:r>
              <a:rPr lang="en-GB" sz="1200" b="1" i="0" u="none" strike="noStrike" baseline="0">
                <a:solidFill>
                  <a:schemeClr val="tx1"/>
                </a:solidFill>
                <a:latin typeface="Arial"/>
                <a:cs typeface="Arial"/>
              </a:rPr>
              <a:t>Professional contacts: </a:t>
            </a:r>
            <a:r>
              <a:rPr lang="en-GB" sz="1200" b="0" i="0" u="none" strike="noStrike" baseline="0">
                <a:solidFill>
                  <a:schemeClr val="tx1"/>
                </a:solidFill>
                <a:latin typeface="Arial"/>
                <a:cs typeface="Arial"/>
              </a:rPr>
              <a:t>details of any practitioners currently involved, including team name and contact number (if available).</a:t>
            </a:r>
          </a:p>
          <a:p>
            <a:pPr marL="171450" indent="-171450" algn="l">
              <a:buFont typeface="Arial" panose="020B0604020202020204" pitchFamily="34" charset="0"/>
              <a:buChar char="•"/>
            </a:pPr>
            <a:r>
              <a:rPr lang="en-GB" sz="1200" b="1" i="0" u="none" strike="noStrike" baseline="0">
                <a:solidFill>
                  <a:schemeClr val="tx1"/>
                </a:solidFill>
                <a:latin typeface="Arial"/>
                <a:cs typeface="Arial"/>
              </a:rPr>
              <a:t>Support reason: </a:t>
            </a:r>
            <a:r>
              <a:rPr lang="en-GB" sz="1200" b="0" i="0" u="none" strike="noStrike" baseline="0">
                <a:solidFill>
                  <a:schemeClr val="tx1"/>
                </a:solidFill>
                <a:latin typeface="Arial"/>
                <a:cs typeface="Arial"/>
              </a:rPr>
              <a:t>information about the person’s primary and secondary support needs, such as physical or personal care support. Includes a recorded start date and classification. </a:t>
            </a:r>
          </a:p>
          <a:p>
            <a:pPr marL="171450" indent="-171450" algn="l">
              <a:buFont typeface="Arial" panose="020B0604020202020204" pitchFamily="34" charset="0"/>
              <a:buChar char="•"/>
            </a:pPr>
            <a:r>
              <a:rPr lang="en-GB" sz="1200" b="1" i="0" u="none" strike="noStrike" baseline="0">
                <a:solidFill>
                  <a:schemeClr val="tx1"/>
                </a:solidFill>
                <a:latin typeface="Arial"/>
                <a:cs typeface="Arial"/>
              </a:rPr>
              <a:t>Referrals: </a:t>
            </a:r>
            <a:r>
              <a:rPr lang="en-GB" sz="1200" b="0" i="0" u="none" strike="noStrike" baseline="0">
                <a:solidFill>
                  <a:schemeClr val="tx1"/>
                </a:solidFill>
                <a:latin typeface="Arial"/>
                <a:cs typeface="Arial"/>
              </a:rPr>
              <a:t>referral information, indicating whether the referral is active or completed. Key details include the service referred to, referral date, and status.</a:t>
            </a:r>
          </a:p>
          <a:p>
            <a:pPr marL="171450" indent="-171450" algn="l">
              <a:buFont typeface="Arial" panose="020B0604020202020204" pitchFamily="34" charset="0"/>
              <a:buChar char="•"/>
            </a:pPr>
            <a:r>
              <a:rPr lang="en-GB" sz="1200" b="1" i="0" u="none" strike="noStrike" baseline="0">
                <a:solidFill>
                  <a:schemeClr val="tx1"/>
                </a:solidFill>
                <a:latin typeface="Arial"/>
                <a:cs typeface="Arial"/>
              </a:rPr>
              <a:t>Alerts &amp; Hazards: </a:t>
            </a:r>
            <a:r>
              <a:rPr lang="en-GB" sz="1200" b="0" i="0" u="none" strike="noStrike" baseline="0">
                <a:solidFill>
                  <a:schemeClr val="tx1"/>
                </a:solidFill>
                <a:latin typeface="Arial"/>
                <a:cs typeface="Arial"/>
              </a:rPr>
              <a:t>critical alerts and hazards that may impact the person’s care. These are split into two categories:</a:t>
            </a:r>
          </a:p>
          <a:p>
            <a:pPr marL="628650" lvl="1" indent="-171450">
              <a:buFont typeface="Arial" panose="020B0604020202020204" pitchFamily="34" charset="0"/>
              <a:buChar char="•"/>
            </a:pPr>
            <a:r>
              <a:rPr lang="en-GB" sz="1200" b="1" i="0" u="none" strike="noStrike" baseline="0">
                <a:solidFill>
                  <a:schemeClr val="tx1"/>
                </a:solidFill>
                <a:latin typeface="Arial"/>
                <a:cs typeface="Arial"/>
              </a:rPr>
              <a:t>Risks: </a:t>
            </a:r>
            <a:r>
              <a:rPr lang="en-GB" sz="1200" b="0" i="0" u="none" strike="noStrike" baseline="0">
                <a:solidFill>
                  <a:schemeClr val="tx1"/>
                </a:solidFill>
                <a:latin typeface="Arial"/>
                <a:cs typeface="Arial"/>
              </a:rPr>
              <a:t>specific dangers or issues, such as physical or environmental hazards, that may require immediate attention.</a:t>
            </a:r>
          </a:p>
          <a:p>
            <a:pPr marL="628650" lvl="1" indent="-171450">
              <a:buFont typeface="Arial" panose="020B0604020202020204" pitchFamily="34" charset="0"/>
              <a:buChar char="•"/>
            </a:pPr>
            <a:r>
              <a:rPr lang="en-GB" sz="1200" b="1" i="0" u="none" strike="noStrike" baseline="0">
                <a:solidFill>
                  <a:schemeClr val="tx1"/>
                </a:solidFill>
                <a:latin typeface="Arial"/>
                <a:cs typeface="Arial"/>
              </a:rPr>
              <a:t>Special factors: </a:t>
            </a:r>
            <a:r>
              <a:rPr lang="en-GB" sz="1200" b="0" i="0" u="none" strike="noStrike" baseline="0">
                <a:solidFill>
                  <a:schemeClr val="tx1"/>
                </a:solidFill>
                <a:latin typeface="Arial"/>
                <a:cs typeface="Arial"/>
              </a:rPr>
              <a:t>conditions or considerations that could influence care, such as access challenges or sensory impairments.</a:t>
            </a:r>
          </a:p>
          <a:p>
            <a:pPr marL="171450" indent="-171450" algn="l">
              <a:buFont typeface="Arial" panose="020B0604020202020204" pitchFamily="34" charset="0"/>
              <a:buChar char="•"/>
            </a:pPr>
            <a:r>
              <a:rPr lang="en-GB" sz="1200" b="1" i="0" u="none" strike="noStrike" baseline="0">
                <a:solidFill>
                  <a:schemeClr val="tx1"/>
                </a:solidFill>
                <a:latin typeface="Arial"/>
                <a:cs typeface="Arial"/>
              </a:rPr>
              <a:t>Disabilities affecting care: </a:t>
            </a:r>
            <a:r>
              <a:rPr lang="en-GB" sz="1200" b="0" i="0" u="none" strike="noStrike" baseline="0">
                <a:solidFill>
                  <a:schemeClr val="tx1"/>
                </a:solidFill>
                <a:latin typeface="Arial"/>
                <a:cs typeface="Arial"/>
              </a:rPr>
              <a:t>disabilities declared that may impact the person’s care, including the type of disability and date recorded.</a:t>
            </a:r>
          </a:p>
          <a:p>
            <a:pPr marL="171450" indent="-171450" algn="l">
              <a:buFont typeface="Arial" panose="020B0604020202020204" pitchFamily="34" charset="0"/>
              <a:buChar char="•"/>
            </a:pPr>
            <a:r>
              <a:rPr lang="en-GB" sz="1200" b="1" i="0" u="none" strike="noStrike" baseline="0">
                <a:solidFill>
                  <a:schemeClr val="tx1"/>
                </a:solidFill>
                <a:latin typeface="Arial"/>
                <a:cs typeface="Arial"/>
              </a:rPr>
              <a:t>Events &amp; appointments: </a:t>
            </a:r>
            <a:r>
              <a:rPr lang="en-GB" sz="1200" b="0" i="0" u="none" strike="noStrike" baseline="0">
                <a:solidFill>
                  <a:schemeClr val="tx1"/>
                </a:solidFill>
                <a:latin typeface="Arial"/>
                <a:cs typeface="Arial"/>
              </a:rPr>
              <a:t>shows any adult social care assessments, safeguarding, hospital admissions and </a:t>
            </a:r>
            <a:r>
              <a:rPr lang="en-GB" sz="1200" b="0" i="0" u="none" strike="noStrike" baseline="0" err="1">
                <a:solidFill>
                  <a:schemeClr val="tx1"/>
                </a:solidFill>
                <a:latin typeface="Arial"/>
                <a:cs typeface="Arial"/>
              </a:rPr>
              <a:t>DoLS</a:t>
            </a:r>
            <a:r>
              <a:rPr lang="en-GB" sz="1200" b="0" i="0" u="none" strike="noStrike" baseline="0">
                <a:solidFill>
                  <a:schemeClr val="tx1"/>
                </a:solidFill>
                <a:latin typeface="Arial"/>
                <a:cs typeface="Arial"/>
              </a:rPr>
              <a:t> – Deprivation of Liberty Safeguards that have been completed.</a:t>
            </a:r>
          </a:p>
          <a:p>
            <a:pPr marL="171450" indent="-171450" algn="l">
              <a:buFont typeface="Arial" panose="020B0604020202020204" pitchFamily="34" charset="0"/>
              <a:buChar char="•"/>
            </a:pPr>
            <a:r>
              <a:rPr lang="en-GB" sz="1200" b="1" i="0" u="none" strike="noStrike" baseline="0">
                <a:solidFill>
                  <a:schemeClr val="tx1"/>
                </a:solidFill>
                <a:latin typeface="Arial"/>
                <a:cs typeface="Arial"/>
              </a:rPr>
              <a:t>Provisions: </a:t>
            </a:r>
            <a:r>
              <a:rPr lang="en-GB" sz="1200" b="0" i="0" u="none" strike="noStrike" baseline="0">
                <a:solidFill>
                  <a:schemeClr val="tx1"/>
                </a:solidFill>
                <a:latin typeface="Arial"/>
                <a:cs typeface="Arial"/>
              </a:rPr>
              <a:t>council commissioned care provision currently in place, including the type of service, provider name, and status (active or completed).</a:t>
            </a:r>
          </a:p>
          <a:p>
            <a:pPr marL="171450" indent="-171450" algn="l">
              <a:buFont typeface="Arial" panose="020B0604020202020204" pitchFamily="34" charset="0"/>
              <a:buChar char="•"/>
            </a:pPr>
            <a:r>
              <a:rPr lang="en-GB" sz="1200" b="1" i="0" u="none" strike="noStrike" baseline="0">
                <a:solidFill>
                  <a:schemeClr val="tx1"/>
                </a:solidFill>
                <a:latin typeface="Arial"/>
                <a:cs typeface="Arial"/>
              </a:rPr>
              <a:t>Care and support plan: </a:t>
            </a:r>
            <a:r>
              <a:rPr lang="en-GB" sz="1200" b="0" i="0" u="none" strike="noStrike" baseline="0">
                <a:solidFill>
                  <a:schemeClr val="tx1"/>
                </a:solidFill>
                <a:latin typeface="Arial"/>
                <a:cs typeface="Arial"/>
              </a:rPr>
              <a:t>indicates whether a care or support plan is in place and its status (active or inactive). While full plans cannot be viewed directly, users can see key details like start and review dates, providing insight into</a:t>
            </a:r>
            <a:r>
              <a:rPr lang="en-GB" sz="1100" b="0" i="0" u="none" strike="noStrike" baseline="0">
                <a:solidFill>
                  <a:schemeClr val="tx1"/>
                </a:solidFill>
                <a:latin typeface="Arial"/>
                <a:cs typeface="Arial"/>
              </a:rPr>
              <a:t> ongoing support arrangements.</a:t>
            </a:r>
          </a:p>
          <a:p>
            <a:pPr marL="285750" indent="-285750" algn="l">
              <a:buFont typeface="Arial" panose="020B0604020202020204" pitchFamily="34" charset="0"/>
              <a:buChar char="•"/>
            </a:pPr>
            <a:endParaRPr lang="en-GB" sz="1400" b="0" i="0" u="none" strike="noStrike" baseline="0">
              <a:solidFill>
                <a:schemeClr val="tx1"/>
              </a:solidFill>
              <a:latin typeface="Arial" panose="020B0604020202020204" pitchFamily="34" charset="0"/>
            </a:endParaRPr>
          </a:p>
        </p:txBody>
      </p:sp>
      <p:sp>
        <p:nvSpPr>
          <p:cNvPr id="9" name="Rectangle 8">
            <a:extLst>
              <a:ext uri="{FF2B5EF4-FFF2-40B4-BE49-F238E27FC236}">
                <a16:creationId xmlns:a16="http://schemas.microsoft.com/office/drawing/2014/main" id="{2EA4B68F-7FCD-67AA-E7A6-BD746CA03C95}"/>
              </a:ext>
            </a:extLst>
          </p:cNvPr>
          <p:cNvSpPr/>
          <p:nvPr/>
        </p:nvSpPr>
        <p:spPr>
          <a:xfrm>
            <a:off x="8114092" y="1412547"/>
            <a:ext cx="3740649" cy="4502424"/>
          </a:xfrm>
          <a:prstGeom prst="rect">
            <a:avLst/>
          </a:prstGeom>
          <a:solidFill>
            <a:srgbClr val="4288C8">
              <a:alpha val="20000"/>
            </a:srgb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a:solidFill>
                  <a:schemeClr val="tx1"/>
                </a:solidFill>
                <a:latin typeface="Arial"/>
                <a:cs typeface="Arial"/>
              </a:rPr>
              <a:t>Key information about Southend City Council data</a:t>
            </a:r>
          </a:p>
          <a:p>
            <a:endParaRPr lang="en-GB" sz="800" b="1" i="0" u="none" strike="noStrike" baseline="0">
              <a:solidFill>
                <a:schemeClr val="tx1"/>
              </a:solidFill>
              <a:latin typeface="Arial"/>
              <a:cs typeface="Arial"/>
            </a:endParaRPr>
          </a:p>
          <a:p>
            <a:r>
              <a:rPr lang="en-GB" sz="1200" b="1" i="0" u="none" strike="noStrike" baseline="0">
                <a:solidFill>
                  <a:schemeClr val="tx1"/>
                </a:solidFill>
                <a:latin typeface="Arial" panose="020B0604020202020204" pitchFamily="34" charset="0"/>
              </a:rPr>
              <a:t>Referrals: </a:t>
            </a:r>
            <a:r>
              <a:rPr lang="en-GB" sz="1200" i="0" u="none" strike="noStrike" baseline="0">
                <a:solidFill>
                  <a:schemeClr val="tx1"/>
                </a:solidFill>
                <a:latin typeface="Arial" panose="020B0604020202020204" pitchFamily="34" charset="0"/>
              </a:rPr>
              <a:t>To identify the correct social care team the person has been referred to, look at the name stated first in the ‘service referred to’ field in the description. The wording after the hyphen defines the social care system work tray.</a:t>
            </a:r>
            <a:br>
              <a:rPr lang="en-GB" sz="1200" b="1" i="0" u="none" strike="noStrike" baseline="0">
                <a:solidFill>
                  <a:schemeClr val="tx1"/>
                </a:solidFill>
                <a:latin typeface="Arial" panose="020B0604020202020204" pitchFamily="34" charset="0"/>
              </a:rPr>
            </a:br>
            <a:endParaRPr lang="en-GB" sz="1200" b="1" i="0" u="none" strike="noStrike" baseline="0">
              <a:solidFill>
                <a:schemeClr val="tx1"/>
              </a:solidFill>
              <a:latin typeface="Arial" panose="020B0604020202020204" pitchFamily="34" charset="0"/>
            </a:endParaRPr>
          </a:p>
          <a:p>
            <a:r>
              <a:rPr lang="en-GB" sz="1200" b="1" i="0" u="none" strike="noStrike" baseline="0">
                <a:solidFill>
                  <a:schemeClr val="tx1"/>
                </a:solidFill>
                <a:latin typeface="Arial" panose="020B0604020202020204" pitchFamily="34" charset="0"/>
              </a:rPr>
              <a:t>Professional network card: </a:t>
            </a:r>
            <a:r>
              <a:rPr lang="en-GB" sz="1200" i="0" u="none" strike="noStrike" baseline="0">
                <a:solidFill>
                  <a:schemeClr val="tx1"/>
                </a:solidFill>
                <a:latin typeface="Arial" panose="020B0604020202020204" pitchFamily="34" charset="0"/>
              </a:rPr>
              <a:t>Most professionals are included, but some details, such as those for occupational therapists, are not yet available. These will be added in a future update.</a:t>
            </a:r>
            <a:br>
              <a:rPr lang="en-GB" sz="1200" b="1" i="0" u="none" strike="noStrike" baseline="0">
                <a:solidFill>
                  <a:schemeClr val="tx1"/>
                </a:solidFill>
                <a:latin typeface="Arial" panose="020B0604020202020204" pitchFamily="34" charset="0"/>
              </a:rPr>
            </a:br>
            <a:endParaRPr lang="en-GB" sz="1200" b="1" i="0" u="none" strike="noStrike" baseline="0">
              <a:solidFill>
                <a:schemeClr val="tx1"/>
              </a:solidFill>
              <a:latin typeface="Arial" panose="020B0604020202020204" pitchFamily="34" charset="0"/>
            </a:endParaRPr>
          </a:p>
          <a:p>
            <a:r>
              <a:rPr lang="en-GB" sz="1200" b="1" i="0" u="none" strike="noStrike" baseline="0">
                <a:solidFill>
                  <a:schemeClr val="tx1"/>
                </a:solidFill>
                <a:latin typeface="Arial" panose="020B0604020202020204" pitchFamily="34" charset="0"/>
              </a:rPr>
              <a:t>Care and support plans card</a:t>
            </a:r>
            <a:r>
              <a:rPr lang="en-GB" sz="1200" i="0" u="none" strike="noStrike" baseline="0">
                <a:solidFill>
                  <a:schemeClr val="tx1"/>
                </a:solidFill>
                <a:latin typeface="Arial" panose="020B0604020202020204" pitchFamily="34" charset="0"/>
              </a:rPr>
              <a:t>: Interim and respite care plans, which are temporary and should display an end date, are not currently included in the Shared Care Record due to technical limitations. These plans will be added in a future update.</a:t>
            </a:r>
          </a:p>
          <a:p>
            <a:endParaRPr lang="en-GB" sz="1400" b="0" i="0" u="none" strike="noStrike" baseline="0">
              <a:solidFill>
                <a:schemeClr val="tx1"/>
              </a:solidFill>
              <a:latin typeface="Arial" panose="020B0604020202020204" pitchFamily="34" charset="0"/>
            </a:endParaRPr>
          </a:p>
        </p:txBody>
      </p:sp>
      <p:sp>
        <p:nvSpPr>
          <p:cNvPr id="10" name="TextBox 10">
            <a:extLst>
              <a:ext uri="{FF2B5EF4-FFF2-40B4-BE49-F238E27FC236}">
                <a16:creationId xmlns:a16="http://schemas.microsoft.com/office/drawing/2014/main" id="{BEE71591-4BD5-CBD8-03F7-A2006F8ACCCA}"/>
              </a:ext>
            </a:extLst>
          </p:cNvPr>
          <p:cNvSpPr txBox="1"/>
          <p:nvPr/>
        </p:nvSpPr>
        <p:spPr>
          <a:xfrm>
            <a:off x="3429" y="5918211"/>
            <a:ext cx="11575541" cy="55399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err="1">
                <a:solidFill>
                  <a:srgbClr val="FF0000"/>
                </a:solidFill>
                <a:latin typeface="Arial"/>
                <a:cs typeface="Arial"/>
              </a:rPr>
              <a:t>DoLS</a:t>
            </a:r>
            <a:r>
              <a:rPr lang="en-GB" sz="1200">
                <a:solidFill>
                  <a:srgbClr val="FF0000"/>
                </a:solidFill>
                <a:latin typeface="Arial"/>
                <a:cs typeface="Arial"/>
              </a:rPr>
              <a:t> – Deprivation of Liberty Safeguards</a:t>
            </a:r>
            <a:endParaRPr lang="en-GB" sz="600">
              <a:solidFill>
                <a:srgbClr val="FF0000"/>
              </a:solidFill>
              <a:latin typeface="Arial"/>
              <a:cs typeface="Arial"/>
            </a:endParaRPr>
          </a:p>
          <a:p>
            <a:endParaRPr lang="en-GB" sz="600">
              <a:solidFill>
                <a:srgbClr val="FF0000"/>
              </a:solidFill>
              <a:latin typeface="Arial" panose="020B0604020202020204" pitchFamily="34" charset="0"/>
              <a:cs typeface="Arial" panose="020B0604020202020204" pitchFamily="34" charset="0"/>
            </a:endParaRPr>
          </a:p>
          <a:p>
            <a:r>
              <a:rPr lang="en-GB" sz="1200" b="1">
                <a:solidFill>
                  <a:srgbClr val="FF0000"/>
                </a:solidFill>
                <a:latin typeface="Arial"/>
                <a:cs typeface="Arial"/>
              </a:rPr>
              <a:t>Please note: </a:t>
            </a:r>
            <a:r>
              <a:rPr lang="en-GB" sz="1200">
                <a:solidFill>
                  <a:srgbClr val="FF0000"/>
                </a:solidFill>
                <a:latin typeface="Arial"/>
                <a:cs typeface="Arial"/>
              </a:rPr>
              <a:t>For hospital admissions &amp; discharges there will only be data for those known to Adult Social care and required input to facilitate discharge.</a:t>
            </a:r>
          </a:p>
        </p:txBody>
      </p:sp>
    </p:spTree>
    <p:extLst>
      <p:ext uri="{BB962C8B-B14F-4D97-AF65-F5344CB8AC3E}">
        <p14:creationId xmlns:p14="http://schemas.microsoft.com/office/powerpoint/2010/main" val="3307862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A16397-4B30-3695-52EC-5934E7E90611}"/>
              </a:ext>
            </a:extLst>
          </p:cNvPr>
          <p:cNvSpPr/>
          <p:nvPr/>
        </p:nvSpPr>
        <p:spPr>
          <a:xfrm>
            <a:off x="2805856" y="181284"/>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31st March 2026</a:t>
            </a:r>
            <a:endParaRPr lang="en-GB" sz="1400">
              <a:solidFill>
                <a:schemeClr val="bg1"/>
              </a:solidFill>
              <a:latin typeface="Arial"/>
              <a:cs typeface="Arial"/>
            </a:endParaRPr>
          </a:p>
        </p:txBody>
      </p:sp>
      <p:sp>
        <p:nvSpPr>
          <p:cNvPr id="6" name="TextBox 5">
            <a:extLst>
              <a:ext uri="{FF2B5EF4-FFF2-40B4-BE49-F238E27FC236}">
                <a16:creationId xmlns:a16="http://schemas.microsoft.com/office/drawing/2014/main" id="{AFDE3F5D-E066-3ECD-7804-39C62B5E8EB1}"/>
              </a:ext>
            </a:extLst>
          </p:cNvPr>
          <p:cNvSpPr txBox="1"/>
          <p:nvPr/>
        </p:nvSpPr>
        <p:spPr>
          <a:xfrm>
            <a:off x="216981" y="735422"/>
            <a:ext cx="11132288"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b="1">
                <a:solidFill>
                  <a:srgbClr val="005EB8"/>
                </a:solidFill>
                <a:latin typeface="Arial" panose="020B0604020202020204" pitchFamily="34" charset="0"/>
                <a:ea typeface="Times New Roman" panose="02020603050405020304" pitchFamily="18" charset="0"/>
                <a:cs typeface="Times New Roman" panose="02020603050405020304" pitchFamily="18" charset="0"/>
              </a:rPr>
              <a:t>Mid and South Essex Shared Care Record Data Sets by organisation </a:t>
            </a:r>
            <a:endParaRPr lang="en-GB" sz="1800" b="1">
              <a:solidFill>
                <a:srgbClr val="005EB8"/>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Box 8">
            <a:extLst>
              <a:ext uri="{FF2B5EF4-FFF2-40B4-BE49-F238E27FC236}">
                <a16:creationId xmlns:a16="http://schemas.microsoft.com/office/drawing/2014/main" id="{0390F6A5-1A22-D670-D371-CB88289A7002}"/>
              </a:ext>
            </a:extLst>
          </p:cNvPr>
          <p:cNvSpPr txBox="1"/>
          <p:nvPr/>
        </p:nvSpPr>
        <p:spPr>
          <a:xfrm>
            <a:off x="215122" y="1106003"/>
            <a:ext cx="6460015" cy="33855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sz="1600" b="1">
                <a:latin typeface="Arial"/>
                <a:ea typeface="Arial" panose="020B0604020202020204" pitchFamily="34" charset="0"/>
                <a:cs typeface="Arial"/>
              </a:rPr>
              <a:t>Thurrock Council Adults - Liquid Logic</a:t>
            </a:r>
            <a:endParaRPr lang="en-GB" sz="1600" b="1">
              <a:latin typeface="Arial"/>
              <a:cs typeface="Arial"/>
            </a:endParaRPr>
          </a:p>
        </p:txBody>
      </p:sp>
      <p:sp>
        <p:nvSpPr>
          <p:cNvPr id="8" name="Rectangle 7">
            <a:extLst>
              <a:ext uri="{FF2B5EF4-FFF2-40B4-BE49-F238E27FC236}">
                <a16:creationId xmlns:a16="http://schemas.microsoft.com/office/drawing/2014/main" id="{77E5395C-DF31-1C16-A635-BCBCB3C706E5}"/>
              </a:ext>
            </a:extLst>
          </p:cNvPr>
          <p:cNvSpPr/>
          <p:nvPr/>
        </p:nvSpPr>
        <p:spPr>
          <a:xfrm>
            <a:off x="213886" y="1444406"/>
            <a:ext cx="11570393" cy="4147232"/>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a:solidFill>
                  <a:schemeClr val="tx1"/>
                </a:solidFill>
                <a:latin typeface="Arial"/>
                <a:cs typeface="Arial"/>
              </a:rPr>
              <a:t>Data from the last three years, including:</a:t>
            </a:r>
            <a:endParaRPr lang="en-GB" sz="1600" b="1">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b="1">
              <a:solidFill>
                <a:schemeClr val="tx1"/>
              </a:solidFill>
              <a:latin typeface="Arial"/>
              <a:cs typeface="Arial"/>
            </a:endParaRPr>
          </a:p>
          <a:p>
            <a:pPr marL="171450" indent="-171450" algn="l">
              <a:buFont typeface="Arial" panose="020B0604020202020204" pitchFamily="34" charset="0"/>
              <a:buChar char="•"/>
            </a:pPr>
            <a:r>
              <a:rPr lang="en-GB" sz="1400" b="1" i="0" u="none" strike="noStrike" baseline="0">
                <a:solidFill>
                  <a:schemeClr val="tx1"/>
                </a:solidFill>
                <a:latin typeface="Arial"/>
                <a:cs typeface="Arial"/>
              </a:rPr>
              <a:t>Demographics: </a:t>
            </a:r>
            <a:r>
              <a:rPr lang="en-GB" sz="1400" b="0" i="0" u="none" strike="noStrike" baseline="0">
                <a:solidFill>
                  <a:schemeClr val="tx1"/>
                </a:solidFill>
                <a:latin typeface="Arial"/>
                <a:cs typeface="Arial"/>
              </a:rPr>
              <a:t>Person demographics and contact details</a:t>
            </a:r>
          </a:p>
          <a:p>
            <a:pPr marL="171450" indent="-171450">
              <a:buFont typeface="Arial" panose="020B0604020202020204" pitchFamily="34" charset="0"/>
              <a:buChar char="•"/>
            </a:pPr>
            <a:r>
              <a:rPr lang="en-GB" sz="1400" b="1" i="0" u="none" strike="noStrike" baseline="0">
                <a:solidFill>
                  <a:schemeClr val="tx1"/>
                </a:solidFill>
                <a:latin typeface="Arial"/>
                <a:cs typeface="Arial"/>
              </a:rPr>
              <a:t>Personal contacts: </a:t>
            </a:r>
            <a:r>
              <a:rPr lang="en-GB" sz="1400" b="0" i="0" u="none" strike="noStrike" baseline="0">
                <a:solidFill>
                  <a:schemeClr val="tx1"/>
                </a:solidFill>
                <a:latin typeface="Arial"/>
                <a:cs typeface="Arial"/>
              </a:rPr>
              <a:t>such as next of kin, advocate, emergency contact</a:t>
            </a:r>
            <a:r>
              <a:rPr lang="en-GB" sz="1400">
                <a:solidFill>
                  <a:schemeClr val="tx1"/>
                </a:solidFill>
                <a:latin typeface="Arial"/>
                <a:cs typeface="Arial"/>
              </a:rPr>
              <a:t> </a:t>
            </a:r>
            <a:endParaRPr lang="en-GB" sz="1400" b="0" i="0" u="none" strike="noStrike" baseline="0">
              <a:solidFill>
                <a:schemeClr val="tx1"/>
              </a:solidFill>
              <a:latin typeface="Arial" panose="020B0604020202020204" pitchFamily="34" charset="0"/>
              <a:cs typeface="Arial"/>
            </a:endParaRPr>
          </a:p>
          <a:p>
            <a:pPr marL="171450" indent="-171450" algn="l">
              <a:buFont typeface="Arial" panose="020B0604020202020204" pitchFamily="34" charset="0"/>
              <a:buChar char="•"/>
            </a:pPr>
            <a:r>
              <a:rPr lang="en-GB" sz="1400" b="1" i="0" u="none" strike="noStrike" baseline="0">
                <a:solidFill>
                  <a:schemeClr val="tx1"/>
                </a:solidFill>
                <a:latin typeface="Arial"/>
                <a:cs typeface="Arial"/>
              </a:rPr>
              <a:t>Professional contacts: </a:t>
            </a:r>
            <a:r>
              <a:rPr lang="en-GB" sz="1400" b="0" i="0" u="none" strike="noStrike" baseline="0">
                <a:solidFill>
                  <a:schemeClr val="tx1"/>
                </a:solidFill>
                <a:latin typeface="Arial"/>
                <a:cs typeface="Arial"/>
              </a:rPr>
              <a:t>details of any practitioners currently involved, including team name and contact number (if available).</a:t>
            </a:r>
          </a:p>
          <a:p>
            <a:pPr marL="171450" indent="-171450" algn="l">
              <a:buFont typeface="Arial" panose="020B0604020202020204" pitchFamily="34" charset="0"/>
              <a:buChar char="•"/>
            </a:pPr>
            <a:r>
              <a:rPr lang="en-GB" sz="1400" b="1" i="0" u="none" strike="noStrike" baseline="0">
                <a:solidFill>
                  <a:schemeClr val="tx1"/>
                </a:solidFill>
                <a:latin typeface="Arial"/>
                <a:cs typeface="Arial"/>
              </a:rPr>
              <a:t>Support reason: </a:t>
            </a:r>
            <a:r>
              <a:rPr lang="en-GB" sz="1400" b="0" i="0" u="none" strike="noStrike" baseline="0">
                <a:solidFill>
                  <a:schemeClr val="tx1"/>
                </a:solidFill>
                <a:latin typeface="Arial"/>
                <a:cs typeface="Arial"/>
              </a:rPr>
              <a:t>information about the person’s primary and secondary support needs, such as physical or personal care support. Includes a recorded start date and classification. </a:t>
            </a:r>
          </a:p>
          <a:p>
            <a:pPr marL="171450" indent="-171450" algn="l">
              <a:buFont typeface="Arial" panose="020B0604020202020204" pitchFamily="34" charset="0"/>
              <a:buChar char="•"/>
            </a:pPr>
            <a:r>
              <a:rPr lang="en-GB" sz="1400" b="1" i="0" u="none" strike="noStrike" baseline="0">
                <a:solidFill>
                  <a:schemeClr val="tx1"/>
                </a:solidFill>
                <a:latin typeface="Arial"/>
                <a:cs typeface="Arial"/>
              </a:rPr>
              <a:t>Referrals: </a:t>
            </a:r>
            <a:r>
              <a:rPr lang="en-GB" sz="1400" b="0" i="0" u="none" strike="noStrike" baseline="0">
                <a:solidFill>
                  <a:schemeClr val="tx1"/>
                </a:solidFill>
                <a:latin typeface="Arial"/>
                <a:cs typeface="Arial"/>
              </a:rPr>
              <a:t>referral information, indicating whether the referral is active or completed. Key details include the service referred to, referral date, and status.</a:t>
            </a:r>
          </a:p>
          <a:p>
            <a:pPr marL="171450" indent="-171450" algn="l">
              <a:buFont typeface="Arial" panose="020B0604020202020204" pitchFamily="34" charset="0"/>
              <a:buChar char="•"/>
            </a:pPr>
            <a:r>
              <a:rPr lang="en-GB" sz="1400" b="1" i="0" u="none" strike="noStrike" baseline="0">
                <a:solidFill>
                  <a:schemeClr val="tx1"/>
                </a:solidFill>
                <a:latin typeface="Arial"/>
                <a:cs typeface="Arial"/>
              </a:rPr>
              <a:t>Alerts &amp; Hazards: </a:t>
            </a:r>
            <a:r>
              <a:rPr lang="en-GB" sz="1400" b="0" i="0" u="none" strike="noStrike" baseline="0">
                <a:solidFill>
                  <a:schemeClr val="tx1"/>
                </a:solidFill>
                <a:latin typeface="Arial"/>
                <a:cs typeface="Arial"/>
              </a:rPr>
              <a:t>critical alerts and hazards that may impact the person’s care. These are split into two categories:</a:t>
            </a:r>
          </a:p>
          <a:p>
            <a:pPr marL="628650" lvl="1" indent="-171450">
              <a:buFont typeface="Arial" panose="020B0604020202020204" pitchFamily="34" charset="0"/>
              <a:buChar char="•"/>
            </a:pPr>
            <a:r>
              <a:rPr lang="en-GB" sz="1400" b="1" i="0" u="none" strike="noStrike" baseline="0">
                <a:solidFill>
                  <a:schemeClr val="tx1"/>
                </a:solidFill>
                <a:latin typeface="Arial"/>
                <a:cs typeface="Arial"/>
              </a:rPr>
              <a:t>Risks: </a:t>
            </a:r>
            <a:r>
              <a:rPr lang="en-GB" sz="1400" b="0" i="0" u="none" strike="noStrike" baseline="0">
                <a:solidFill>
                  <a:schemeClr val="tx1"/>
                </a:solidFill>
                <a:latin typeface="Arial"/>
                <a:cs typeface="Arial"/>
              </a:rPr>
              <a:t>specific dangers or issues, such as physical or environmental hazards, that may require immediate attention.</a:t>
            </a:r>
          </a:p>
          <a:p>
            <a:pPr marL="628650" lvl="1" indent="-171450">
              <a:buFont typeface="Arial" panose="020B0604020202020204" pitchFamily="34" charset="0"/>
              <a:buChar char="•"/>
            </a:pPr>
            <a:r>
              <a:rPr lang="en-GB" sz="1400" b="1" i="0" u="none" strike="noStrike" baseline="0">
                <a:solidFill>
                  <a:schemeClr val="tx1"/>
                </a:solidFill>
                <a:latin typeface="Arial"/>
                <a:cs typeface="Arial"/>
              </a:rPr>
              <a:t>Special factors: </a:t>
            </a:r>
            <a:r>
              <a:rPr lang="en-GB" sz="1400" b="0" i="0" u="none" strike="noStrike" baseline="0">
                <a:solidFill>
                  <a:schemeClr val="tx1"/>
                </a:solidFill>
                <a:latin typeface="Arial"/>
                <a:cs typeface="Arial"/>
              </a:rPr>
              <a:t>conditions or considerations that could influence care, such as access challenges or sensory impairments.</a:t>
            </a:r>
          </a:p>
          <a:p>
            <a:pPr marL="171450" indent="-171450" algn="l">
              <a:buFont typeface="Arial" panose="020B0604020202020204" pitchFamily="34" charset="0"/>
              <a:buChar char="•"/>
            </a:pPr>
            <a:r>
              <a:rPr lang="en-GB" sz="1400" b="1" i="0" u="none" strike="noStrike" baseline="0">
                <a:solidFill>
                  <a:schemeClr val="tx1"/>
                </a:solidFill>
                <a:latin typeface="Arial"/>
                <a:cs typeface="Arial"/>
              </a:rPr>
              <a:t>Disabilities affecting care: </a:t>
            </a:r>
            <a:r>
              <a:rPr lang="en-GB" sz="1400" b="0" i="0" u="none" strike="noStrike" baseline="0">
                <a:solidFill>
                  <a:schemeClr val="tx1"/>
                </a:solidFill>
                <a:latin typeface="Arial"/>
                <a:cs typeface="Arial"/>
              </a:rPr>
              <a:t>disabilities declared that may impact the person’s care, including the type of disability and date recorded.</a:t>
            </a:r>
          </a:p>
          <a:p>
            <a:pPr marL="171450" indent="-171450" algn="l">
              <a:buFont typeface="Arial" panose="020B0604020202020204" pitchFamily="34" charset="0"/>
              <a:buChar char="•"/>
            </a:pPr>
            <a:r>
              <a:rPr lang="en-GB" sz="1400" b="1" i="0" u="none" strike="noStrike" baseline="0">
                <a:solidFill>
                  <a:schemeClr val="tx1"/>
                </a:solidFill>
                <a:latin typeface="Arial"/>
                <a:cs typeface="Arial"/>
              </a:rPr>
              <a:t>Events &amp; appointments: </a:t>
            </a:r>
            <a:r>
              <a:rPr lang="en-GB" sz="1400" b="0" i="0" u="none" strike="noStrike" baseline="0">
                <a:solidFill>
                  <a:schemeClr val="tx1"/>
                </a:solidFill>
                <a:latin typeface="Arial"/>
                <a:cs typeface="Arial"/>
              </a:rPr>
              <a:t>shows any adult social care assessments, safeguarding, hospital admissions and </a:t>
            </a:r>
            <a:r>
              <a:rPr lang="en-GB" sz="1400" b="0" i="0" u="none" strike="noStrike" baseline="0" err="1">
                <a:solidFill>
                  <a:schemeClr val="tx1"/>
                </a:solidFill>
                <a:latin typeface="Arial"/>
                <a:cs typeface="Arial"/>
              </a:rPr>
              <a:t>DoLS</a:t>
            </a:r>
            <a:r>
              <a:rPr lang="en-GB" sz="1400" b="0" i="0" u="none" strike="noStrike" baseline="0">
                <a:solidFill>
                  <a:schemeClr val="tx1"/>
                </a:solidFill>
                <a:latin typeface="Arial"/>
                <a:cs typeface="Arial"/>
              </a:rPr>
              <a:t> – Deprivation of Liberty Safeguards that have been completed.</a:t>
            </a:r>
          </a:p>
          <a:p>
            <a:pPr marL="171450" indent="-171450">
              <a:buFont typeface="Arial" panose="020B0604020202020204" pitchFamily="34" charset="0"/>
              <a:buChar char="•"/>
            </a:pPr>
            <a:r>
              <a:rPr lang="en-GB" sz="1400" b="1" i="0" u="none" strike="noStrike" baseline="0">
                <a:solidFill>
                  <a:schemeClr val="tx1"/>
                </a:solidFill>
                <a:latin typeface="Arial"/>
                <a:cs typeface="Arial"/>
              </a:rPr>
              <a:t>Provisions: </a:t>
            </a:r>
            <a:r>
              <a:rPr lang="en-GB" sz="1400" b="0" i="0" u="none" strike="noStrike" baseline="0">
                <a:solidFill>
                  <a:schemeClr val="tx1"/>
                </a:solidFill>
                <a:latin typeface="Arial"/>
                <a:cs typeface="Arial"/>
              </a:rPr>
              <a:t>council commissioned care provision currently in place, including the type of service, provider name, and status (active or completed).</a:t>
            </a:r>
            <a:endParaRPr lang="en-GB" sz="1400" b="0" i="0" u="none" strike="noStrike" baseline="0">
              <a:solidFill>
                <a:schemeClr val="tx1"/>
              </a:solidFill>
              <a:latin typeface="Arial" panose="020B0604020202020204" pitchFamily="34" charset="0"/>
              <a:cs typeface="Arial"/>
            </a:endParaRPr>
          </a:p>
          <a:p>
            <a:pPr marL="171450" indent="-171450">
              <a:buFont typeface="Arial" panose="020B0604020202020204" pitchFamily="34" charset="0"/>
              <a:buChar char="•"/>
            </a:pPr>
            <a:r>
              <a:rPr lang="en-GB" sz="1400" b="1" i="0" u="none" strike="noStrike" baseline="0">
                <a:solidFill>
                  <a:schemeClr val="tx1"/>
                </a:solidFill>
                <a:latin typeface="Arial"/>
                <a:cs typeface="Arial"/>
              </a:rPr>
              <a:t>Care and support plan: </a:t>
            </a:r>
            <a:r>
              <a:rPr lang="en-GB" sz="1400" b="0" i="0" u="none" strike="noStrike" baseline="0">
                <a:solidFill>
                  <a:schemeClr val="tx1"/>
                </a:solidFill>
                <a:latin typeface="Arial"/>
                <a:cs typeface="Arial"/>
              </a:rPr>
              <a:t>indicates whether a care or support plan is in place and its status (active or inactive). While full plans cannot be viewed directly, users can see key details like start and review dates, providing insight into ongoing support arrangements.</a:t>
            </a:r>
            <a:endParaRPr lang="en-GB" sz="1400" b="0" i="0" u="none" strike="noStrike" baseline="0">
              <a:solidFill>
                <a:schemeClr val="tx1"/>
              </a:solidFill>
              <a:latin typeface="Arial" panose="020B0604020202020204" pitchFamily="34" charset="0"/>
              <a:cs typeface="Arial"/>
            </a:endParaRPr>
          </a:p>
          <a:p>
            <a:pPr marL="285750" indent="-285750" algn="l">
              <a:buFont typeface="Arial" panose="020B0604020202020204" pitchFamily="34" charset="0"/>
              <a:buChar char="•"/>
            </a:pPr>
            <a:endParaRPr lang="en-GB" sz="1200" b="0" i="0" u="none" strike="noStrike" baseline="0">
              <a:solidFill>
                <a:schemeClr val="tx1"/>
              </a:solidFill>
              <a:latin typeface="Arial" panose="020B0604020202020204" pitchFamily="34" charset="0"/>
              <a:cs typeface="Arial"/>
            </a:endParaRPr>
          </a:p>
        </p:txBody>
      </p:sp>
      <p:sp>
        <p:nvSpPr>
          <p:cNvPr id="9" name="TextBox 10">
            <a:extLst>
              <a:ext uri="{FF2B5EF4-FFF2-40B4-BE49-F238E27FC236}">
                <a16:creationId xmlns:a16="http://schemas.microsoft.com/office/drawing/2014/main" id="{C5072481-B6EE-737A-7789-FB82962BEE73}"/>
              </a:ext>
            </a:extLst>
          </p:cNvPr>
          <p:cNvSpPr txBox="1"/>
          <p:nvPr/>
        </p:nvSpPr>
        <p:spPr>
          <a:xfrm>
            <a:off x="206629" y="5736783"/>
            <a:ext cx="11575541" cy="55399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200">
              <a:solidFill>
                <a:srgbClr val="FF0000"/>
              </a:solidFill>
              <a:latin typeface="Arial" panose="020B0604020202020204" pitchFamily="34" charset="0"/>
              <a:cs typeface="Arial" panose="020B0604020202020204" pitchFamily="34" charset="0"/>
            </a:endParaRPr>
          </a:p>
          <a:p>
            <a:endParaRPr lang="en-GB" sz="600">
              <a:solidFill>
                <a:srgbClr val="FF0000"/>
              </a:solidFill>
              <a:latin typeface="Arial" panose="020B0604020202020204" pitchFamily="34" charset="0"/>
              <a:cs typeface="Arial" panose="020B0604020202020204" pitchFamily="34" charset="0"/>
            </a:endParaRPr>
          </a:p>
          <a:p>
            <a:r>
              <a:rPr lang="en-GB" sz="1200" b="1">
                <a:solidFill>
                  <a:srgbClr val="FF0000"/>
                </a:solidFill>
                <a:latin typeface="Arial"/>
                <a:cs typeface="Arial"/>
              </a:rPr>
              <a:t>Please note: </a:t>
            </a:r>
            <a:r>
              <a:rPr lang="en-GB" sz="1200">
                <a:solidFill>
                  <a:srgbClr val="FF0000"/>
                </a:solidFill>
                <a:latin typeface="Arial"/>
                <a:cs typeface="Arial"/>
              </a:rPr>
              <a:t>For hospital admissions &amp; discharges there will only be data for those known to Adult Social care and required input to facilitate discharge.</a:t>
            </a:r>
          </a:p>
        </p:txBody>
      </p:sp>
    </p:spTree>
    <p:extLst>
      <p:ext uri="{BB962C8B-B14F-4D97-AF65-F5344CB8AC3E}">
        <p14:creationId xmlns:p14="http://schemas.microsoft.com/office/powerpoint/2010/main" val="195209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BEE98C5-DDAA-D8E7-CC60-F0434F1F2C48}"/>
              </a:ext>
            </a:extLst>
          </p:cNvPr>
          <p:cNvSpPr/>
          <p:nvPr/>
        </p:nvSpPr>
        <p:spPr>
          <a:xfrm>
            <a:off x="2805856" y="210312"/>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31st March 2026</a:t>
            </a:r>
            <a:endParaRPr lang="en-GB" sz="1400">
              <a:solidFill>
                <a:schemeClr val="bg1"/>
              </a:solidFill>
              <a:latin typeface="Arial"/>
              <a:cs typeface="Arial"/>
            </a:endParaRPr>
          </a:p>
        </p:txBody>
      </p:sp>
      <p:sp>
        <p:nvSpPr>
          <p:cNvPr id="6" name="TextBox 5">
            <a:extLst>
              <a:ext uri="{FF2B5EF4-FFF2-40B4-BE49-F238E27FC236}">
                <a16:creationId xmlns:a16="http://schemas.microsoft.com/office/drawing/2014/main" id="{A6D5AFC1-3BD7-7C0B-549A-56C54BDF4438}"/>
              </a:ext>
            </a:extLst>
          </p:cNvPr>
          <p:cNvSpPr txBox="1"/>
          <p:nvPr/>
        </p:nvSpPr>
        <p:spPr>
          <a:xfrm>
            <a:off x="151667" y="764450"/>
            <a:ext cx="11132288"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b="1">
                <a:solidFill>
                  <a:srgbClr val="005EB8"/>
                </a:solidFill>
                <a:latin typeface="Arial" panose="020B0604020202020204" pitchFamily="34" charset="0"/>
                <a:ea typeface="Times New Roman" panose="02020603050405020304" pitchFamily="18" charset="0"/>
                <a:cs typeface="Times New Roman" panose="02020603050405020304" pitchFamily="18" charset="0"/>
              </a:rPr>
              <a:t>Mid and South Essex Shared Care Record Data Sets by organisation </a:t>
            </a:r>
            <a:endParaRPr lang="en-GB" sz="1800" b="1">
              <a:solidFill>
                <a:srgbClr val="005EB8"/>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7" name="TextBox 8">
            <a:extLst>
              <a:ext uri="{FF2B5EF4-FFF2-40B4-BE49-F238E27FC236}">
                <a16:creationId xmlns:a16="http://schemas.microsoft.com/office/drawing/2014/main" id="{4EAECD4D-860D-D844-B519-524B77688C5F}"/>
              </a:ext>
            </a:extLst>
          </p:cNvPr>
          <p:cNvSpPr txBox="1"/>
          <p:nvPr/>
        </p:nvSpPr>
        <p:spPr>
          <a:xfrm>
            <a:off x="149808" y="1135032"/>
            <a:ext cx="6460015" cy="33855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sz="1600" b="1">
                <a:latin typeface="Arial"/>
                <a:ea typeface="Arial" panose="020B0604020202020204" pitchFamily="34" charset="0"/>
                <a:cs typeface="Arial"/>
              </a:rPr>
              <a:t>Thurrock Council Children's - Liquid Logic</a:t>
            </a:r>
            <a:endParaRPr lang="en-GB" sz="1600" b="1">
              <a:latin typeface="Arial"/>
              <a:cs typeface="Arial"/>
            </a:endParaRPr>
          </a:p>
        </p:txBody>
      </p:sp>
      <p:sp>
        <p:nvSpPr>
          <p:cNvPr id="8" name="Rectangle 7">
            <a:extLst>
              <a:ext uri="{FF2B5EF4-FFF2-40B4-BE49-F238E27FC236}">
                <a16:creationId xmlns:a16="http://schemas.microsoft.com/office/drawing/2014/main" id="{CB94C098-93CF-CB66-0B2F-7CDB1AF8D953}"/>
              </a:ext>
            </a:extLst>
          </p:cNvPr>
          <p:cNvSpPr/>
          <p:nvPr/>
        </p:nvSpPr>
        <p:spPr>
          <a:xfrm>
            <a:off x="148572" y="1589549"/>
            <a:ext cx="9457414" cy="3850398"/>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a:solidFill>
                  <a:schemeClr val="tx1"/>
                </a:solidFill>
                <a:latin typeface="Arial"/>
                <a:cs typeface="Arial"/>
              </a:rPr>
              <a:t>Data from the last three years, including:</a:t>
            </a:r>
            <a:endParaRPr lang="en-GB" sz="1600" b="1">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400" b="1">
              <a:solidFill>
                <a:schemeClr val="tx1"/>
              </a:solidFill>
              <a:latin typeface="Arial"/>
              <a:cs typeface="Arial"/>
            </a:endParaRPr>
          </a:p>
          <a:p>
            <a:pPr marL="171450" indent="-171450" algn="l">
              <a:buFont typeface="Arial" panose="020B0604020202020204" pitchFamily="34" charset="0"/>
              <a:buChar char="•"/>
            </a:pPr>
            <a:r>
              <a:rPr lang="en-GB" sz="1400" b="1" i="0" u="none" strike="noStrike" baseline="0">
                <a:solidFill>
                  <a:schemeClr val="tx1"/>
                </a:solidFill>
                <a:latin typeface="Arial"/>
                <a:cs typeface="Arial"/>
              </a:rPr>
              <a:t>Demographics: </a:t>
            </a:r>
            <a:r>
              <a:rPr lang="en-GB" sz="1400" b="0" i="0" u="none" strike="noStrike" baseline="0">
                <a:solidFill>
                  <a:schemeClr val="tx1"/>
                </a:solidFill>
                <a:latin typeface="Arial"/>
                <a:cs typeface="Arial"/>
              </a:rPr>
              <a:t>Person demographics</a:t>
            </a:r>
          </a:p>
          <a:p>
            <a:pPr marL="171450" indent="-171450" algn="l">
              <a:buFont typeface="Arial" panose="020B0604020202020204" pitchFamily="34" charset="0"/>
              <a:buChar char="•"/>
            </a:pPr>
            <a:r>
              <a:rPr lang="en-GB" sz="1400" b="1" i="0" u="none" strike="noStrike" baseline="0">
                <a:solidFill>
                  <a:schemeClr val="tx1"/>
                </a:solidFill>
                <a:latin typeface="Arial"/>
                <a:cs typeface="Arial"/>
              </a:rPr>
              <a:t>Professional contacts: </a:t>
            </a:r>
            <a:r>
              <a:rPr lang="en-GB" sz="1400" b="0" i="0" u="none" strike="noStrike" baseline="0">
                <a:solidFill>
                  <a:schemeClr val="tx1"/>
                </a:solidFill>
                <a:latin typeface="Arial"/>
                <a:cs typeface="Arial"/>
              </a:rPr>
              <a:t>details of any practitioners currently involved, including team name and contact number (if available).</a:t>
            </a:r>
          </a:p>
          <a:p>
            <a:pPr marL="171450" indent="-171450">
              <a:buFont typeface="Arial" panose="020B0604020202020204" pitchFamily="34" charset="0"/>
              <a:buChar char="•"/>
            </a:pPr>
            <a:r>
              <a:rPr lang="en-GB" sz="1400" b="1" i="0" u="none" strike="noStrike" baseline="0">
                <a:solidFill>
                  <a:schemeClr val="tx1"/>
                </a:solidFill>
                <a:latin typeface="Arial"/>
                <a:cs typeface="Arial"/>
              </a:rPr>
              <a:t>Support reason</a:t>
            </a:r>
            <a:r>
              <a:rPr lang="en-GB" sz="1400" b="1">
                <a:solidFill>
                  <a:schemeClr val="tx1"/>
                </a:solidFill>
                <a:latin typeface="Arial"/>
                <a:cs typeface="Arial"/>
              </a:rPr>
              <a:t> (Classification): </a:t>
            </a:r>
            <a:r>
              <a:rPr lang="en-GB" sz="1400">
                <a:solidFill>
                  <a:schemeClr val="tx1"/>
                </a:solidFill>
                <a:latin typeface="Arial"/>
                <a:cs typeface="Arial"/>
              </a:rPr>
              <a:t>This includes "category of need" for which the social care input is being provided for example abuse or neglect, family dysfunction, parent illness or disability. </a:t>
            </a:r>
            <a:endParaRPr lang="en-GB" sz="1400" b="0" i="0" u="none" strike="noStrike" baseline="0">
              <a:solidFill>
                <a:schemeClr val="tx1"/>
              </a:solidFill>
              <a:latin typeface="Arial"/>
              <a:cs typeface="Arial"/>
            </a:endParaRPr>
          </a:p>
          <a:p>
            <a:pPr marL="171450" indent="-171450">
              <a:buFont typeface="Arial" panose="020B0604020202020204" pitchFamily="34" charset="0"/>
              <a:buChar char="•"/>
            </a:pPr>
            <a:r>
              <a:rPr lang="en-GB" sz="1400" b="1" i="0" u="none" strike="noStrike" baseline="0">
                <a:solidFill>
                  <a:schemeClr val="tx1"/>
                </a:solidFill>
                <a:latin typeface="Arial"/>
                <a:cs typeface="Arial"/>
              </a:rPr>
              <a:t>Referrals: </a:t>
            </a:r>
            <a:r>
              <a:rPr lang="en-GB" sz="1400" b="0" i="0" u="none" strike="noStrike" baseline="0">
                <a:solidFill>
                  <a:schemeClr val="tx1"/>
                </a:solidFill>
                <a:latin typeface="Arial"/>
                <a:cs typeface="Arial"/>
              </a:rPr>
              <a:t>referral information, indicating whether the referral is active or completed. Key details include the service referred to, referral date, and status.</a:t>
            </a:r>
            <a:endParaRPr lang="en-GB" sz="1400">
              <a:solidFill>
                <a:schemeClr val="tx1"/>
              </a:solidFill>
              <a:latin typeface="Arial"/>
              <a:cs typeface="Arial"/>
            </a:endParaRPr>
          </a:p>
          <a:p>
            <a:pPr marL="171450" indent="-171450">
              <a:buFont typeface="Arial" panose="020B0604020202020204" pitchFamily="34" charset="0"/>
              <a:buChar char="•"/>
            </a:pPr>
            <a:r>
              <a:rPr lang="en-GB" sz="1400" b="1" i="0" u="none" strike="noStrike" baseline="0">
                <a:solidFill>
                  <a:schemeClr val="tx1"/>
                </a:solidFill>
                <a:latin typeface="Arial"/>
                <a:cs typeface="Arial"/>
              </a:rPr>
              <a:t>Alerts</a:t>
            </a:r>
            <a:r>
              <a:rPr lang="en-GB" sz="1400">
                <a:solidFill>
                  <a:schemeClr val="tx1"/>
                </a:solidFill>
                <a:latin typeface="Arial"/>
                <a:cs typeface="Arial"/>
              </a:rPr>
              <a:t>: Includes categories such as whether the child is Child in Need (</a:t>
            </a:r>
            <a:r>
              <a:rPr lang="en-GB" sz="1400" err="1">
                <a:solidFill>
                  <a:schemeClr val="tx1"/>
                </a:solidFill>
                <a:latin typeface="Arial"/>
                <a:cs typeface="Arial"/>
              </a:rPr>
              <a:t>CiN</a:t>
            </a:r>
            <a:r>
              <a:rPr lang="en-GB" sz="1400">
                <a:solidFill>
                  <a:schemeClr val="tx1"/>
                </a:solidFill>
                <a:latin typeface="Arial"/>
                <a:cs typeface="Arial"/>
              </a:rPr>
              <a:t>), Child Protection (CP) or Child Looked After (CLA), also where the child is "Missing" or has a hazard recorded against them.</a:t>
            </a:r>
            <a:endParaRPr lang="en-GB" sz="1400">
              <a:solidFill>
                <a:schemeClr val="tx1"/>
              </a:solidFill>
              <a:latin typeface="Arial"/>
              <a:ea typeface="Calibri" panose="020F0502020204030204"/>
              <a:cs typeface="Arial"/>
            </a:endParaRPr>
          </a:p>
          <a:p>
            <a:pPr marL="171450" indent="-171450" algn="l">
              <a:buFont typeface="Arial" panose="020B0604020202020204" pitchFamily="34" charset="0"/>
              <a:buChar char="•"/>
            </a:pPr>
            <a:r>
              <a:rPr lang="en-GB" sz="1400" b="1">
                <a:solidFill>
                  <a:schemeClr val="tx1"/>
                </a:solidFill>
                <a:latin typeface="Arial"/>
                <a:cs typeface="Arial"/>
              </a:rPr>
              <a:t>Impairments affecting</a:t>
            </a:r>
            <a:r>
              <a:rPr lang="en-GB" sz="1400" b="1" i="0" u="none" strike="noStrike" baseline="0">
                <a:solidFill>
                  <a:schemeClr val="tx1"/>
                </a:solidFill>
                <a:latin typeface="Arial"/>
                <a:cs typeface="Arial"/>
              </a:rPr>
              <a:t> care:</a:t>
            </a:r>
            <a:r>
              <a:rPr lang="en-GB" sz="1400" b="1">
                <a:solidFill>
                  <a:schemeClr val="tx1"/>
                </a:solidFill>
                <a:latin typeface="Arial"/>
                <a:cs typeface="Arial"/>
              </a:rPr>
              <a:t> </a:t>
            </a:r>
            <a:r>
              <a:rPr lang="en-GB" sz="1400">
                <a:solidFill>
                  <a:schemeClr val="tx1"/>
                </a:solidFill>
                <a:latin typeface="Arial"/>
                <a:cs typeface="Arial"/>
              </a:rPr>
              <a:t>Impairments</a:t>
            </a:r>
            <a:r>
              <a:rPr lang="en-GB" sz="1400" b="0" i="0" u="none" strike="noStrike" baseline="0">
                <a:solidFill>
                  <a:schemeClr val="tx1"/>
                </a:solidFill>
                <a:latin typeface="Arial"/>
                <a:cs typeface="Arial"/>
              </a:rPr>
              <a:t> declared that may impact the person’s care, including the type of </a:t>
            </a:r>
            <a:r>
              <a:rPr lang="en-GB" sz="1400">
                <a:solidFill>
                  <a:schemeClr val="tx1"/>
                </a:solidFill>
                <a:latin typeface="Arial"/>
                <a:cs typeface="Arial"/>
              </a:rPr>
              <a:t>impairment</a:t>
            </a:r>
            <a:r>
              <a:rPr lang="en-GB" sz="1400" b="0" i="0" u="none" strike="noStrike" baseline="0">
                <a:solidFill>
                  <a:schemeClr val="tx1"/>
                </a:solidFill>
                <a:latin typeface="Arial"/>
                <a:cs typeface="Arial"/>
              </a:rPr>
              <a:t> and date recorded.</a:t>
            </a:r>
            <a:endParaRPr lang="en-GB" sz="1400">
              <a:solidFill>
                <a:schemeClr val="tx1"/>
              </a:solidFill>
              <a:ea typeface="Calibri" panose="020F0502020204030204"/>
              <a:cs typeface="Arial"/>
            </a:endParaRPr>
          </a:p>
          <a:p>
            <a:pPr marL="171450" indent="-171450">
              <a:buFont typeface="Arial" panose="020B0604020202020204" pitchFamily="34" charset="0"/>
              <a:buChar char="•"/>
            </a:pPr>
            <a:r>
              <a:rPr lang="en-GB" sz="1400" b="1" i="0" u="none" strike="noStrike" baseline="0">
                <a:solidFill>
                  <a:schemeClr val="tx1"/>
                </a:solidFill>
                <a:latin typeface="Arial"/>
                <a:cs typeface="Arial"/>
              </a:rPr>
              <a:t>Events &amp; appointments:</a:t>
            </a:r>
            <a:r>
              <a:rPr lang="en-GB" sz="1400" b="1">
                <a:solidFill>
                  <a:schemeClr val="tx1"/>
                </a:solidFill>
                <a:latin typeface="Arial"/>
                <a:cs typeface="Arial"/>
              </a:rPr>
              <a:t> </a:t>
            </a:r>
            <a:r>
              <a:rPr lang="en-GB" sz="1400" b="0" i="0" u="none" strike="noStrike" baseline="0">
                <a:solidFill>
                  <a:schemeClr val="tx1"/>
                </a:solidFill>
                <a:latin typeface="Arial"/>
                <a:cs typeface="Arial"/>
              </a:rPr>
              <a:t> –</a:t>
            </a:r>
            <a:r>
              <a:rPr lang="en-GB" sz="1400">
                <a:solidFill>
                  <a:schemeClr val="tx1"/>
                </a:solidFill>
                <a:latin typeface="Arial"/>
                <a:cs typeface="Arial"/>
              </a:rPr>
              <a:t>  shows children social care assessment.  Also includes missing child return interviews and </a:t>
            </a:r>
            <a:r>
              <a:rPr lang="en-GB" sz="1400" err="1">
                <a:solidFill>
                  <a:schemeClr val="tx1"/>
                </a:solidFill>
                <a:latin typeface="Arial"/>
                <a:cs typeface="Arial"/>
              </a:rPr>
              <a:t>CiN,CP</a:t>
            </a:r>
            <a:r>
              <a:rPr lang="en-GB" sz="1400">
                <a:solidFill>
                  <a:schemeClr val="tx1"/>
                </a:solidFill>
                <a:latin typeface="Arial"/>
                <a:cs typeface="Arial"/>
              </a:rPr>
              <a:t> &amp; CLA meetings, visits and case notes.  Information relates to the event type and start/end dates.  </a:t>
            </a:r>
            <a:r>
              <a:rPr lang="en-GB" sz="1400" i="1">
                <a:solidFill>
                  <a:schemeClr val="tx1"/>
                </a:solidFill>
                <a:latin typeface="Arial"/>
                <a:cs typeface="Arial"/>
              </a:rPr>
              <a:t>Note: where a "Referral" has taken place in the last 3 years details of any events recorded prior to that referral are shared.</a:t>
            </a:r>
            <a:endParaRPr lang="en-GB" sz="1400" b="0" i="1" u="none" strike="noStrike" baseline="0">
              <a:solidFill>
                <a:schemeClr val="tx1"/>
              </a:solidFill>
              <a:latin typeface="Arial"/>
              <a:cs typeface="Arial"/>
            </a:endParaRPr>
          </a:p>
        </p:txBody>
      </p:sp>
    </p:spTree>
    <p:extLst>
      <p:ext uri="{BB962C8B-B14F-4D97-AF65-F5344CB8AC3E}">
        <p14:creationId xmlns:p14="http://schemas.microsoft.com/office/powerpoint/2010/main" val="2262013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1A25A-5CC7-3654-1106-997F400B71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7CAA99-8DB4-EE39-52CE-5FEB6ECEFDB5}"/>
              </a:ext>
            </a:extLst>
          </p:cNvPr>
          <p:cNvSpPr>
            <a:spLocks noGrp="1"/>
          </p:cNvSpPr>
          <p:nvPr>
            <p:ph type="title"/>
          </p:nvPr>
        </p:nvSpPr>
        <p:spPr>
          <a:xfrm>
            <a:off x="371271" y="1047296"/>
            <a:ext cx="11379741" cy="1325563"/>
          </a:xfrm>
        </p:spPr>
        <p:txBody>
          <a:bodyPr vert="horz" lIns="91440" tIns="45720" rIns="91440" bIns="45720" rtlCol="0" anchor="t">
            <a:normAutofit/>
          </a:bodyPr>
          <a:lstStyle/>
          <a:p>
            <a:r>
              <a:rPr lang="en-US" sz="3200" err="1">
                <a:cs typeface="Arial"/>
              </a:rPr>
              <a:t>ShCR</a:t>
            </a:r>
            <a:r>
              <a:rPr lang="en-US" sz="3200">
                <a:cs typeface="Arial"/>
              </a:rPr>
              <a:t> Integrated Care Plan (ICP) Background &amp; Context</a:t>
            </a:r>
          </a:p>
        </p:txBody>
      </p:sp>
      <p:sp>
        <p:nvSpPr>
          <p:cNvPr id="3" name="Content Placeholder 2">
            <a:extLst>
              <a:ext uri="{FF2B5EF4-FFF2-40B4-BE49-F238E27FC236}">
                <a16:creationId xmlns:a16="http://schemas.microsoft.com/office/drawing/2014/main" id="{F4B54CA8-0E33-2EDF-3EAF-F77BF6EB5834}"/>
              </a:ext>
            </a:extLst>
          </p:cNvPr>
          <p:cNvSpPr>
            <a:spLocks noGrp="1"/>
          </p:cNvSpPr>
          <p:nvPr>
            <p:ph sz="half" idx="1"/>
          </p:nvPr>
        </p:nvSpPr>
        <p:spPr>
          <a:xfrm>
            <a:off x="226128" y="1822498"/>
            <a:ext cx="11376666" cy="5152751"/>
          </a:xfrm>
        </p:spPr>
        <p:txBody>
          <a:bodyPr vert="horz" lIns="91440" tIns="45720" rIns="91440" bIns="45720" rtlCol="0" anchor="t">
            <a:normAutofit/>
          </a:bodyPr>
          <a:lstStyle/>
          <a:p>
            <a:pPr>
              <a:buFont typeface="Arial,Sans-Serif" panose="020B0604020202020204" pitchFamily="34" charset="0"/>
              <a:buChar char="•"/>
            </a:pPr>
            <a:r>
              <a:rPr lang="en-GB" sz="1600">
                <a:solidFill>
                  <a:schemeClr val="tx1"/>
                </a:solidFill>
              </a:rPr>
              <a:t>The decision to create an</a:t>
            </a:r>
            <a:r>
              <a:rPr lang="en-GB" sz="1600">
                <a:solidFill>
                  <a:srgbClr val="002060"/>
                </a:solidFill>
              </a:rPr>
              <a:t> ‘</a:t>
            </a:r>
            <a:r>
              <a:rPr lang="en-GB" sz="1600">
                <a:solidFill>
                  <a:schemeClr val="accent6">
                    <a:lumMod val="49000"/>
                  </a:schemeClr>
                </a:solidFill>
              </a:rPr>
              <a:t>Integrated Care Plan’ (ICP) based on the D2A / CHC Pathwa</a:t>
            </a:r>
            <a:r>
              <a:rPr lang="en-GB" sz="1600">
                <a:solidFill>
                  <a:schemeClr val="accent6">
                    <a:lumMod val="76000"/>
                  </a:schemeClr>
                </a:solidFill>
              </a:rPr>
              <a:t>y was s</a:t>
            </a:r>
            <a:r>
              <a:rPr lang="en-GB" sz="1600">
                <a:solidFill>
                  <a:schemeClr val="accent6">
                    <a:lumMod val="49000"/>
                  </a:schemeClr>
                </a:solidFill>
              </a:rPr>
              <a:t>igned</a:t>
            </a:r>
            <a:r>
              <a:rPr lang="en-GB" sz="1600">
                <a:solidFill>
                  <a:schemeClr val="accent6">
                    <a:lumMod val="76000"/>
                  </a:schemeClr>
                </a:solidFill>
              </a:rPr>
              <a:t> </a:t>
            </a:r>
            <a:r>
              <a:rPr lang="en-GB" sz="1600">
                <a:solidFill>
                  <a:schemeClr val="accent6">
                    <a:lumMod val="49000"/>
                  </a:schemeClr>
                </a:solidFill>
              </a:rPr>
              <a:t>off at the September 2025 </a:t>
            </a:r>
            <a:r>
              <a:rPr lang="en-GB" sz="1600" err="1">
                <a:solidFill>
                  <a:schemeClr val="accent6">
                    <a:lumMod val="49000"/>
                  </a:schemeClr>
                </a:solidFill>
              </a:rPr>
              <a:t>ShCR</a:t>
            </a:r>
            <a:r>
              <a:rPr lang="en-GB" sz="1600">
                <a:solidFill>
                  <a:schemeClr val="accent6">
                    <a:lumMod val="49000"/>
                  </a:schemeClr>
                </a:solidFill>
              </a:rPr>
              <a:t> Programme Board.</a:t>
            </a:r>
            <a:endParaRPr lang="en-US" sz="1600">
              <a:solidFill>
                <a:schemeClr val="accent6">
                  <a:lumMod val="49000"/>
                </a:schemeClr>
              </a:solidFill>
              <a:cs typeface="Arial"/>
            </a:endParaRPr>
          </a:p>
          <a:p>
            <a:pPr>
              <a:buFont typeface="Arial,Sans-Serif" panose="020B0604020202020204" pitchFamily="34" charset="0"/>
              <a:buChar char="•"/>
            </a:pPr>
            <a:r>
              <a:rPr lang="en-GB" sz="1600">
                <a:solidFill>
                  <a:schemeClr val="tx1"/>
                </a:solidFill>
              </a:rPr>
              <a:t>This project brings in much</a:t>
            </a:r>
            <a:r>
              <a:rPr lang="en-GB" sz="1600">
                <a:solidFill>
                  <a:schemeClr val="accent6">
                    <a:lumMod val="49000"/>
                  </a:schemeClr>
                </a:solidFill>
              </a:rPr>
              <a:t> anticipated functionality around workflow</a:t>
            </a:r>
            <a:r>
              <a:rPr lang="en-GB" sz="1600">
                <a:solidFill>
                  <a:schemeClr val="accent6">
                    <a:lumMod val="76000"/>
                  </a:schemeClr>
                </a:solidFill>
              </a:rPr>
              <a:t> </a:t>
            </a:r>
            <a:r>
              <a:rPr lang="en-GB" sz="1600">
                <a:solidFill>
                  <a:schemeClr val="tx1"/>
                </a:solidFill>
              </a:rPr>
              <a:t>and for the purposes of this</a:t>
            </a:r>
            <a:r>
              <a:rPr lang="en-GB" sz="1600">
                <a:solidFill>
                  <a:srgbClr val="002060"/>
                </a:solidFill>
              </a:rPr>
              <a:t> </a:t>
            </a:r>
            <a:r>
              <a:rPr lang="en-GB" sz="1600">
                <a:solidFill>
                  <a:schemeClr val="tx1"/>
                </a:solidFill>
              </a:rPr>
              <a:t>specific pathway, moves the </a:t>
            </a:r>
            <a:r>
              <a:rPr lang="en-GB" sz="1600" err="1">
                <a:solidFill>
                  <a:schemeClr val="tx1"/>
                </a:solidFill>
              </a:rPr>
              <a:t>ShCR</a:t>
            </a:r>
            <a:r>
              <a:rPr lang="en-GB" sz="1600">
                <a:solidFill>
                  <a:schemeClr val="tx1"/>
                </a:solidFill>
              </a:rPr>
              <a:t> from a</a:t>
            </a:r>
            <a:r>
              <a:rPr lang="en-GB" sz="1600">
                <a:solidFill>
                  <a:srgbClr val="002060"/>
                </a:solidFill>
              </a:rPr>
              <a:t> </a:t>
            </a:r>
            <a:r>
              <a:rPr lang="en-GB" sz="1600">
                <a:solidFill>
                  <a:schemeClr val="accent6">
                    <a:lumMod val="49000"/>
                  </a:schemeClr>
                </a:solidFill>
              </a:rPr>
              <a:t>viewing only to a doing platform</a:t>
            </a:r>
            <a:r>
              <a:rPr lang="en-GB" sz="1600">
                <a:solidFill>
                  <a:schemeClr val="tx1"/>
                </a:solidFill>
              </a:rPr>
              <a:t> with </a:t>
            </a:r>
            <a:r>
              <a:rPr lang="en-GB" sz="1600" b="1">
                <a:solidFill>
                  <a:schemeClr val="bg2">
                    <a:lumMod val="49000"/>
                  </a:schemeClr>
                </a:solidFill>
              </a:rPr>
              <a:t>forms such as the Hospital Discharge form or MDT Assessment form for the first time </a:t>
            </a:r>
            <a:r>
              <a:rPr lang="en-GB" sz="1600" b="1" u="sng">
                <a:solidFill>
                  <a:schemeClr val="bg2">
                    <a:lumMod val="49000"/>
                  </a:schemeClr>
                </a:solidFill>
              </a:rPr>
              <a:t>being curated and edited in the Shared Care Record itself.</a:t>
            </a:r>
            <a:r>
              <a:rPr lang="en-GB" sz="1600">
                <a:solidFill>
                  <a:srgbClr val="002060"/>
                </a:solidFill>
              </a:rPr>
              <a:t> </a:t>
            </a:r>
            <a:r>
              <a:rPr lang="en-GB" sz="1600">
                <a:solidFill>
                  <a:schemeClr val="tx1"/>
                </a:solidFill>
              </a:rPr>
              <a:t>There is also a ‘Print to PDF’ functionality to ensure the forms can either be used as referrals for ongoing care or can be saved in source systems such as </a:t>
            </a:r>
            <a:r>
              <a:rPr lang="en-GB" sz="1600" err="1">
                <a:solidFill>
                  <a:schemeClr val="tx1"/>
                </a:solidFill>
              </a:rPr>
              <a:t>Broadcare</a:t>
            </a:r>
            <a:r>
              <a:rPr lang="en-GB" sz="1600">
                <a:solidFill>
                  <a:schemeClr val="tx1"/>
                </a:solidFill>
              </a:rPr>
              <a:t> for auditing purposes.</a:t>
            </a:r>
            <a:endParaRPr lang="en-US" sz="1600">
              <a:solidFill>
                <a:schemeClr val="tx1"/>
              </a:solidFill>
              <a:cs typeface="Arial"/>
            </a:endParaRPr>
          </a:p>
          <a:p>
            <a:pPr>
              <a:buFont typeface="Arial,Sans-Serif" panose="020B0604020202020204" pitchFamily="34" charset="0"/>
              <a:buChar char="•"/>
            </a:pPr>
            <a:endParaRPr lang="en-GB" sz="1600">
              <a:solidFill>
                <a:srgbClr val="000000"/>
              </a:solidFill>
              <a:cs typeface="Arial"/>
            </a:endParaRPr>
          </a:p>
          <a:p>
            <a:pPr>
              <a:buFont typeface="Arial,Sans-Serif" panose="020B0604020202020204" pitchFamily="34" charset="0"/>
              <a:buChar char="•"/>
            </a:pPr>
            <a:r>
              <a:rPr lang="en-GB" sz="1600">
                <a:solidFill>
                  <a:schemeClr val="tx1"/>
                </a:solidFill>
              </a:rPr>
              <a:t>The ICP project is being run in 2 phases</a:t>
            </a:r>
            <a:r>
              <a:rPr lang="en-GB" sz="1600">
                <a:solidFill>
                  <a:srgbClr val="002060"/>
                </a:solidFill>
              </a:rPr>
              <a:t>.</a:t>
            </a:r>
            <a:r>
              <a:rPr lang="en-GB" sz="1600">
                <a:solidFill>
                  <a:schemeClr val="accent6">
                    <a:lumMod val="49000"/>
                  </a:schemeClr>
                </a:solidFill>
              </a:rPr>
              <a:t> The first phase which is now LIVE</a:t>
            </a:r>
            <a:r>
              <a:rPr lang="en-GB" sz="1600">
                <a:solidFill>
                  <a:srgbClr val="F424E0"/>
                </a:solidFill>
              </a:rPr>
              <a:t> </a:t>
            </a:r>
            <a:r>
              <a:rPr lang="en-GB" sz="1600">
                <a:solidFill>
                  <a:schemeClr val="tx1"/>
                </a:solidFill>
              </a:rPr>
              <a:t>includes the Hospital Discharge Form, MDT Assessment form, the MCA Assessment form, Progress notes functionality and a collaborative worklist. </a:t>
            </a:r>
            <a:endParaRPr lang="en-US" sz="1600">
              <a:solidFill>
                <a:schemeClr val="tx1"/>
              </a:solidFill>
              <a:cs typeface="Arial"/>
            </a:endParaRPr>
          </a:p>
          <a:p>
            <a:pPr>
              <a:buFont typeface="Arial,Sans-Serif" panose="020B0604020202020204" pitchFamily="34" charset="0"/>
              <a:buChar char="•"/>
            </a:pPr>
            <a:endParaRPr lang="en-GB" sz="1600">
              <a:solidFill>
                <a:srgbClr val="000000"/>
              </a:solidFill>
              <a:cs typeface="Arial"/>
            </a:endParaRPr>
          </a:p>
          <a:p>
            <a:pPr>
              <a:buFont typeface="Arial,Sans-Serif" panose="020B0604020202020204" pitchFamily="34" charset="0"/>
              <a:buChar char="•"/>
            </a:pPr>
            <a:r>
              <a:rPr lang="en-GB" sz="1600">
                <a:solidFill>
                  <a:schemeClr val="accent6">
                    <a:lumMod val="49000"/>
                  </a:schemeClr>
                </a:solidFill>
              </a:rPr>
              <a:t>The second phase, due to go live by the end of October 2026</a:t>
            </a:r>
            <a:r>
              <a:rPr lang="en-GB" sz="1600">
                <a:solidFill>
                  <a:srgbClr val="F424E0"/>
                </a:solidFill>
              </a:rPr>
              <a:t> </a:t>
            </a:r>
            <a:r>
              <a:rPr lang="en-GB" sz="1600">
                <a:solidFill>
                  <a:schemeClr val="tx1"/>
                </a:solidFill>
              </a:rPr>
              <a:t>will include the NHS Mandated Forms for Continuing Health Care such as the Decision Support Tool (DST), CHC Checklist and the Review/ Care and Support Plan as well as reporting functionality to understand usage trends.</a:t>
            </a:r>
            <a:endParaRPr lang="en-US" sz="1600">
              <a:solidFill>
                <a:schemeClr val="tx1"/>
              </a:solidFill>
              <a:cs typeface="Arial"/>
            </a:endParaRPr>
          </a:p>
          <a:p>
            <a:pPr>
              <a:buFont typeface="Arial,Sans-Serif" panose="020B0604020202020204" pitchFamily="34" charset="0"/>
              <a:buChar char="•"/>
            </a:pPr>
            <a:endParaRPr lang="en-GB" sz="1900">
              <a:solidFill>
                <a:srgbClr val="000000"/>
              </a:solidFill>
            </a:endParaRPr>
          </a:p>
          <a:p>
            <a:pPr marL="0" indent="0">
              <a:buNone/>
            </a:pPr>
            <a:endParaRPr lang="en-US">
              <a:cs typeface="Arial"/>
            </a:endParaRPr>
          </a:p>
          <a:p>
            <a:endParaRPr lang="en-US"/>
          </a:p>
          <a:p>
            <a:endParaRPr lang="en-US"/>
          </a:p>
        </p:txBody>
      </p:sp>
      <p:sp>
        <p:nvSpPr>
          <p:cNvPr id="4" name="Content Placeholder 3">
            <a:extLst>
              <a:ext uri="{FF2B5EF4-FFF2-40B4-BE49-F238E27FC236}">
                <a16:creationId xmlns:a16="http://schemas.microsoft.com/office/drawing/2014/main" id="{8D6098A2-6D17-2BF4-B2F9-55996C3C4496}"/>
              </a:ext>
            </a:extLst>
          </p:cNvPr>
          <p:cNvSpPr>
            <a:spLocks noGrp="1"/>
          </p:cNvSpPr>
          <p:nvPr>
            <p:ph sz="half" idx="2"/>
          </p:nvPr>
        </p:nvSpPr>
        <p:spPr/>
        <p:txBody>
          <a:bodyPr vert="horz" lIns="91440" tIns="45720" rIns="91440" bIns="45720" rtlCol="0" anchor="t">
            <a:normAutofit/>
          </a:bodyPr>
          <a:lstStyle/>
          <a:p>
            <a:endParaRPr lang="en-US"/>
          </a:p>
          <a:p>
            <a:endParaRPr lang="en-US"/>
          </a:p>
        </p:txBody>
      </p:sp>
      <p:sp>
        <p:nvSpPr>
          <p:cNvPr id="6" name="Rectangle 5">
            <a:extLst>
              <a:ext uri="{FF2B5EF4-FFF2-40B4-BE49-F238E27FC236}">
                <a16:creationId xmlns:a16="http://schemas.microsoft.com/office/drawing/2014/main" id="{EB735215-3C75-2943-25B5-F65683A3152C}"/>
              </a:ext>
            </a:extLst>
          </p:cNvPr>
          <p:cNvSpPr/>
          <p:nvPr/>
        </p:nvSpPr>
        <p:spPr>
          <a:xfrm>
            <a:off x="2885684" y="181284"/>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3rd July 2026</a:t>
            </a:r>
            <a:endParaRPr lang="en-GB" sz="1400">
              <a:solidFill>
                <a:schemeClr val="bg1"/>
              </a:solidFill>
              <a:latin typeface="Arial"/>
              <a:cs typeface="Arial"/>
            </a:endParaRPr>
          </a:p>
        </p:txBody>
      </p:sp>
    </p:spTree>
    <p:extLst>
      <p:ext uri="{BB962C8B-B14F-4D97-AF65-F5344CB8AC3E}">
        <p14:creationId xmlns:p14="http://schemas.microsoft.com/office/powerpoint/2010/main" val="2775994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168A773-8BD1-38F2-B001-C82B97CFB6A7}"/>
              </a:ext>
            </a:extLst>
          </p:cNvPr>
          <p:cNvSpPr/>
          <p:nvPr/>
        </p:nvSpPr>
        <p:spPr>
          <a:xfrm>
            <a:off x="3168713" y="246598"/>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3rd July 2026</a:t>
            </a:r>
            <a:endParaRPr lang="en-GB" sz="1400">
              <a:solidFill>
                <a:schemeClr val="bg1"/>
              </a:solidFill>
              <a:latin typeface="Arial"/>
              <a:cs typeface="Arial"/>
            </a:endParaRPr>
          </a:p>
        </p:txBody>
      </p:sp>
      <p:sp>
        <p:nvSpPr>
          <p:cNvPr id="6" name="TextBox 5">
            <a:extLst>
              <a:ext uri="{FF2B5EF4-FFF2-40B4-BE49-F238E27FC236}">
                <a16:creationId xmlns:a16="http://schemas.microsoft.com/office/drawing/2014/main" id="{EC865730-075E-7150-74FD-452555E38DDA}"/>
              </a:ext>
            </a:extLst>
          </p:cNvPr>
          <p:cNvSpPr txBox="1"/>
          <p:nvPr/>
        </p:nvSpPr>
        <p:spPr>
          <a:xfrm>
            <a:off x="115381" y="800736"/>
            <a:ext cx="12017659" cy="3693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2500"/>
              </a:spcBef>
              <a:spcAft>
                <a:spcPts val="1200"/>
              </a:spcAft>
            </a:pPr>
            <a:r>
              <a:rPr lang="en-GB" b="1">
                <a:solidFill>
                  <a:srgbClr val="005EB8"/>
                </a:solidFill>
                <a:latin typeface="Arial"/>
                <a:ea typeface="Times New Roman" panose="02020603050405020304" pitchFamily="18" charset="0"/>
                <a:cs typeface="Times New Roman"/>
              </a:rPr>
              <a:t>Mid and South Essex Shared Care Integrated Care Plan (ICP) - Overview of Information we are sharing</a:t>
            </a:r>
            <a:endParaRPr lang="en-GB" sz="1800" b="1">
              <a:solidFill>
                <a:srgbClr val="005EB8"/>
              </a:solidFill>
              <a:effectLst/>
              <a:latin typeface="Arial"/>
              <a:ea typeface="Times New Roman" panose="02020603050405020304" pitchFamily="18" charset="0"/>
              <a:cs typeface="Times New Roman"/>
            </a:endParaRPr>
          </a:p>
        </p:txBody>
      </p:sp>
      <p:sp>
        <p:nvSpPr>
          <p:cNvPr id="7" name="Rectangle 6">
            <a:extLst>
              <a:ext uri="{FF2B5EF4-FFF2-40B4-BE49-F238E27FC236}">
                <a16:creationId xmlns:a16="http://schemas.microsoft.com/office/drawing/2014/main" id="{17E6B82D-5955-2F45-F8A4-052E884265D4}"/>
              </a:ext>
            </a:extLst>
          </p:cNvPr>
          <p:cNvSpPr/>
          <p:nvPr/>
        </p:nvSpPr>
        <p:spPr>
          <a:xfrm>
            <a:off x="112285" y="1168635"/>
            <a:ext cx="11489415" cy="5113140"/>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indent="-285750">
              <a:buFont typeface="Arial"/>
              <a:buChar char="•"/>
            </a:pPr>
            <a:r>
              <a:rPr lang="en-GB" sz="1600" b="1">
                <a:solidFill>
                  <a:schemeClr val="tx1"/>
                </a:solidFill>
                <a:latin typeface="Arial"/>
                <a:cs typeface="Arial"/>
              </a:rPr>
              <a:t>Mental Capacity Assessment-</a:t>
            </a:r>
            <a:r>
              <a:rPr lang="en-GB" sz="1600">
                <a:solidFill>
                  <a:schemeClr val="tx1"/>
                </a:solidFill>
                <a:latin typeface="Arial"/>
                <a:cs typeface="Arial"/>
              </a:rPr>
              <a:t> Determines whether an individual can make a specific decision at a specific time. </a:t>
            </a:r>
            <a:r>
              <a:rPr lang="en-US" sz="1600">
                <a:solidFill>
                  <a:srgbClr val="000000"/>
                </a:solidFill>
                <a:latin typeface="Arial"/>
                <a:ea typeface="Calibri"/>
                <a:cs typeface="Arial"/>
              </a:rPr>
              <a:t>Supports legally compliant decision-making and protects patient rights.</a:t>
            </a:r>
            <a:endParaRPr lang="en-GB" sz="1600">
              <a:solidFill>
                <a:srgbClr val="000000"/>
              </a:solidFill>
              <a:latin typeface="Arial"/>
              <a:ea typeface="Calibri"/>
              <a:cs typeface="Arial"/>
            </a:endParaRPr>
          </a:p>
          <a:p>
            <a:pPr marL="285750" indent="-285750">
              <a:buFont typeface="Arial"/>
              <a:buChar char="•"/>
            </a:pPr>
            <a:endParaRPr lang="en-GB" sz="1600">
              <a:solidFill>
                <a:schemeClr val="tx1"/>
              </a:solidFill>
              <a:latin typeface="Arial"/>
              <a:cs typeface="Arial"/>
            </a:endParaRPr>
          </a:p>
          <a:p>
            <a:pPr marL="285750" indent="-285750">
              <a:buFont typeface="Arial"/>
              <a:buChar char="•"/>
            </a:pPr>
            <a:endParaRPr lang="en-GB" sz="1600" b="1">
              <a:solidFill>
                <a:schemeClr val="tx1"/>
              </a:solidFill>
              <a:latin typeface="Arial"/>
              <a:cs typeface="Arial"/>
            </a:endParaRPr>
          </a:p>
          <a:p>
            <a:pPr marL="285750" indent="-285750">
              <a:buFont typeface="Arial"/>
              <a:buChar char="•"/>
            </a:pPr>
            <a:r>
              <a:rPr lang="en-GB" sz="1600" b="1">
                <a:solidFill>
                  <a:schemeClr val="tx1"/>
                </a:solidFill>
                <a:latin typeface="Arial"/>
                <a:cs typeface="Arial"/>
              </a:rPr>
              <a:t>Hospital D2A Assessment -</a:t>
            </a:r>
            <a:r>
              <a:rPr lang="en-GB" sz="1600">
                <a:solidFill>
                  <a:schemeClr val="tx1"/>
                </a:solidFill>
                <a:latin typeface="Arial"/>
                <a:cs typeface="Arial"/>
              </a:rPr>
              <a:t>Assesses care and support needs following discharge from hospital under the Discharge to Assess model across all pathways (P1-Social, P1-Health, P2 and P2). </a:t>
            </a:r>
            <a:r>
              <a:rPr lang="en-US">
                <a:solidFill>
                  <a:srgbClr val="000000"/>
                </a:solidFill>
                <a:latin typeface="Calibri"/>
                <a:ea typeface="Calibri"/>
                <a:cs typeface="Calibri"/>
              </a:rPr>
              <a:t>Enables safer, more timely discharge and reduces unnecessary hospital stays.</a:t>
            </a:r>
            <a:endParaRPr lang="en-GB">
              <a:solidFill>
                <a:srgbClr val="000000"/>
              </a:solidFill>
              <a:latin typeface="Calibri"/>
              <a:ea typeface="Calibri"/>
              <a:cs typeface="Calibri"/>
            </a:endParaRPr>
          </a:p>
          <a:p>
            <a:pPr marL="285750" indent="-285750">
              <a:buFont typeface="Arial"/>
              <a:buChar char="•"/>
            </a:pPr>
            <a:endParaRPr lang="en-GB" sz="1600">
              <a:solidFill>
                <a:schemeClr val="tx1"/>
              </a:solidFill>
              <a:cs typeface="Arial"/>
            </a:endParaRPr>
          </a:p>
          <a:p>
            <a:pPr marL="285750" indent="-285750">
              <a:buFont typeface="Arial"/>
              <a:buChar char="•"/>
            </a:pPr>
            <a:endParaRPr lang="en-GB" sz="1600" b="1">
              <a:solidFill>
                <a:schemeClr val="tx1"/>
              </a:solidFill>
              <a:latin typeface="Arial"/>
              <a:cs typeface="Arial"/>
            </a:endParaRPr>
          </a:p>
          <a:p>
            <a:pPr marL="285750" indent="-285750">
              <a:buFont typeface="Arial"/>
              <a:buChar char="•"/>
            </a:pPr>
            <a:r>
              <a:rPr lang="en-GB" sz="1600" b="1">
                <a:solidFill>
                  <a:schemeClr val="tx1"/>
                </a:solidFill>
                <a:latin typeface="Arial"/>
                <a:cs typeface="Arial"/>
              </a:rPr>
              <a:t>Health MDT Assessment - </a:t>
            </a:r>
            <a:r>
              <a:rPr lang="en-GB" sz="1600">
                <a:solidFill>
                  <a:schemeClr val="tx1"/>
                </a:solidFill>
                <a:latin typeface="Arial"/>
                <a:cs typeface="Arial"/>
              </a:rPr>
              <a:t>Captures holistic assessment from therapists and nurses to support care planning and decision-making.  </a:t>
            </a:r>
            <a:r>
              <a:rPr lang="en-US" sz="1600">
                <a:solidFill>
                  <a:srgbClr val="000000"/>
                </a:solidFill>
                <a:latin typeface="Arial"/>
                <a:ea typeface="Calibri"/>
                <a:cs typeface="Arial"/>
              </a:rPr>
              <a:t>Provides a comprehensive view of patient needs and supports joined-up care.</a:t>
            </a:r>
            <a:endParaRPr lang="en-GB" sz="1600">
              <a:solidFill>
                <a:srgbClr val="000000"/>
              </a:solidFill>
              <a:latin typeface="Arial"/>
              <a:ea typeface="Calibri"/>
              <a:cs typeface="Arial"/>
            </a:endParaRPr>
          </a:p>
          <a:p>
            <a:pPr marL="285750" indent="-285750">
              <a:buFont typeface="Arial"/>
              <a:buChar char="•"/>
            </a:pPr>
            <a:endParaRPr lang="en-GB" sz="1600">
              <a:solidFill>
                <a:schemeClr val="tx1"/>
              </a:solidFill>
              <a:latin typeface="Arial"/>
              <a:cs typeface="Arial"/>
            </a:endParaRPr>
          </a:p>
          <a:p>
            <a:pPr marL="285750" indent="-285750">
              <a:buFont typeface="Arial"/>
              <a:buChar char="•"/>
            </a:pPr>
            <a:endParaRPr lang="en-GB" sz="1600" b="1">
              <a:solidFill>
                <a:schemeClr val="tx1"/>
              </a:solidFill>
              <a:latin typeface="Arial"/>
              <a:cs typeface="Arial"/>
            </a:endParaRPr>
          </a:p>
          <a:p>
            <a:pPr marL="285750" indent="-285750">
              <a:buFont typeface="Arial,Sans-Serif"/>
              <a:buChar char="•"/>
            </a:pPr>
            <a:r>
              <a:rPr lang="en-GB" sz="1600" b="1">
                <a:solidFill>
                  <a:schemeClr val="tx1"/>
                </a:solidFill>
                <a:latin typeface="Arial"/>
                <a:cs typeface="Arial"/>
              </a:rPr>
              <a:t>MDT Progress Notes - </a:t>
            </a:r>
            <a:r>
              <a:rPr lang="en-GB" sz="1600">
                <a:solidFill>
                  <a:schemeClr val="tx1"/>
                </a:solidFill>
                <a:latin typeface="Arial"/>
                <a:cs typeface="Arial"/>
              </a:rPr>
              <a:t>Records ongoing observations, interventions, updates and outcomes following phone calls, meetings and therapist reviews with patients. </a:t>
            </a:r>
            <a:r>
              <a:rPr lang="en-US" sz="1600">
                <a:solidFill>
                  <a:srgbClr val="000000"/>
                </a:solidFill>
                <a:latin typeface="Arial"/>
                <a:cs typeface="Arial"/>
              </a:rPr>
              <a:t>Provides a real-time picture of patient progress and supports informed clinical decisions.</a:t>
            </a:r>
            <a:endParaRPr lang="en-GB" sz="1600">
              <a:solidFill>
                <a:schemeClr val="tx1"/>
              </a:solidFill>
              <a:latin typeface="Arial"/>
              <a:cs typeface="Arial"/>
            </a:endParaRPr>
          </a:p>
          <a:p>
            <a:pPr marL="285750" indent="-285750">
              <a:buFont typeface="Arial"/>
              <a:buChar char="•"/>
            </a:pPr>
            <a:endParaRPr lang="en-GB" sz="1600" b="1">
              <a:solidFill>
                <a:schemeClr val="tx1"/>
              </a:solidFill>
              <a:latin typeface="Arial"/>
              <a:cs typeface="Arial"/>
            </a:endParaRPr>
          </a:p>
          <a:p>
            <a:pPr marL="285750" indent="-285750">
              <a:buFont typeface="Arial"/>
              <a:buChar char="•"/>
            </a:pPr>
            <a:endParaRPr lang="en-GB" sz="1600" b="1">
              <a:solidFill>
                <a:schemeClr val="tx1"/>
              </a:solidFill>
              <a:latin typeface="Arial"/>
              <a:cs typeface="Arial"/>
            </a:endParaRPr>
          </a:p>
          <a:p>
            <a:pPr marL="285750" indent="-285750">
              <a:buFont typeface="Arial"/>
              <a:buChar char="•"/>
            </a:pPr>
            <a:r>
              <a:rPr lang="en-GB" sz="1600" b="1">
                <a:solidFill>
                  <a:schemeClr val="tx1"/>
                </a:solidFill>
                <a:latin typeface="Arial"/>
                <a:cs typeface="Arial"/>
              </a:rPr>
              <a:t>CHC Care &amp; Support Plan - </a:t>
            </a:r>
            <a:r>
              <a:rPr lang="en-GB" sz="1600">
                <a:solidFill>
                  <a:schemeClr val="tx1"/>
                </a:solidFill>
                <a:latin typeface="Arial"/>
                <a:cs typeface="Arial"/>
              </a:rPr>
              <a:t>Documents the agreed package of care for individuals eligible for Continuing Healthcare funding.  </a:t>
            </a:r>
            <a:r>
              <a:rPr lang="en-US" sz="1600">
                <a:solidFill>
                  <a:srgbClr val="000000"/>
                </a:solidFill>
                <a:latin typeface="Arial"/>
                <a:ea typeface="Calibri"/>
                <a:cs typeface="Arial"/>
              </a:rPr>
              <a:t>Ensures all providers work to a single agreed care plan and improves care coordination.</a:t>
            </a:r>
            <a:endParaRPr lang="en-GB" sz="1600">
              <a:solidFill>
                <a:srgbClr val="000000"/>
              </a:solidFill>
              <a:latin typeface="Arial"/>
              <a:ea typeface="Calibri"/>
              <a:cs typeface="Arial"/>
            </a:endParaRPr>
          </a:p>
          <a:p>
            <a:pPr marL="285750" indent="-285750">
              <a:buFont typeface="Arial"/>
              <a:buChar char="•"/>
            </a:pPr>
            <a:endParaRPr lang="en-GB" sz="1600">
              <a:solidFill>
                <a:schemeClr val="tx1"/>
              </a:solidFill>
              <a:latin typeface="Arial"/>
              <a:cs typeface="Arial"/>
            </a:endParaRPr>
          </a:p>
          <a:p>
            <a:pPr marL="285750" indent="-285750">
              <a:buFont typeface="Arial"/>
              <a:buChar char="•"/>
            </a:pPr>
            <a:endParaRPr lang="en-GB" sz="1600" b="1">
              <a:solidFill>
                <a:schemeClr val="tx1"/>
              </a:solidFill>
              <a:latin typeface="Arial"/>
              <a:cs typeface="Arial"/>
            </a:endParaRPr>
          </a:p>
          <a:p>
            <a:pPr marL="285750" indent="-285750">
              <a:buFont typeface="Arial"/>
              <a:buChar char="•"/>
            </a:pPr>
            <a:endParaRPr lang="en-GB" sz="1600">
              <a:solidFill>
                <a:schemeClr val="tx1"/>
              </a:solidFill>
              <a:latin typeface="Arial"/>
              <a:cs typeface="Arial"/>
            </a:endParaRPr>
          </a:p>
          <a:p>
            <a:pPr marL="285750" indent="-285750">
              <a:buFont typeface="Arial"/>
              <a:buChar char="•"/>
            </a:pPr>
            <a:endParaRPr lang="en-GB" sz="1600" b="1">
              <a:solidFill>
                <a:schemeClr val="tx1"/>
              </a:solidFill>
              <a:latin typeface="Arial"/>
              <a:cs typeface="Arial"/>
            </a:endParaRPr>
          </a:p>
        </p:txBody>
      </p:sp>
    </p:spTree>
    <p:extLst>
      <p:ext uri="{BB962C8B-B14F-4D97-AF65-F5344CB8AC3E}">
        <p14:creationId xmlns:p14="http://schemas.microsoft.com/office/powerpoint/2010/main" val="4117337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09DA4-898E-D5A9-20A5-EAEE8962CAD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C381AFA-3B0C-06C6-2FD6-045840C80D77}"/>
              </a:ext>
            </a:extLst>
          </p:cNvPr>
          <p:cNvSpPr/>
          <p:nvPr/>
        </p:nvSpPr>
        <p:spPr>
          <a:xfrm>
            <a:off x="3168713" y="246598"/>
            <a:ext cx="6586087" cy="553998"/>
          </a:xfrm>
          <a:prstGeom prst="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600" b="1">
                <a:latin typeface="Arial"/>
                <a:cs typeface="Arial"/>
              </a:rPr>
              <a:t>This page was last updated: 3rd July 2026</a:t>
            </a:r>
            <a:endParaRPr lang="en-GB" sz="1400">
              <a:solidFill>
                <a:schemeClr val="bg1"/>
              </a:solidFill>
              <a:latin typeface="Arial"/>
              <a:cs typeface="Arial"/>
            </a:endParaRPr>
          </a:p>
        </p:txBody>
      </p:sp>
      <p:sp>
        <p:nvSpPr>
          <p:cNvPr id="6" name="TextBox 5">
            <a:extLst>
              <a:ext uri="{FF2B5EF4-FFF2-40B4-BE49-F238E27FC236}">
                <a16:creationId xmlns:a16="http://schemas.microsoft.com/office/drawing/2014/main" id="{BCFB6B5D-7352-C1C0-84E9-391D008BB378}"/>
              </a:ext>
            </a:extLst>
          </p:cNvPr>
          <p:cNvSpPr txBox="1"/>
          <p:nvPr/>
        </p:nvSpPr>
        <p:spPr>
          <a:xfrm>
            <a:off x="115381" y="800736"/>
            <a:ext cx="11132288" cy="966931"/>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a:solidFill>
                  <a:srgbClr val="005EB8"/>
                </a:solidFill>
                <a:latin typeface="Arial"/>
                <a:ea typeface="Times New Roman" panose="02020603050405020304" pitchFamily="18" charset="0"/>
                <a:cs typeface="Arial"/>
              </a:rPr>
              <a:t>Mid and South Essex Shared Care Integrated Care Plan (ICP)</a:t>
            </a:r>
            <a:endParaRPr lang="en-GB">
              <a:solidFill>
                <a:srgbClr val="000000"/>
              </a:solidFill>
              <a:latin typeface="Arial"/>
              <a:ea typeface="Times New Roman" panose="02020603050405020304" pitchFamily="18" charset="0"/>
              <a:cs typeface="Arial"/>
            </a:endParaRPr>
          </a:p>
          <a:p>
            <a:pPr>
              <a:spcBef>
                <a:spcPts val="2500"/>
              </a:spcBef>
              <a:spcAft>
                <a:spcPts val="1200"/>
              </a:spcAft>
            </a:pPr>
            <a:endParaRPr lang="en-GB" b="1" dirty="0">
              <a:solidFill>
                <a:srgbClr val="005EB8"/>
              </a:solidFill>
              <a:latin typeface="Arial"/>
              <a:ea typeface="Times New Roman" panose="02020603050405020304" pitchFamily="18" charset="0"/>
              <a:cs typeface="Times New Roman"/>
            </a:endParaRPr>
          </a:p>
        </p:txBody>
      </p:sp>
      <p:sp>
        <p:nvSpPr>
          <p:cNvPr id="7" name="Rectangle 6">
            <a:extLst>
              <a:ext uri="{FF2B5EF4-FFF2-40B4-BE49-F238E27FC236}">
                <a16:creationId xmlns:a16="http://schemas.microsoft.com/office/drawing/2014/main" id="{63857AD7-311C-3048-E56A-295091FC6AFA}"/>
              </a:ext>
            </a:extLst>
          </p:cNvPr>
          <p:cNvSpPr/>
          <p:nvPr/>
        </p:nvSpPr>
        <p:spPr>
          <a:xfrm>
            <a:off x="112285" y="1168635"/>
            <a:ext cx="11489415" cy="5113140"/>
          </a:xfrm>
          <a:prstGeom prst="rect">
            <a:avLst/>
          </a:prstGeom>
          <a:solidFill>
            <a:schemeClr val="accent6">
              <a:lumMod val="90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1600" b="1">
                <a:solidFill>
                  <a:schemeClr val="tx2"/>
                </a:solidFill>
                <a:latin typeface="Arial"/>
                <a:cs typeface="Arial"/>
              </a:rPr>
              <a:t>For each of the forms is a summary below of the types of information you can find ..(LIVE forms only)</a:t>
            </a:r>
          </a:p>
          <a:p>
            <a:pPr marL="285750" indent="-285750">
              <a:buFont typeface="Arial"/>
              <a:buChar char="•"/>
            </a:pPr>
            <a:endParaRPr lang="en-GB" sz="1600" b="1">
              <a:solidFill>
                <a:schemeClr val="tx1"/>
              </a:solidFill>
              <a:latin typeface="Arial"/>
              <a:cs typeface="Arial"/>
            </a:endParaRPr>
          </a:p>
          <a:p>
            <a:pPr marL="285750" indent="-285750">
              <a:buFont typeface="Arial"/>
              <a:buChar char="•"/>
            </a:pPr>
            <a:r>
              <a:rPr lang="en-GB" sz="1600" b="1">
                <a:solidFill>
                  <a:schemeClr val="tx1"/>
                </a:solidFill>
                <a:latin typeface="Arial"/>
                <a:cs typeface="Arial"/>
              </a:rPr>
              <a:t>Mental Capacity Assessment- this form includes determination of capacity, Independent Mental Capacity Advocate (IMCA) referral, best interests decision.</a:t>
            </a:r>
          </a:p>
          <a:p>
            <a:pPr marL="285750" indent="-285750">
              <a:buFont typeface="Arial"/>
              <a:buChar char="•"/>
            </a:pPr>
            <a:endParaRPr lang="en-GB" sz="1600" b="1">
              <a:solidFill>
                <a:schemeClr val="tx1"/>
              </a:solidFill>
              <a:latin typeface="Arial"/>
              <a:cs typeface="Arial"/>
            </a:endParaRPr>
          </a:p>
          <a:p>
            <a:pPr marL="285750" indent="-285750">
              <a:buFont typeface="Arial"/>
              <a:buChar char="•"/>
            </a:pPr>
            <a:r>
              <a:rPr lang="en-GB" sz="1600" b="1">
                <a:solidFill>
                  <a:schemeClr val="tx1"/>
                </a:solidFill>
                <a:latin typeface="Arial"/>
                <a:cs typeface="Arial"/>
              </a:rPr>
              <a:t>Hospital D2A Assessment – this form includes care domains, respiratory needs, nutrition needs, continence needs, Skin and Tissue Viability, communication needs, psychological and emotional needs and any behaviour concerns.</a:t>
            </a:r>
            <a:endParaRPr lang="en-GB" sz="1600" b="1">
              <a:solidFill>
                <a:schemeClr val="tx1"/>
              </a:solidFill>
              <a:latin typeface="Arial"/>
              <a:ea typeface="Calibri"/>
              <a:cs typeface="Arial"/>
            </a:endParaRPr>
          </a:p>
          <a:p>
            <a:pPr marL="285750" indent="-285750">
              <a:buFont typeface="Arial"/>
              <a:buChar char="•"/>
            </a:pPr>
            <a:endParaRPr lang="en-GB" sz="1600" b="1">
              <a:solidFill>
                <a:schemeClr val="tx1"/>
              </a:solidFill>
              <a:latin typeface="Arial"/>
              <a:cs typeface="Arial"/>
            </a:endParaRPr>
          </a:p>
          <a:p>
            <a:pPr marL="285750" indent="-285750">
              <a:buFont typeface="Arial"/>
              <a:buChar char="•"/>
            </a:pPr>
            <a:r>
              <a:rPr lang="en-GB" sz="1600" b="1">
                <a:solidFill>
                  <a:schemeClr val="tx1"/>
                </a:solidFill>
                <a:latin typeface="Arial"/>
                <a:cs typeface="Arial"/>
              </a:rPr>
              <a:t>Health MDT Assessment – this form includes information regarding 1:1 support in place, and whether there is a risk of danger to self or others, Home environment &amp; Care coordination, safety and onward referrals.</a:t>
            </a:r>
            <a:endParaRPr lang="en-US" sz="1600">
              <a:solidFill>
                <a:schemeClr val="tx1"/>
              </a:solidFill>
              <a:latin typeface="Arial"/>
              <a:ea typeface="Calibri"/>
              <a:cs typeface="Arial"/>
            </a:endParaRPr>
          </a:p>
          <a:p>
            <a:pPr marL="285750" indent="-285750">
              <a:buFont typeface="Arial"/>
              <a:buChar char="•"/>
            </a:pPr>
            <a:endParaRPr lang="en-GB" sz="1600" b="1">
              <a:solidFill>
                <a:schemeClr val="tx1"/>
              </a:solidFill>
              <a:latin typeface="Arial"/>
              <a:cs typeface="Arial"/>
            </a:endParaRPr>
          </a:p>
          <a:p>
            <a:pPr marL="285750" indent="-285750">
              <a:buFont typeface="Arial,Sans-Serif"/>
              <a:buChar char="•"/>
            </a:pPr>
            <a:r>
              <a:rPr lang="en-GB" sz="1600" b="1">
                <a:solidFill>
                  <a:schemeClr val="tx1"/>
                </a:solidFill>
                <a:latin typeface="Arial"/>
                <a:cs typeface="Arial"/>
              </a:rPr>
              <a:t>CHC Care &amp; Support Plan - this form includes funding information, 1:1 needs, formal decision-making contact, </a:t>
            </a:r>
            <a:r>
              <a:rPr lang="en-GB" sz="1600" b="1" err="1">
                <a:solidFill>
                  <a:schemeClr val="tx1"/>
                </a:solidFill>
                <a:latin typeface="Arial"/>
                <a:cs typeface="Arial"/>
              </a:rPr>
              <a:t>DoLs</a:t>
            </a:r>
            <a:r>
              <a:rPr lang="en-GB" sz="1600" b="1">
                <a:solidFill>
                  <a:schemeClr val="tx1"/>
                </a:solidFill>
                <a:latin typeface="Arial"/>
                <a:cs typeface="Arial"/>
              </a:rPr>
              <a:t> information, Care domains.</a:t>
            </a:r>
            <a:endParaRPr lang="en-US" sz="1600">
              <a:solidFill>
                <a:schemeClr val="tx1"/>
              </a:solidFill>
              <a:latin typeface="Arial"/>
              <a:cs typeface="Arial"/>
            </a:endParaRPr>
          </a:p>
          <a:p>
            <a:pPr marL="285750" indent="-285750">
              <a:buFont typeface="Arial,Sans-Serif"/>
              <a:buChar char="•"/>
            </a:pPr>
            <a:endParaRPr lang="en-GB" sz="1600">
              <a:solidFill>
                <a:schemeClr val="tx1"/>
              </a:solidFill>
              <a:latin typeface="Arial"/>
              <a:cs typeface="Arial"/>
            </a:endParaRPr>
          </a:p>
          <a:p>
            <a:pPr marL="285750" indent="-285750">
              <a:buFont typeface="Arial"/>
              <a:buChar char="•"/>
            </a:pPr>
            <a:endParaRPr lang="en-GB" sz="1600" b="1">
              <a:solidFill>
                <a:schemeClr val="tx1"/>
              </a:solidFill>
              <a:latin typeface="Arial"/>
              <a:ea typeface="Calibri"/>
              <a:cs typeface="Arial"/>
            </a:endParaRPr>
          </a:p>
          <a:p>
            <a:pPr marL="285750" indent="-285750">
              <a:buFont typeface="Arial"/>
              <a:buChar char="•"/>
            </a:pPr>
            <a:endParaRPr lang="en-GB" sz="1600">
              <a:solidFill>
                <a:schemeClr val="tx1"/>
              </a:solidFill>
              <a:latin typeface="Arial"/>
              <a:cs typeface="Arial"/>
            </a:endParaRPr>
          </a:p>
          <a:p>
            <a:pPr marL="285750" indent="-285750">
              <a:buFont typeface="Arial"/>
              <a:buChar char="•"/>
            </a:pPr>
            <a:endParaRPr lang="en-GB" sz="1600" b="1">
              <a:solidFill>
                <a:schemeClr val="tx1"/>
              </a:solidFill>
              <a:latin typeface="Arial"/>
              <a:cs typeface="Arial"/>
            </a:endParaRPr>
          </a:p>
        </p:txBody>
      </p:sp>
    </p:spTree>
    <p:extLst>
      <p:ext uri="{BB962C8B-B14F-4D97-AF65-F5344CB8AC3E}">
        <p14:creationId xmlns:p14="http://schemas.microsoft.com/office/powerpoint/2010/main" val="1930781840"/>
      </p:ext>
    </p:extLst>
  </p:cSld>
  <p:clrMapOvr>
    <a:masterClrMapping/>
  </p:clrMapOvr>
</p:sld>
</file>

<file path=ppt/theme/theme1.xml><?xml version="1.0" encoding="utf-8"?>
<a:theme xmlns:a="http://schemas.openxmlformats.org/drawingml/2006/main" name="Cover Slides">
  <a:themeElements>
    <a:clrScheme name="NHS Essex ICB">
      <a:dk1>
        <a:srgbClr val="221E20"/>
      </a:dk1>
      <a:lt1>
        <a:srgbClr val="FFFFFF"/>
      </a:lt1>
      <a:dk2>
        <a:srgbClr val="005DB9"/>
      </a:dk2>
      <a:lt2>
        <a:srgbClr val="ECF5F5"/>
      </a:lt2>
      <a:accent1>
        <a:srgbClr val="415463"/>
      </a:accent1>
      <a:accent2>
        <a:srgbClr val="42B6E4"/>
      </a:accent2>
      <a:accent3>
        <a:srgbClr val="00A599"/>
      </a:accent3>
      <a:accent4>
        <a:srgbClr val="D3EEEE"/>
      </a:accent4>
      <a:accent5>
        <a:srgbClr val="DFF2FB"/>
      </a:accent5>
      <a:accent6>
        <a:srgbClr val="D4E3F1"/>
      </a:accent6>
      <a:hlink>
        <a:srgbClr val="065DB8"/>
      </a:hlink>
      <a:folHlink>
        <a:srgbClr val="41B7E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Internal Slides">
  <a:themeElements>
    <a:clrScheme name="NHS Essex ICB">
      <a:dk1>
        <a:srgbClr val="221E20"/>
      </a:dk1>
      <a:lt1>
        <a:srgbClr val="FFFFFF"/>
      </a:lt1>
      <a:dk2>
        <a:srgbClr val="005DB9"/>
      </a:dk2>
      <a:lt2>
        <a:srgbClr val="ECF5F5"/>
      </a:lt2>
      <a:accent1>
        <a:srgbClr val="415463"/>
      </a:accent1>
      <a:accent2>
        <a:srgbClr val="42B6E4"/>
      </a:accent2>
      <a:accent3>
        <a:srgbClr val="00A599"/>
      </a:accent3>
      <a:accent4>
        <a:srgbClr val="D3EEEE"/>
      </a:accent4>
      <a:accent5>
        <a:srgbClr val="DFF2FB"/>
      </a:accent5>
      <a:accent6>
        <a:srgbClr val="D4E3F1"/>
      </a:accent6>
      <a:hlink>
        <a:srgbClr val="065DB8"/>
      </a:hlink>
      <a:folHlink>
        <a:srgbClr val="41B7E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End Slide">
  <a:themeElements>
    <a:clrScheme name="NHS Essex ICB">
      <a:dk1>
        <a:srgbClr val="221E20"/>
      </a:dk1>
      <a:lt1>
        <a:srgbClr val="FFFFFF"/>
      </a:lt1>
      <a:dk2>
        <a:srgbClr val="005DB9"/>
      </a:dk2>
      <a:lt2>
        <a:srgbClr val="ECF5F5"/>
      </a:lt2>
      <a:accent1>
        <a:srgbClr val="415463"/>
      </a:accent1>
      <a:accent2>
        <a:srgbClr val="42B6E4"/>
      </a:accent2>
      <a:accent3>
        <a:srgbClr val="00A599"/>
      </a:accent3>
      <a:accent4>
        <a:srgbClr val="D3EEEE"/>
      </a:accent4>
      <a:accent5>
        <a:srgbClr val="DFF2FB"/>
      </a:accent5>
      <a:accent6>
        <a:srgbClr val="D4E3F1"/>
      </a:accent6>
      <a:hlink>
        <a:srgbClr val="065DB8"/>
      </a:hlink>
      <a:folHlink>
        <a:srgbClr val="41B7E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41CBB836DBD824D8372BA0AD47C994D" ma:contentTypeVersion="18" ma:contentTypeDescription="Create a new document." ma:contentTypeScope="" ma:versionID="c9802a4af33d63363072c5f713418b14">
  <xsd:schema xmlns:xsd="http://www.w3.org/2001/XMLSchema" xmlns:xs="http://www.w3.org/2001/XMLSchema" xmlns:p="http://schemas.microsoft.com/office/2006/metadata/properties" xmlns:ns1="http://schemas.microsoft.com/sharepoint/v3" xmlns:ns2="633bd5cf-3523-47ae-a6a8-716c1d934a70" xmlns:ns3="fe076c37-8d4f-4344-b958-1743506f93b7" targetNamespace="http://schemas.microsoft.com/office/2006/metadata/properties" ma:root="true" ma:fieldsID="19266d4b1d054b488e4a401d547b6edf" ns1:_="" ns2:_="" ns3:_="">
    <xsd:import namespace="http://schemas.microsoft.com/sharepoint/v3"/>
    <xsd:import namespace="633bd5cf-3523-47ae-a6a8-716c1d934a70"/>
    <xsd:import namespace="fe076c37-8d4f-4344-b958-1743506f93b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3bd5cf-3523-47ae-a6a8-716c1d934a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e076c37-8d4f-4344-b958-1743506f93b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18abfb2f-eb7c-48f4-91be-740f202273fd}" ma:internalName="TaxCatchAll" ma:showField="CatchAllData" ma:web="fe076c37-8d4f-4344-b958-1743506f93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33bd5cf-3523-47ae-a6a8-716c1d934a70">
      <Terms xmlns="http://schemas.microsoft.com/office/infopath/2007/PartnerControls"/>
    </lcf76f155ced4ddcb4097134ff3c332f>
    <TaxCatchAll xmlns="fe076c37-8d4f-4344-b958-1743506f93b7"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333B30B4-F830-47AA-B7D1-D9A59EFB2A47}">
  <ds:schemaRefs>
    <ds:schemaRef ds:uri="http://schemas.microsoft.com/sharepoint/v3/contenttype/forms"/>
  </ds:schemaRefs>
</ds:datastoreItem>
</file>

<file path=customXml/itemProps2.xml><?xml version="1.0" encoding="utf-8"?>
<ds:datastoreItem xmlns:ds="http://schemas.openxmlformats.org/officeDocument/2006/customXml" ds:itemID="{B11AEA69-1F3F-41AC-B649-F3144E89B0E8}">
  <ds:schemaRefs>
    <ds:schemaRef ds:uri="633bd5cf-3523-47ae-a6a8-716c1d934a70"/>
    <ds:schemaRef ds:uri="fe076c37-8d4f-4344-b958-1743506f93b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98BF206-3BF6-4FC6-A11E-299B48574A03}">
  <ds:schemaRefs>
    <ds:schemaRef ds:uri="0b4fc205-a614-4830-878e-1fcbd167ea01"/>
    <ds:schemaRef ds:uri="20716f64-f407-4eff-90f9-9cd76064c4d8"/>
    <ds:schemaRef ds:uri="633bd5cf-3523-47ae-a6a8-716c1d934a70"/>
    <ds:schemaRef ds:uri="670439b0-d7f9-4a70-9686-b0bacac466a7"/>
    <ds:schemaRef ds:uri="a8fbcd0d-2b31-49b8-8fac-bf8ad11ef8bb"/>
    <ds:schemaRef ds:uri="e1ee1cd6-abf7-4430-9b85-5bedbfeb048f"/>
    <ds:schemaRef ds:uri="e52e500e-b6c6-4635-a041-ae2b2cf372a0"/>
    <ds:schemaRef ds:uri="fe076c37-8d4f-4344-b958-1743506f93b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19</Slides>
  <Notes>0</Notes>
  <HiddenSlides>0</HiddenSlides>
  <ScaleCrop>false</ScaleCrop>
  <HeadingPairs>
    <vt:vector size="4" baseType="variant">
      <vt:variant>
        <vt:lpstr>Theme</vt:lpstr>
      </vt:variant>
      <vt:variant>
        <vt:i4>3</vt:i4>
      </vt:variant>
      <vt:variant>
        <vt:lpstr>Slide Titles</vt:lpstr>
      </vt:variant>
      <vt:variant>
        <vt:i4>19</vt:i4>
      </vt:variant>
    </vt:vector>
  </HeadingPairs>
  <TitlesOfParts>
    <vt:vector size="22" baseType="lpstr">
      <vt:lpstr>Cover Slides</vt:lpstr>
      <vt:lpstr>Internal Slides</vt:lpstr>
      <vt:lpstr>End Slide</vt:lpstr>
      <vt:lpstr>Data Visibility Guide</vt:lpstr>
      <vt:lpstr> </vt:lpstr>
      <vt:lpstr>Shared Care Record datasets by organisation </vt:lpstr>
      <vt:lpstr>PowerPoint Presentation</vt:lpstr>
      <vt:lpstr>PowerPoint Presentation</vt:lpstr>
      <vt:lpstr>PowerPoint Presentation</vt:lpstr>
      <vt:lpstr>ShCR Integrated Care Plan (ICP) Background &amp; Context</vt:lpstr>
      <vt:lpstr>PowerPoint Presentation</vt:lpstr>
      <vt:lpstr>PowerPoint Presentation</vt:lpstr>
      <vt:lpstr>NRL- Consumer Module (Going live at the end of October 2026)</vt:lpstr>
      <vt:lpstr>Bringing in Structured Data for Frailty &amp; End Of Life (EOL)</vt:lpstr>
      <vt:lpstr>Bringing in Structured Data for Frailty &amp; EOL..what does it include?</vt:lpstr>
      <vt:lpstr>Frailty &amp; EOL Structured Data - What will it look like in the ShCR?</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Claire Stamper</dc:creator>
  <cp:revision>30</cp:revision>
  <dcterms:created xsi:type="dcterms:W3CDTF">2026-02-19T12:15:31Z</dcterms:created>
  <dcterms:modified xsi:type="dcterms:W3CDTF">2026-08-17T13:04:15Z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0x010100F41CBB836DBD824D8372BA0AD47C994D</vt:lpwstr>
  </property>
</Properties>
</file>