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353" r:id="rId5"/>
    <p:sldId id="3354" r:id="rId6"/>
    <p:sldId id="3355" r:id="rId7"/>
    <p:sldId id="3356" r:id="rId8"/>
    <p:sldId id="3357" r:id="rId9"/>
    <p:sldId id="3358" r:id="rId10"/>
    <p:sldId id="3359" r:id="rId11"/>
    <p:sldId id="3360" r:id="rId12"/>
    <p:sldId id="3361" r:id="rId13"/>
    <p:sldId id="33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DE"/>
    <a:srgbClr val="E54875"/>
    <a:srgbClr val="4372C4"/>
    <a:srgbClr val="FF5617"/>
    <a:srgbClr val="553684"/>
    <a:srgbClr val="568FC2"/>
    <a:srgbClr val="1EA39C"/>
    <a:srgbClr val="9D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F6400-FDBD-4EDF-8EEA-AF7976CCD09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4F64-3875-4E8E-9809-5C9A4FE15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6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FB0C-6618-47CC-8B55-D6EFA89B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EFA3F-97F5-4D74-BABA-F4AE07A6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62280-E8EE-4AEB-AA7F-EB29E61D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86EB-E6F9-4160-A115-A8D7895C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3BFE-E81C-41AF-BECC-F454D3B3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B38E718-746F-4723-8CEB-D8C766996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02" y="129014"/>
            <a:ext cx="1995451" cy="5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9D44-757E-4FFC-A3D4-6E3ADCD5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4F0B1-288B-4623-A449-0C141FDB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4231-3BC5-47E9-8AA4-AD8051BA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75B5-C8F7-42D5-9969-F710F54B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D986A-99C8-4067-990A-27342208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AD0C8-A072-4A0D-9C93-0F6DD3306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EEC06-9B44-4BBB-AAD3-092309C8A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2C32-0194-4FF2-BC84-6A142577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839EE-955E-4C59-B456-D725F909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B8EC-7441-469A-9E73-AF0E06BD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AA81-1578-479E-8985-0EA1CD74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5FCE-FA0C-447E-BC6A-FA6E3F9E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A37A5-3FC1-4179-827B-F56C4245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34973-7075-44D6-A22D-32F2AA07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5B38E718-746F-4723-8CEB-D8C766996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02" y="129014"/>
            <a:ext cx="1995451" cy="5724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74906" y="6400412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E10F17-BA91-43E9-9098-C97FBCCDFF3B}" type="slidenum">
              <a:rPr lang="en-GB" sz="1200" b="1" smtClean="0">
                <a:solidFill>
                  <a:srgbClr val="7030A0"/>
                </a:solidFill>
              </a:rPr>
              <a:pPr/>
              <a:t>‹#›</a:t>
            </a:fld>
            <a:endParaRPr lang="en-GB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4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C6B8-5B0E-45D7-B9A0-93F1A17D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770B5-21CB-4287-90A8-AAC481A3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11739-933E-4A41-A10B-2B06D1E3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3EE3-18AD-4D8A-A61C-5D4E2E07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E844-4269-4138-962B-6F6FA70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605A-477E-4CAB-91F9-27E7E7DF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A2BD-228D-427F-B2A5-825FB1FF7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B4B5E-10A3-4B74-9CF5-D94CD6223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20464-3157-47F7-A8AF-24A8877C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F7791-4D37-4E1B-913D-3CA887E1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A6661-20F8-4893-81CF-705EFDB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755-323A-475D-801E-BDFD93ED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55A5-51F4-4D37-BA08-9AD1066C6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52B5E-BE89-4039-986C-4D7470D2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CEDBD-EB15-410A-9002-40C9A4572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F19BA-8658-4BCA-AB46-7325CA509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9B0A0-3BDD-47F5-A154-BF492748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FA290-49A5-4AA9-8FB7-EB3AC936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D324A-71BC-4255-9619-0640D2D3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DC5E-1820-491C-B7B2-277A58CD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BD5F3-EA65-44DE-8FBA-BABE5A90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C78E-E035-4092-BA2A-9EF7AC1E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FFF80-75AA-4025-AD34-3F5A36E9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2299D-0E80-4A19-9386-53526A02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C88FB-1A47-40F1-BABE-3F31677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C5025-56CB-46F1-BC13-DBFA2443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8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E6EA-198F-4F58-B436-14774896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E5F8-1264-4939-931E-0F5FE442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3967C-9891-4719-A0A0-99FA8399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7410D-E660-40CB-9740-4F9B336A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3A465-3317-4725-9ECD-84F71DA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447A7-B755-4F70-B357-ADF0E660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4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5A2F-090C-4A3A-AF77-A83ADEE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6D5BD-1C78-4755-A1BB-94615EAE5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C582D-D17C-4973-94D9-0E7D2F439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AA762-FB17-458A-8EE5-77F904DC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0EA9E-AD63-47A2-AA99-7AE2CF54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7FBF-20AF-486E-A7DB-A691DA34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3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17B1A-8B1C-47DA-8F87-AC0A0772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A0A2-7048-4B3C-BC2E-3A7886BD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921A-134B-4DDD-9078-031F4260D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45C-DF9C-441C-AF08-58A9A626A04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A4D3-AFAB-4F62-94A1-54EEB580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6F61A-D592-4A65-B270-329C4A30A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0C06-0194-4915-BD28-A6C26C6C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thercorinna.com/" TargetMode="External"/><Relationship Id="rId13" Type="http://schemas.openxmlformats.org/officeDocument/2006/relationships/hyperlink" Target="https://sophiaforum.net/index.php/guide-to-menopause-for-women-living-with-hiv/" TargetMode="External"/><Relationship Id="rId3" Type="http://schemas.openxmlformats.org/officeDocument/2006/relationships/hyperlink" Target="https://blackgirlsguidetosurvivingmenopause.com/" TargetMode="External"/><Relationship Id="rId7" Type="http://schemas.openxmlformats.org/officeDocument/2006/relationships/hyperlink" Target="https://www.facebook.com/groups/464245174194910" TargetMode="External"/><Relationship Id="rId12" Type="http://schemas.openxmlformats.org/officeDocument/2006/relationships/hyperlink" Target="https://www.peoplewhomenstruate.co.uk/post/an-introduction-to-people-who-menstruate" TargetMode="External"/><Relationship Id="rId2" Type="http://schemas.openxmlformats.org/officeDocument/2006/relationships/image" Target="../media/image5.jp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dskin.co.uk/whatsnew?category=menopause&amp;tag=menopause%20whilst%20black" TargetMode="External"/><Relationship Id="rId11" Type="http://schemas.openxmlformats.org/officeDocument/2006/relationships/hyperlink" Target="https://www.peoplewhomenstruate.co.uk/" TargetMode="External"/><Relationship Id="rId5" Type="http://schemas.openxmlformats.org/officeDocument/2006/relationships/hyperlink" Target="https://podcasts.apple.com/gb/podcast/menopause-whilst-black/id1537012198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www.blackhealthandbeyond.co.uk/" TargetMode="External"/><Relationship Id="rId4" Type="http://schemas.openxmlformats.org/officeDocument/2006/relationships/hyperlink" Target="https://podcasts.apple.com/gb/podcast/black-menopause-beyond/id1570812103" TargetMode="External"/><Relationship Id="rId9" Type="http://schemas.openxmlformats.org/officeDocument/2006/relationships/hyperlink" Target="https://linktr.ee/blackwomeninmenopause" TargetMode="External"/><Relationship Id="rId14" Type="http://schemas.openxmlformats.org/officeDocument/2006/relationships/hyperlink" Target="https://hayleysmenopause14.blogspo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s.org.uk/menopause-at-work/supporting-staff-through-the-menopause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acas.org.uk/menopause-at-work/menopause-and-the-law" TargetMode="External"/><Relationship Id="rId4" Type="http://schemas.openxmlformats.org/officeDocument/2006/relationships/hyperlink" Target="https://www.acas.org.uk/menopause-at-work/talking-with-staff-about-the-menopau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E08B1B-C388-4B0B-B837-F45780E74110}"/>
              </a:ext>
            </a:extLst>
          </p:cNvPr>
          <p:cNvSpPr/>
          <p:nvPr/>
        </p:nvSpPr>
        <p:spPr>
          <a:xfrm>
            <a:off x="0" y="1"/>
            <a:ext cx="7339584" cy="6858000"/>
          </a:xfrm>
          <a:prstGeom prst="rect">
            <a:avLst/>
          </a:prstGeom>
          <a:solidFill>
            <a:srgbClr val="553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2C4DE9-9B63-4B2E-8A21-DB70D78D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18" y="893065"/>
            <a:ext cx="5368497" cy="25359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  <a:latin typeface="+mn-lt"/>
              </a:rPr>
              <a:t>CAN DO Menopause</a:t>
            </a:r>
            <a:br>
              <a:rPr lang="en-US" sz="5300" b="1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Twitter: @MyPause1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GB" sz="1600" dirty="0">
                <a:solidFill>
                  <a:schemeClr val="bg1"/>
                </a:solidFill>
              </a:rPr>
            </a:br>
            <a:br>
              <a:rPr lang="en-GB" sz="1600" dirty="0">
                <a:solidFill>
                  <a:schemeClr val="bg1"/>
                </a:solidFill>
              </a:rPr>
            </a:b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1</a:t>
            </a:r>
            <a:br>
              <a:rPr lang="en-GB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</a:t>
            </a:r>
            <a:r>
              <a:rPr lang="en-GB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Support</a:t>
            </a:r>
            <a:endParaRPr lang="en-US" sz="31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BF8589-4035-467A-BE8B-CE2B52A8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/>
          <a:stretch/>
        </p:blipFill>
        <p:spPr>
          <a:xfrm>
            <a:off x="3859375" y="4072462"/>
            <a:ext cx="2678065" cy="21245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B53C9-EEC4-4EA4-9F5F-FA85CF92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752" y="42174"/>
            <a:ext cx="6169031" cy="357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Suffolk and North East Essex ICS &amp; Hertfordshire and West Essex ICS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37375F-1E99-46B9-8C8A-0415B1CDF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14186"/>
          <a:stretch/>
        </p:blipFill>
        <p:spPr>
          <a:xfrm>
            <a:off x="791751" y="4072462"/>
            <a:ext cx="2829212" cy="21245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C4D9E252-4AF4-4292-AF67-A69F1FA0E2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44" y="2847432"/>
            <a:ext cx="3983996" cy="11429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D63AF-79DA-47F9-B711-9148B0F36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84" y="780531"/>
            <a:ext cx="3522117" cy="1147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04DEB-36CB-49EE-A425-11A060DF8960}"/>
              </a:ext>
            </a:extLst>
          </p:cNvPr>
          <p:cNvSpPr txBox="1"/>
          <p:nvPr/>
        </p:nvSpPr>
        <p:spPr>
          <a:xfrm>
            <a:off x="28590" y="6281263"/>
            <a:ext cx="7282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This event is hosted by MyPause, menopause support group, Suffolk and North East Essex Integrated Care System, and Hertfordshire and West Essex Integrated Care System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DB454A7-D3F0-994D-8787-E431EB842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97" y="4909258"/>
            <a:ext cx="4379550" cy="13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EEE6E-4BC3-4386-AB3C-E78AB7C7F635}"/>
              </a:ext>
            </a:extLst>
          </p:cNvPr>
          <p:cNvSpPr txBox="1"/>
          <p:nvPr/>
        </p:nvSpPr>
        <p:spPr>
          <a:xfrm>
            <a:off x="377952" y="2110407"/>
            <a:ext cx="11362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endParaRPr lang="en-GB" dirty="0"/>
          </a:p>
          <a:p>
            <a:r>
              <a:rPr lang="en-GB" b="1" dirty="0"/>
              <a:t>PODCASTS</a:t>
            </a:r>
            <a:endParaRPr lang="en-GB" dirty="0"/>
          </a:p>
          <a:p>
            <a:r>
              <a:rPr lang="en-GB" dirty="0">
                <a:hlinkClick r:id="rId3"/>
              </a:rPr>
              <a:t>Black Girls’ Guide to Surviving Menopause</a:t>
            </a:r>
            <a:r>
              <a:rPr lang="en-GB" dirty="0"/>
              <a:t> Gender inclusive podcast and guide presented by leader, facilitator and healer </a:t>
            </a:r>
            <a:r>
              <a:rPr lang="en-GB" dirty="0" err="1"/>
              <a:t>Omisade</a:t>
            </a:r>
            <a:r>
              <a:rPr lang="en-GB" dirty="0"/>
              <a:t> Burney-Scott.</a:t>
            </a:r>
          </a:p>
          <a:p>
            <a:r>
              <a:rPr lang="en-GB" dirty="0">
                <a:hlinkClick r:id="rId4"/>
              </a:rPr>
              <a:t>Black Menopause and Beyond Podcast</a:t>
            </a:r>
            <a:r>
              <a:rPr lang="en-GB" dirty="0"/>
              <a:t> with Anita Powell</a:t>
            </a:r>
          </a:p>
          <a:p>
            <a:r>
              <a:rPr lang="en-GB" dirty="0">
                <a:hlinkClick r:id="rId5"/>
              </a:rPr>
              <a:t>Menopause Whilst Black</a:t>
            </a:r>
            <a:r>
              <a:rPr lang="en-GB" dirty="0"/>
              <a:t> Podcasts about Black British women’s experiences of menopause, hosted by Karen Arthur (</a:t>
            </a:r>
            <a:r>
              <a:rPr lang="en-GB" dirty="0">
                <a:hlinkClick r:id="rId6"/>
              </a:rPr>
              <a:t>intro here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b="1" dirty="0"/>
              <a:t>SITES &amp; GROUPS</a:t>
            </a:r>
            <a:endParaRPr lang="en-GB" dirty="0"/>
          </a:p>
          <a:p>
            <a:r>
              <a:rPr lang="en-GB" dirty="0">
                <a:hlinkClick r:id="rId7"/>
              </a:rPr>
              <a:t>All-Gender Peri/Menopause page</a:t>
            </a:r>
            <a:r>
              <a:rPr lang="en-GB" dirty="0"/>
              <a:t> Facebook group run by </a:t>
            </a:r>
            <a:r>
              <a:rPr lang="en-GB" dirty="0">
                <a:hlinkClick r:id="rId8"/>
              </a:rPr>
              <a:t>Heather Corinna</a:t>
            </a:r>
            <a:r>
              <a:rPr lang="en-GB" dirty="0"/>
              <a:t>. </a:t>
            </a:r>
          </a:p>
          <a:p>
            <a:r>
              <a:rPr lang="en-GB" dirty="0">
                <a:hlinkClick r:id="rId9"/>
              </a:rPr>
              <a:t>Black Women in Menopause</a:t>
            </a:r>
            <a:r>
              <a:rPr lang="en-GB" dirty="0"/>
              <a:t> Events, support and information, created by Nina </a:t>
            </a:r>
            <a:r>
              <a:rPr lang="en-GB" dirty="0" err="1"/>
              <a:t>Kuypers</a:t>
            </a:r>
            <a:r>
              <a:rPr lang="en-GB" dirty="0"/>
              <a:t> (founder of </a:t>
            </a:r>
            <a:r>
              <a:rPr lang="en-GB" dirty="0">
                <a:hlinkClick r:id="rId10"/>
              </a:rPr>
              <a:t>Black Health and Beyond</a:t>
            </a:r>
            <a:r>
              <a:rPr lang="en-GB" dirty="0"/>
              <a:t>).</a:t>
            </a:r>
          </a:p>
          <a:p>
            <a:r>
              <a:rPr lang="en-GB" dirty="0">
                <a:hlinkClick r:id="rId11"/>
              </a:rPr>
              <a:t>People Who Menstruate</a:t>
            </a:r>
            <a:r>
              <a:rPr lang="en-GB" dirty="0"/>
              <a:t> Stories about menstruation, pregnancy, menopause and more from trans men, non-binary and intersex people. </a:t>
            </a:r>
            <a:r>
              <a:rPr lang="en-GB" dirty="0">
                <a:hlinkClick r:id="rId12"/>
              </a:rPr>
              <a:t>Introduction here</a:t>
            </a:r>
            <a:r>
              <a:rPr lang="en-GB" dirty="0"/>
              <a:t>. </a:t>
            </a:r>
            <a:r>
              <a:rPr lang="en-GB" dirty="0">
                <a:hlinkClick r:id="rId13"/>
              </a:rPr>
              <a:t>Guide to Menopause for Women Living with HIV</a:t>
            </a:r>
            <a:r>
              <a:rPr lang="en-GB" dirty="0"/>
              <a:t> Guide created by Sophia Forum. </a:t>
            </a:r>
          </a:p>
          <a:p>
            <a:r>
              <a:rPr lang="en-GB" dirty="0">
                <a:hlinkClick r:id="rId14"/>
              </a:rPr>
              <a:t>My Premature Menopause</a:t>
            </a:r>
            <a:r>
              <a:rPr lang="en-GB" dirty="0"/>
              <a:t> Hayley </a:t>
            </a:r>
            <a:r>
              <a:rPr lang="en-GB" dirty="0" err="1"/>
              <a:t>Cockman’s</a:t>
            </a:r>
            <a:r>
              <a:rPr lang="en-GB" dirty="0"/>
              <a:t> story of experiencing menopause at 14.</a:t>
            </a:r>
          </a:p>
          <a:p>
            <a:r>
              <a:rPr lang="en-GB" dirty="0"/>
              <a:t>Book: What Fresh Hell is This? – Heather Corinna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5650-FD2F-4F66-AA14-BA2A1CB9BE52}"/>
              </a:ext>
            </a:extLst>
          </p:cNvPr>
          <p:cNvSpPr txBox="1"/>
          <p:nvPr/>
        </p:nvSpPr>
        <p:spPr>
          <a:xfrm flipH="1">
            <a:off x="0" y="1548825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      </a:t>
            </a:r>
            <a:r>
              <a:rPr lang="en-GB" sz="3600" dirty="0">
                <a:solidFill>
                  <a:schemeClr val="bg1"/>
                </a:solidFill>
              </a:rPr>
              <a:t>RESOURCES 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7" name="Graphic 6" descr="Information with solid fill">
            <a:extLst>
              <a:ext uri="{FF2B5EF4-FFF2-40B4-BE49-F238E27FC236}">
                <a16:creationId xmlns:a16="http://schemas.microsoft.com/office/drawing/2014/main" id="{0587775E-39F6-7D4A-ACD6-149F1D8492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952" y="1600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EEE6E-4BC3-4386-AB3C-E78AB7C7F635}"/>
              </a:ext>
            </a:extLst>
          </p:cNvPr>
          <p:cNvSpPr txBox="1"/>
          <p:nvPr/>
        </p:nvSpPr>
        <p:spPr>
          <a:xfrm>
            <a:off x="377952" y="1866567"/>
            <a:ext cx="11362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2000" dirty="0"/>
              <a:t>If an employee or worker is put at a disadvantage or treated less favourably because of their menopause symptoms, this could be discriminatory if connected to a protected characteristic.</a:t>
            </a:r>
          </a:p>
          <a:p>
            <a:endParaRPr lang="en-GB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Equality Act 2010, which protects workers against discrimination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The menopause is not a specific protected characteristic under the Equality Act 2010. But if an employee or worker is put at a disadvantage and treated less favourably because of their menopause symptoms, this could be discrimination if related to a protected characteristic, for example: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GB" sz="2000" dirty="0"/>
              <a:t>age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GB" sz="2000" dirty="0"/>
              <a:t>disability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GB" sz="2000" dirty="0"/>
              <a:t>gender reassignment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GB" sz="2000" dirty="0"/>
              <a:t>Sex</a:t>
            </a:r>
          </a:p>
          <a:p>
            <a:pPr marL="0" lvl="1" indent="457200" fontAlgn="base">
              <a:buFont typeface="Arial" panose="020B0604020202020204" pitchFamily="34" charset="0"/>
              <a:buChar char="•"/>
            </a:pPr>
            <a:r>
              <a:rPr lang="en-GB" sz="2000" dirty="0"/>
              <a:t>Health and Safety at Work Act 1974, which says an employer must, where reasonably practical,      ensure everyone's health, safety and welfare at work                                             </a:t>
            </a:r>
            <a:r>
              <a:rPr lang="en-GB" sz="1400" dirty="0"/>
              <a:t>Source: acas.org.uk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5650-FD2F-4F66-AA14-BA2A1CB9BE52}"/>
              </a:ext>
            </a:extLst>
          </p:cNvPr>
          <p:cNvSpPr txBox="1"/>
          <p:nvPr/>
        </p:nvSpPr>
        <p:spPr>
          <a:xfrm flipH="1">
            <a:off x="0" y="1548825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 Menopause and the Law</a:t>
            </a:r>
          </a:p>
        </p:txBody>
      </p:sp>
    </p:spTree>
    <p:extLst>
      <p:ext uri="{BB962C8B-B14F-4D97-AF65-F5344CB8AC3E}">
        <p14:creationId xmlns:p14="http://schemas.microsoft.com/office/powerpoint/2010/main" val="357406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EEE6E-4BC3-4386-AB3C-E78AB7C7F635}"/>
              </a:ext>
            </a:extLst>
          </p:cNvPr>
          <p:cNvSpPr txBox="1"/>
          <p:nvPr/>
        </p:nvSpPr>
        <p:spPr>
          <a:xfrm>
            <a:off x="377952" y="1866567"/>
            <a:ext cx="11362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Access to water and suitable rest room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Temperature/ventilation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Uniform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Reasonable adjustments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Not worsening the symptoms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5650-FD2F-4F66-AA14-BA2A1CB9BE52}"/>
              </a:ext>
            </a:extLst>
          </p:cNvPr>
          <p:cNvSpPr txBox="1"/>
          <p:nvPr/>
        </p:nvSpPr>
        <p:spPr>
          <a:xfrm flipH="1">
            <a:off x="0" y="1548825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 What can I do as a Manager?  Environment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28 Water Filter Cartoon Illustrations &amp;amp; Clip Art - iStock">
            <a:extLst>
              <a:ext uri="{FF2B5EF4-FFF2-40B4-BE49-F238E27FC236}">
                <a16:creationId xmlns:a16="http://schemas.microsoft.com/office/drawing/2014/main" id="{2C1842F4-BBB3-4258-B337-897D1C2D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460062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7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EEE6E-4BC3-4386-AB3C-E78AB7C7F635}"/>
              </a:ext>
            </a:extLst>
          </p:cNvPr>
          <p:cNvSpPr txBox="1"/>
          <p:nvPr/>
        </p:nvSpPr>
        <p:spPr>
          <a:xfrm>
            <a:off x="169892" y="2304500"/>
            <a:ext cx="11362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Educate yourself on the symptoms (not all people experience all symptoms, different levels of support)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Pay attention – listen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Ask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Don’t personalise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Consider their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Approach things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Be aware of anxiety and sleeplessness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Eliminate stigma and taboo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5650-FD2F-4F66-AA14-BA2A1CB9BE52}"/>
              </a:ext>
            </a:extLst>
          </p:cNvPr>
          <p:cNvSpPr txBox="1"/>
          <p:nvPr/>
        </p:nvSpPr>
        <p:spPr>
          <a:xfrm flipH="1">
            <a:off x="0" y="1548825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 What can I do as a Manager? - Leadership</a:t>
            </a:r>
          </a:p>
        </p:txBody>
      </p:sp>
      <p:pic>
        <p:nvPicPr>
          <p:cNvPr id="2050" name="Picture 2" descr="Difficult Conversations With Employees: 9 Crucial Rules To Remember -  Insperity">
            <a:extLst>
              <a:ext uri="{FF2B5EF4-FFF2-40B4-BE49-F238E27FC236}">
                <a16:creationId xmlns:a16="http://schemas.microsoft.com/office/drawing/2014/main" id="{FF74316C-A218-4F2D-BDB0-89F9303B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64" y="3870766"/>
            <a:ext cx="6096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7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EEE6E-4BC3-4386-AB3C-E78AB7C7F635}"/>
              </a:ext>
            </a:extLst>
          </p:cNvPr>
          <p:cNvSpPr txBox="1"/>
          <p:nvPr/>
        </p:nvSpPr>
        <p:spPr>
          <a:xfrm>
            <a:off x="377952" y="1866567"/>
            <a:ext cx="11362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endParaRPr lang="en-GB" sz="3200" dirty="0"/>
          </a:p>
          <a:p>
            <a:pPr marL="457200" lvl="0" indent="-457200">
              <a:buFont typeface="Wingdings" pitchFamily="2" charset="2"/>
              <a:buChar char="ü"/>
            </a:pPr>
            <a:r>
              <a:rPr lang="en-GB" sz="3200" dirty="0"/>
              <a:t>Ability to listen and talk sensitively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GB" sz="32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GB" sz="3200" dirty="0"/>
              <a:t>Do not personalise symptoms</a:t>
            </a:r>
          </a:p>
          <a:p>
            <a:pPr marL="457200" indent="-457200">
              <a:buFont typeface="Wingdings" pitchFamily="2" charset="2"/>
              <a:buChar char="ü"/>
            </a:pPr>
            <a:endParaRPr lang="en-GB" sz="32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GB" sz="3200" dirty="0"/>
              <a:t>No stigma or taboo</a:t>
            </a:r>
            <a:endParaRPr lang="en-US" sz="3200" dirty="0"/>
          </a:p>
          <a:p>
            <a:endParaRPr lang="en-US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5650-FD2F-4F66-AA14-BA2A1CB9BE52}"/>
              </a:ext>
            </a:extLst>
          </p:cNvPr>
          <p:cNvSpPr txBox="1"/>
          <p:nvPr/>
        </p:nvSpPr>
        <p:spPr>
          <a:xfrm flipH="1">
            <a:off x="0" y="1548825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 </a:t>
            </a:r>
            <a:r>
              <a:rPr lang="en-GB" sz="3600" dirty="0">
                <a:solidFill>
                  <a:schemeClr val="bg1"/>
                </a:solidFill>
              </a:rPr>
              <a:t>What can we do as an organisation? Sign up, support, educate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Orange Cartoon Character With Red Tick. Stock Photo, Picture And Royalty  Free Image. Image 17726461.">
            <a:extLst>
              <a:ext uri="{FF2B5EF4-FFF2-40B4-BE49-F238E27FC236}">
                <a16:creationId xmlns:a16="http://schemas.microsoft.com/office/drawing/2014/main" id="{3F7CE031-CDBE-4354-A13F-3E826165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48" y="2675970"/>
            <a:ext cx="378460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8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EEE6E-4BC3-4386-AB3C-E78AB7C7F635}"/>
              </a:ext>
            </a:extLst>
          </p:cNvPr>
          <p:cNvSpPr txBox="1"/>
          <p:nvPr/>
        </p:nvSpPr>
        <p:spPr>
          <a:xfrm>
            <a:off x="377952" y="1866567"/>
            <a:ext cx="11362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endParaRPr lang="en-GB" sz="3200" dirty="0"/>
          </a:p>
          <a:p>
            <a:pPr fontAlgn="base"/>
            <a:r>
              <a:rPr lang="en-GB" sz="3200" b="1" dirty="0" err="1"/>
              <a:t>Acas.org.uk</a:t>
            </a:r>
            <a:r>
              <a:rPr lang="en-GB" sz="3200" b="1" dirty="0"/>
              <a:t>:</a:t>
            </a:r>
          </a:p>
          <a:p>
            <a:pPr fontAlgn="base"/>
            <a:r>
              <a:rPr lang="en-GB" sz="3200" u="sng" dirty="0">
                <a:hlinkClick r:id="rId3"/>
              </a:rPr>
              <a:t>Supporting staff through the menopause</a:t>
            </a:r>
            <a:endParaRPr lang="en-GB" sz="3200" dirty="0"/>
          </a:p>
          <a:p>
            <a:pPr fontAlgn="base"/>
            <a:r>
              <a:rPr lang="en-GB" sz="3200" dirty="0">
                <a:hlinkClick r:id="rId4"/>
              </a:rPr>
              <a:t>Talking with staff about the menopause</a:t>
            </a:r>
            <a:endParaRPr lang="en-GB" sz="3200" dirty="0"/>
          </a:p>
          <a:p>
            <a:pPr fontAlgn="base"/>
            <a:r>
              <a:rPr lang="en-GB" sz="3200" u="sng" dirty="0">
                <a:hlinkClick r:id="rId5"/>
              </a:rPr>
              <a:t>Menopause and the law</a:t>
            </a:r>
            <a:endParaRPr lang="en-GB" sz="3200" u="sng" dirty="0"/>
          </a:p>
          <a:p>
            <a:pPr fontAlgn="base"/>
            <a:r>
              <a:rPr lang="en-GB" sz="3200" b="1" u="sng" dirty="0"/>
              <a:t>https://</a:t>
            </a:r>
            <a:r>
              <a:rPr lang="en-GB" sz="3200" b="1" u="sng" dirty="0" err="1"/>
              <a:t>www.menopausematters.co.uk</a:t>
            </a:r>
            <a:r>
              <a:rPr lang="en-GB" sz="3200" b="1" u="sng" dirty="0"/>
              <a:t>/</a:t>
            </a:r>
            <a:r>
              <a:rPr lang="en-GB" sz="3200" b="1" u="sng" dirty="0" err="1"/>
              <a:t>manshed.php</a:t>
            </a:r>
            <a:endParaRPr lang="en-GB" sz="3200" b="1" u="sng" dirty="0"/>
          </a:p>
          <a:p>
            <a:endParaRPr lang="en-US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5650-FD2F-4F66-AA14-BA2A1CB9BE52}"/>
              </a:ext>
            </a:extLst>
          </p:cNvPr>
          <p:cNvSpPr txBox="1"/>
          <p:nvPr/>
        </p:nvSpPr>
        <p:spPr>
          <a:xfrm flipH="1">
            <a:off x="0" y="1548825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       </a:t>
            </a:r>
            <a:r>
              <a:rPr lang="en-GB" sz="3600" dirty="0">
                <a:solidFill>
                  <a:schemeClr val="bg1"/>
                </a:solidFill>
              </a:rPr>
              <a:t>RESOURCES 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7" name="Graphic 6" descr="Information with solid fill">
            <a:extLst>
              <a:ext uri="{FF2B5EF4-FFF2-40B4-BE49-F238E27FC236}">
                <a16:creationId xmlns:a16="http://schemas.microsoft.com/office/drawing/2014/main" id="{0587775E-39F6-7D4A-ACD6-149F1D849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952" y="1600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E08B1B-C388-4B0B-B837-F45780E74110}"/>
              </a:ext>
            </a:extLst>
          </p:cNvPr>
          <p:cNvSpPr/>
          <p:nvPr/>
        </p:nvSpPr>
        <p:spPr>
          <a:xfrm>
            <a:off x="0" y="1"/>
            <a:ext cx="7339584" cy="6858000"/>
          </a:xfrm>
          <a:prstGeom prst="rect">
            <a:avLst/>
          </a:prstGeom>
          <a:solidFill>
            <a:srgbClr val="553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2C4DE9-9B63-4B2E-8A21-DB70D78D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18" y="893065"/>
            <a:ext cx="5368497" cy="25359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  <a:latin typeface="+mn-lt"/>
              </a:rPr>
              <a:t>CAN DO Menopause</a:t>
            </a:r>
            <a:br>
              <a:rPr lang="en-US" sz="5300" b="1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Twitter: @MyPause1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GB" sz="1600" dirty="0">
                <a:solidFill>
                  <a:schemeClr val="bg1"/>
                </a:solidFill>
              </a:rPr>
            </a:br>
            <a:br>
              <a:rPr lang="en-GB" sz="1600" dirty="0">
                <a:solidFill>
                  <a:schemeClr val="bg1"/>
                </a:solidFill>
              </a:rPr>
            </a:b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2</a:t>
            </a:r>
            <a:br>
              <a:rPr lang="en-GB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</a:t>
            </a:r>
            <a:r>
              <a:rPr lang="en-GB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 Menopause</a:t>
            </a:r>
            <a:endParaRPr lang="en-US" sz="31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BF8589-4035-467A-BE8B-CE2B52A8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/>
          <a:stretch/>
        </p:blipFill>
        <p:spPr>
          <a:xfrm>
            <a:off x="3859375" y="4072462"/>
            <a:ext cx="2678065" cy="21245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B53C9-EEC4-4EA4-9F5F-FA85CF92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752" y="42174"/>
            <a:ext cx="6169031" cy="357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Suffolk and North East Essex ICS &amp; Hertfordshire and West Essex ICS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37375F-1E99-46B9-8C8A-0415B1CDF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14186"/>
          <a:stretch/>
        </p:blipFill>
        <p:spPr>
          <a:xfrm>
            <a:off x="791751" y="4072462"/>
            <a:ext cx="2829212" cy="21245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C4D9E252-4AF4-4292-AF67-A69F1FA0E2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44" y="2847432"/>
            <a:ext cx="3983996" cy="11429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D63AF-79DA-47F9-B711-9148B0F36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84" y="780531"/>
            <a:ext cx="3522117" cy="1147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04DEB-36CB-49EE-A425-11A060DF8960}"/>
              </a:ext>
            </a:extLst>
          </p:cNvPr>
          <p:cNvSpPr txBox="1"/>
          <p:nvPr/>
        </p:nvSpPr>
        <p:spPr>
          <a:xfrm>
            <a:off x="28590" y="6281263"/>
            <a:ext cx="7282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This event is hosted by MyPause, menopause support group, Suffolk and North East Essex Integrated Care System, and Hertfordshire and West Essex Integrated Care System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DB454A7-D3F0-994D-8787-E431EB842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97" y="4909258"/>
            <a:ext cx="4379550" cy="13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2" descr="https://i0.wp.com/slavefreetrade.org/wp-content/uploads/2021/03/hero-whm2020-02.png?resize=750%2C265&amp;ssl=1">
            <a:extLst>
              <a:ext uri="{FF2B5EF4-FFF2-40B4-BE49-F238E27FC236}">
                <a16:creationId xmlns:a16="http://schemas.microsoft.com/office/drawing/2014/main" id="{296FECC4-6F72-7640-BADB-404EA9F0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4" y="1402441"/>
            <a:ext cx="6001512" cy="21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86C515-C726-3140-851E-9004E04B8CFA}"/>
              </a:ext>
            </a:extLst>
          </p:cNvPr>
          <p:cNvSpPr/>
          <p:nvPr/>
        </p:nvSpPr>
        <p:spPr>
          <a:xfrm>
            <a:off x="0" y="3429000"/>
            <a:ext cx="12192000" cy="2996184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DDBFB-0C52-F84F-8A1B-14B7F525E460}"/>
              </a:ext>
            </a:extLst>
          </p:cNvPr>
          <p:cNvSpPr txBox="1"/>
          <p:nvPr/>
        </p:nvSpPr>
        <p:spPr>
          <a:xfrm>
            <a:off x="451104" y="3525806"/>
            <a:ext cx="11332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Inclusive Menopause – BAME</a:t>
            </a:r>
          </a:p>
          <a:p>
            <a:endParaRPr lang="en-GB" sz="14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Although menopause is biologically similar with all ethnic groups, things like culture, lifestyle, economy can effect the way it is experienced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 Punjabi &amp; Urdu there is no word that directly translates as ‘menopause’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Symptoms may be expressed differently, or English may not be a first language, causing to no or mis- diagnosis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Low uptake of HRT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Health care is white male largely by default, e.g. vitamin D</a:t>
            </a:r>
          </a:p>
        </p:txBody>
      </p:sp>
    </p:spTree>
    <p:extLst>
      <p:ext uri="{BB962C8B-B14F-4D97-AF65-F5344CB8AC3E}">
        <p14:creationId xmlns:p14="http://schemas.microsoft.com/office/powerpoint/2010/main" val="91164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12114-A17E-8E4B-8914-144761ADA3AF}"/>
              </a:ext>
            </a:extLst>
          </p:cNvPr>
          <p:cNvSpPr/>
          <p:nvPr/>
        </p:nvSpPr>
        <p:spPr>
          <a:xfrm flipV="1">
            <a:off x="-1" y="4925566"/>
            <a:ext cx="12192000" cy="1029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27D1C-77E4-4517-8FEE-5480E2E978E3}"/>
              </a:ext>
            </a:extLst>
          </p:cNvPr>
          <p:cNvSpPr/>
          <p:nvPr/>
        </p:nvSpPr>
        <p:spPr>
          <a:xfrm>
            <a:off x="92676" y="1672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u="sng" dirty="0">
              <a:solidFill>
                <a:srgbClr val="5536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59C72-F6DA-4974-89D6-06E8E379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96544"/>
            <a:ext cx="4806696" cy="1566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DB3-9DFD-4653-8E0F-655E302F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6C515-C726-3140-851E-9004E04B8CFA}"/>
              </a:ext>
            </a:extLst>
          </p:cNvPr>
          <p:cNvSpPr/>
          <p:nvPr/>
        </p:nvSpPr>
        <p:spPr>
          <a:xfrm flipV="1">
            <a:off x="0" y="1601452"/>
            <a:ext cx="12192000" cy="29583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D04809-FEB6-E848-B614-B5C8CFD0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856" y="4759454"/>
            <a:ext cx="2295249" cy="1361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88C7E-528B-6043-96FD-4B5C028CB4A9}"/>
              </a:ext>
            </a:extLst>
          </p:cNvPr>
          <p:cNvSpPr txBox="1"/>
          <p:nvPr/>
        </p:nvSpPr>
        <p:spPr>
          <a:xfrm>
            <a:off x="451105" y="1683425"/>
            <a:ext cx="87538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Inclusive Menopause – LGBTQIA+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Menopause is experienced by cisgender women and also trans men and non-binary and intersex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People who are mis-gendered may avoid accessing beneficial healthcare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Perimenopause and menopause can exacerbate any existing mental or physical health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Health check invitations by gender not need, e.g. breast and cervical screening</a:t>
            </a:r>
          </a:p>
          <a:p>
            <a:endParaRPr lang="en-GB" sz="2000" b="1" dirty="0"/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/>
          </a:p>
          <a:p>
            <a:r>
              <a:rPr lang="en-GB" sz="2000" b="1" dirty="0"/>
              <a:t>Depravation/poverty</a:t>
            </a:r>
          </a:p>
          <a:p>
            <a:endParaRPr lang="en-GB" sz="1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Supplements, targeted toiletries, over the counter treatments are expensive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3DCECF-8F75-4849-B569-4F99A2ECA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720" b="20682"/>
          <a:stretch/>
        </p:blipFill>
        <p:spPr>
          <a:xfrm rot="19710218">
            <a:off x="8885329" y="1425154"/>
            <a:ext cx="3187886" cy="28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6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D4EFD07AC6948A824C47083913848" ma:contentTypeVersion="13" ma:contentTypeDescription="Create a new document." ma:contentTypeScope="" ma:versionID="981a0e312eb3cc267b9579d5ccb359bc">
  <xsd:schema xmlns:xsd="http://www.w3.org/2001/XMLSchema" xmlns:xs="http://www.w3.org/2001/XMLSchema" xmlns:p="http://schemas.microsoft.com/office/2006/metadata/properties" xmlns:ns3="4241ccfb-e7c1-4f02-9bd4-0322dd410dc5" xmlns:ns4="5a210ba4-8c1f-45e7-9436-e07181c7b6b3" targetNamespace="http://schemas.microsoft.com/office/2006/metadata/properties" ma:root="true" ma:fieldsID="4d43434bed633fa9f26db2bab7157848" ns3:_="" ns4:_="">
    <xsd:import namespace="4241ccfb-e7c1-4f02-9bd4-0322dd410dc5"/>
    <xsd:import namespace="5a210ba4-8c1f-45e7-9436-e07181c7b6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1ccfb-e7c1-4f02-9bd4-0322dd410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10ba4-8c1f-45e7-9436-e07181c7b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CDB57-B968-478B-B89C-6C98B2F016E0}">
  <ds:schemaRefs>
    <ds:schemaRef ds:uri="http://schemas.microsoft.com/office/2006/documentManagement/types"/>
    <ds:schemaRef ds:uri="4241ccfb-e7c1-4f02-9bd4-0322dd410dc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a210ba4-8c1f-45e7-9436-e07181c7b6b3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5C9FDE-6199-46E7-ADCB-EF0629E5E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1ccfb-e7c1-4f02-9bd4-0322dd410dc5"/>
    <ds:schemaRef ds:uri="5a210ba4-8c1f-45e7-9436-e07181c7b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C3CD24-7BD7-4B76-85EC-01F19BCC8A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716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       CAN DO Menopause Twitter: @MyPause1    Section 1 TITLE: Providing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CAN DO Menopause Twitter: @MyPause1    Section 2 TITLE: Inclusive Menopause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VCSE Strategy Group</dc:title>
  <dc:creator>Seward, Graham - Head of Workforce Transformation</dc:creator>
  <cp:lastModifiedBy>Crelly, Debs</cp:lastModifiedBy>
  <cp:revision>85</cp:revision>
  <dcterms:created xsi:type="dcterms:W3CDTF">2021-07-15T07:54:02Z</dcterms:created>
  <dcterms:modified xsi:type="dcterms:W3CDTF">2021-12-07T08:49:50Z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0x010100896D4EFD07AC6948A824C47083913848</vt:lpwstr>
  </property>
</Properties>
</file>