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29" r:id="rId5"/>
  </p:sldMasterIdLst>
  <p:notesMasterIdLst>
    <p:notesMasterId r:id="rId25"/>
  </p:notesMasterIdLst>
  <p:sldIdLst>
    <p:sldId id="2147375582" r:id="rId6"/>
    <p:sldId id="2147374947" r:id="rId7"/>
    <p:sldId id="2147375602" r:id="rId8"/>
    <p:sldId id="2147375608" r:id="rId9"/>
    <p:sldId id="2147375587" r:id="rId10"/>
    <p:sldId id="2147375591" r:id="rId11"/>
    <p:sldId id="2147375596" r:id="rId12"/>
    <p:sldId id="2147375597" r:id="rId13"/>
    <p:sldId id="2147375598" r:id="rId14"/>
    <p:sldId id="2147375607" r:id="rId15"/>
    <p:sldId id="2147375599" r:id="rId16"/>
    <p:sldId id="2147375604" r:id="rId17"/>
    <p:sldId id="2147375605" r:id="rId18"/>
    <p:sldId id="2147375600" r:id="rId19"/>
    <p:sldId id="2147375590" r:id="rId20"/>
    <p:sldId id="2147375595" r:id="rId21"/>
    <p:sldId id="2147375606" r:id="rId22"/>
    <p:sldId id="2147375594" r:id="rId23"/>
    <p:sldId id="21473755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664391-26F8-4B1D-84AD-B9C45750C3D8}" name="Peiris, Yasmin" initials="PY" userId="S::ypeiris@deloitte.co.uk::166c00fc-cb9a-45ab-8feb-2a243b70a2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 Bokobza" initials="AB" lastIdx="5" clrIdx="0">
    <p:extLst>
      <p:ext uri="{19B8F6BF-5375-455C-9EA6-DF929625EA0E}">
        <p15:presenceInfo xmlns:p15="http://schemas.microsoft.com/office/powerpoint/2012/main" userId="Anna Bokobza" providerId="None"/>
      </p:ext>
    </p:extLst>
  </p:cmAuthor>
  <p:cmAuthor id="2" name="Leonard Nigel (R1L) Essex Partnership" initials="LN(EP" lastIdx="7" clrIdx="1">
    <p:extLst>
      <p:ext uri="{19B8F6BF-5375-455C-9EA6-DF929625EA0E}">
        <p15:presenceInfo xmlns:p15="http://schemas.microsoft.com/office/powerpoint/2012/main" userId="S-1-5-21-4294843508-2536323886-355255943-37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A0BE"/>
    <a:srgbClr val="7DC8FF"/>
    <a:srgbClr val="005EB8"/>
    <a:srgbClr val="FF85F9"/>
    <a:srgbClr val="FFB3FB"/>
    <a:srgbClr val="FFC7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16" autoAdjust="0"/>
    <p:restoredTop sz="94660"/>
  </p:normalViewPr>
  <p:slideViewPr>
    <p:cSldViewPr snapToGrid="0">
      <p:cViewPr varScale="1">
        <p:scale>
          <a:sx n="80" d="100"/>
          <a:sy n="80" d="100"/>
        </p:scale>
        <p:origin x="101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C8A52-2B4B-40B8-8335-9726961F36E9}" type="datetimeFigureOut">
              <a:rPr lang="en-GB" smtClean="0"/>
              <a:t>30/01/2024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45DE70-41F0-429C-BC4E-4AE6B9ED9903}" type="slidenum">
              <a:rPr lang="en-GB" smtClean="0"/>
              <a:t>‹#›</a:t>
            </a:fld>
            <a:endParaRPr lang="en-GB"/>
          </a:p>
        </p:txBody>
      </p:sp>
    </p:spTree>
    <p:extLst>
      <p:ext uri="{BB962C8B-B14F-4D97-AF65-F5344CB8AC3E}">
        <p14:creationId xmlns:p14="http://schemas.microsoft.com/office/powerpoint/2010/main" val="5546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524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6FEE00-9BEC-1D42-B951-4E8C899504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44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45DE70-41F0-429C-BC4E-4AE6B9ED9903}" type="slidenum">
              <a:rPr lang="en-GB" smtClean="0"/>
              <a:t>14</a:t>
            </a:fld>
            <a:endParaRPr lang="en-GB"/>
          </a:p>
        </p:txBody>
      </p:sp>
    </p:spTree>
    <p:extLst>
      <p:ext uri="{BB962C8B-B14F-4D97-AF65-F5344CB8AC3E}">
        <p14:creationId xmlns:p14="http://schemas.microsoft.com/office/powerpoint/2010/main" val="2265799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690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F93D6-6E06-4AFF-AE96-8429227959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BF2CA3F-8847-4599-B698-D1B65CB9B6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6ED917-86AA-4D7D-8B35-FCABF6634DA5}"/>
              </a:ext>
            </a:extLst>
          </p:cNvPr>
          <p:cNvSpPr>
            <a:spLocks noGrp="1"/>
          </p:cNvSpPr>
          <p:nvPr>
            <p:ph type="dt" sz="half" idx="10"/>
          </p:nvPr>
        </p:nvSpPr>
        <p:spPr/>
        <p:txBody>
          <a:bodyPr/>
          <a:lstStyle/>
          <a:p>
            <a:fld id="{05BFED21-8532-407D-A570-E64A276C3B8E}" type="datetimeFigureOut">
              <a:rPr lang="en-GB" smtClean="0"/>
              <a:t>30/01/2024</a:t>
            </a:fld>
            <a:endParaRPr lang="en-GB"/>
          </a:p>
        </p:txBody>
      </p:sp>
      <p:sp>
        <p:nvSpPr>
          <p:cNvPr id="5" name="Footer Placeholder 4">
            <a:extLst>
              <a:ext uri="{FF2B5EF4-FFF2-40B4-BE49-F238E27FC236}">
                <a16:creationId xmlns:a16="http://schemas.microsoft.com/office/drawing/2014/main" id="{E05A4D26-781D-4A25-807D-DC9C57B510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4ACFDE-E57E-461D-975A-D24B9AFF2EB6}"/>
              </a:ext>
            </a:extLst>
          </p:cNvPr>
          <p:cNvSpPr>
            <a:spLocks noGrp="1"/>
          </p:cNvSpPr>
          <p:nvPr>
            <p:ph type="sldNum" sz="quarter" idx="12"/>
          </p:nvPr>
        </p:nvSpPr>
        <p:spPr/>
        <p:txBody>
          <a:bodyPr/>
          <a:lstStyle/>
          <a:p>
            <a:fld id="{D4C2D44E-DEF4-44CC-BC12-921E49EA6234}" type="slidenum">
              <a:rPr lang="en-GB" smtClean="0"/>
              <a:t>‹#›</a:t>
            </a:fld>
            <a:endParaRPr lang="en-GB"/>
          </a:p>
        </p:txBody>
      </p:sp>
    </p:spTree>
    <p:extLst>
      <p:ext uri="{BB962C8B-B14F-4D97-AF65-F5344CB8AC3E}">
        <p14:creationId xmlns:p14="http://schemas.microsoft.com/office/powerpoint/2010/main" val="216091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8677-6BD9-4A59-A47E-6B5550E2D9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67A365-E756-4BE2-A958-737B95936D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DDC4C9-809A-4E41-8CA8-203E2AB3D5E4}"/>
              </a:ext>
            </a:extLst>
          </p:cNvPr>
          <p:cNvSpPr>
            <a:spLocks noGrp="1"/>
          </p:cNvSpPr>
          <p:nvPr>
            <p:ph type="dt" sz="half" idx="10"/>
          </p:nvPr>
        </p:nvSpPr>
        <p:spPr/>
        <p:txBody>
          <a:bodyPr/>
          <a:lstStyle/>
          <a:p>
            <a:fld id="{05BFED21-8532-407D-A570-E64A276C3B8E}" type="datetimeFigureOut">
              <a:rPr lang="en-GB" smtClean="0"/>
              <a:t>30/01/2024</a:t>
            </a:fld>
            <a:endParaRPr lang="en-GB"/>
          </a:p>
        </p:txBody>
      </p:sp>
      <p:sp>
        <p:nvSpPr>
          <p:cNvPr id="5" name="Footer Placeholder 4">
            <a:extLst>
              <a:ext uri="{FF2B5EF4-FFF2-40B4-BE49-F238E27FC236}">
                <a16:creationId xmlns:a16="http://schemas.microsoft.com/office/drawing/2014/main" id="{385AFCD8-6836-4128-A31B-027E44B758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102764-1CC6-4916-9B2A-B916460D8DF8}"/>
              </a:ext>
            </a:extLst>
          </p:cNvPr>
          <p:cNvSpPr>
            <a:spLocks noGrp="1"/>
          </p:cNvSpPr>
          <p:nvPr>
            <p:ph type="sldNum" sz="quarter" idx="12"/>
          </p:nvPr>
        </p:nvSpPr>
        <p:spPr/>
        <p:txBody>
          <a:bodyPr/>
          <a:lstStyle/>
          <a:p>
            <a:fld id="{D4C2D44E-DEF4-44CC-BC12-921E49EA6234}" type="slidenum">
              <a:rPr lang="en-GB" smtClean="0"/>
              <a:t>‹#›</a:t>
            </a:fld>
            <a:endParaRPr lang="en-GB"/>
          </a:p>
        </p:txBody>
      </p:sp>
    </p:spTree>
    <p:extLst>
      <p:ext uri="{BB962C8B-B14F-4D97-AF65-F5344CB8AC3E}">
        <p14:creationId xmlns:p14="http://schemas.microsoft.com/office/powerpoint/2010/main" val="8286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86135F-BC82-43E2-A890-B3CB2BFF4F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5389BF-8595-4942-BCF3-680F8859DB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087E58-FBFF-4970-B3FB-C396B0667C41}"/>
              </a:ext>
            </a:extLst>
          </p:cNvPr>
          <p:cNvSpPr>
            <a:spLocks noGrp="1"/>
          </p:cNvSpPr>
          <p:nvPr>
            <p:ph type="dt" sz="half" idx="10"/>
          </p:nvPr>
        </p:nvSpPr>
        <p:spPr/>
        <p:txBody>
          <a:bodyPr/>
          <a:lstStyle/>
          <a:p>
            <a:fld id="{05BFED21-8532-407D-A570-E64A276C3B8E}" type="datetimeFigureOut">
              <a:rPr lang="en-GB" smtClean="0"/>
              <a:t>30/01/2024</a:t>
            </a:fld>
            <a:endParaRPr lang="en-GB"/>
          </a:p>
        </p:txBody>
      </p:sp>
      <p:sp>
        <p:nvSpPr>
          <p:cNvPr id="5" name="Footer Placeholder 4">
            <a:extLst>
              <a:ext uri="{FF2B5EF4-FFF2-40B4-BE49-F238E27FC236}">
                <a16:creationId xmlns:a16="http://schemas.microsoft.com/office/drawing/2014/main" id="{AC0A6F0C-1ED6-4A92-9AA6-40412C615F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F30E4-535B-4D12-9706-F3C7A50A4F33}"/>
              </a:ext>
            </a:extLst>
          </p:cNvPr>
          <p:cNvSpPr>
            <a:spLocks noGrp="1"/>
          </p:cNvSpPr>
          <p:nvPr>
            <p:ph type="sldNum" sz="quarter" idx="12"/>
          </p:nvPr>
        </p:nvSpPr>
        <p:spPr/>
        <p:txBody>
          <a:bodyPr/>
          <a:lstStyle/>
          <a:p>
            <a:fld id="{D4C2D44E-DEF4-44CC-BC12-921E49EA6234}" type="slidenum">
              <a:rPr lang="en-GB" smtClean="0"/>
              <a:t>‹#›</a:t>
            </a:fld>
            <a:endParaRPr lang="en-GB"/>
          </a:p>
        </p:txBody>
      </p:sp>
    </p:spTree>
    <p:extLst>
      <p:ext uri="{BB962C8B-B14F-4D97-AF65-F5344CB8AC3E}">
        <p14:creationId xmlns:p14="http://schemas.microsoft.com/office/powerpoint/2010/main" val="179123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144E-0136-49A9-9998-04F0500FEB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2A4844-63F1-4A46-A60A-F90274636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57D27D-02A1-4053-97C3-DB5C29ECF047}"/>
              </a:ext>
            </a:extLst>
          </p:cNvPr>
          <p:cNvSpPr>
            <a:spLocks noGrp="1"/>
          </p:cNvSpPr>
          <p:nvPr>
            <p:ph type="dt" sz="half" idx="10"/>
          </p:nvPr>
        </p:nvSpPr>
        <p:spPr/>
        <p:txBody>
          <a:bodyPr/>
          <a:lstStyle/>
          <a:p>
            <a:fld id="{469985DB-6B19-4C98-9F04-3B09128CCC61}" type="datetimeFigureOut">
              <a:rPr lang="en-GB" smtClean="0"/>
              <a:t>30/01/2024</a:t>
            </a:fld>
            <a:endParaRPr lang="en-GB"/>
          </a:p>
        </p:txBody>
      </p:sp>
      <p:sp>
        <p:nvSpPr>
          <p:cNvPr id="5" name="Footer Placeholder 4">
            <a:extLst>
              <a:ext uri="{FF2B5EF4-FFF2-40B4-BE49-F238E27FC236}">
                <a16:creationId xmlns:a16="http://schemas.microsoft.com/office/drawing/2014/main" id="{CCEC1E2A-AF93-4B48-BC32-17897325F8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D07891-9D98-43C5-853B-59089B0DA106}"/>
              </a:ext>
            </a:extLst>
          </p:cNvPr>
          <p:cNvSpPr>
            <a:spLocks noGrp="1"/>
          </p:cNvSpPr>
          <p:nvPr>
            <p:ph type="sldNum" sz="quarter" idx="12"/>
          </p:nvPr>
        </p:nvSpPr>
        <p:spPr/>
        <p:txBody>
          <a:bodyPr/>
          <a:lstStyle/>
          <a:p>
            <a:fld id="{64A8A47B-6A22-4FCB-98F3-F56315CB9BE5}" type="slidenum">
              <a:rPr lang="en-GB" smtClean="0"/>
              <a:t>‹#›</a:t>
            </a:fld>
            <a:endParaRPr lang="en-GB"/>
          </a:p>
        </p:txBody>
      </p:sp>
    </p:spTree>
    <p:extLst>
      <p:ext uri="{BB962C8B-B14F-4D97-AF65-F5344CB8AC3E}">
        <p14:creationId xmlns:p14="http://schemas.microsoft.com/office/powerpoint/2010/main" val="2977924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C47E-CC8A-465A-A865-462CF54A2B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0001DF-7341-407B-B276-E7B1595067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B52E85-E5D8-409D-9DE7-A8CB2727C816}"/>
              </a:ext>
            </a:extLst>
          </p:cNvPr>
          <p:cNvSpPr>
            <a:spLocks noGrp="1"/>
          </p:cNvSpPr>
          <p:nvPr>
            <p:ph type="dt" sz="half" idx="10"/>
          </p:nvPr>
        </p:nvSpPr>
        <p:spPr/>
        <p:txBody>
          <a:bodyPr/>
          <a:lstStyle/>
          <a:p>
            <a:fld id="{469985DB-6B19-4C98-9F04-3B09128CCC61}" type="datetimeFigureOut">
              <a:rPr lang="en-GB" smtClean="0"/>
              <a:t>30/01/2024</a:t>
            </a:fld>
            <a:endParaRPr lang="en-GB"/>
          </a:p>
        </p:txBody>
      </p:sp>
      <p:sp>
        <p:nvSpPr>
          <p:cNvPr id="5" name="Footer Placeholder 4">
            <a:extLst>
              <a:ext uri="{FF2B5EF4-FFF2-40B4-BE49-F238E27FC236}">
                <a16:creationId xmlns:a16="http://schemas.microsoft.com/office/drawing/2014/main" id="{44464A8B-A6E2-4E6F-81E1-587D997299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8CAD74-02EA-4B49-A05E-8C953B4C35C9}"/>
              </a:ext>
            </a:extLst>
          </p:cNvPr>
          <p:cNvSpPr>
            <a:spLocks noGrp="1"/>
          </p:cNvSpPr>
          <p:nvPr>
            <p:ph type="sldNum" sz="quarter" idx="12"/>
          </p:nvPr>
        </p:nvSpPr>
        <p:spPr/>
        <p:txBody>
          <a:bodyPr/>
          <a:lstStyle/>
          <a:p>
            <a:fld id="{64A8A47B-6A22-4FCB-98F3-F56315CB9BE5}" type="slidenum">
              <a:rPr lang="en-GB" smtClean="0"/>
              <a:t>‹#›</a:t>
            </a:fld>
            <a:endParaRPr lang="en-GB"/>
          </a:p>
        </p:txBody>
      </p:sp>
    </p:spTree>
    <p:extLst>
      <p:ext uri="{BB962C8B-B14F-4D97-AF65-F5344CB8AC3E}">
        <p14:creationId xmlns:p14="http://schemas.microsoft.com/office/powerpoint/2010/main" val="3415046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49554-382C-4C78-99FB-9C8672E7AF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8A8EB9-35B6-45C9-A187-C48CE5BF8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E7E758-3A59-40DE-8EC2-E37AA44ECD4E}"/>
              </a:ext>
            </a:extLst>
          </p:cNvPr>
          <p:cNvSpPr>
            <a:spLocks noGrp="1"/>
          </p:cNvSpPr>
          <p:nvPr>
            <p:ph type="dt" sz="half" idx="10"/>
          </p:nvPr>
        </p:nvSpPr>
        <p:spPr/>
        <p:txBody>
          <a:bodyPr/>
          <a:lstStyle/>
          <a:p>
            <a:fld id="{469985DB-6B19-4C98-9F04-3B09128CCC61}" type="datetimeFigureOut">
              <a:rPr lang="en-GB" smtClean="0"/>
              <a:t>30/01/2024</a:t>
            </a:fld>
            <a:endParaRPr lang="en-GB"/>
          </a:p>
        </p:txBody>
      </p:sp>
      <p:sp>
        <p:nvSpPr>
          <p:cNvPr id="5" name="Footer Placeholder 4">
            <a:extLst>
              <a:ext uri="{FF2B5EF4-FFF2-40B4-BE49-F238E27FC236}">
                <a16:creationId xmlns:a16="http://schemas.microsoft.com/office/drawing/2014/main" id="{2E301E50-5434-45E4-A9A3-5A3503497A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AAF4E8-53FA-4618-87C4-6ECAE4166859}"/>
              </a:ext>
            </a:extLst>
          </p:cNvPr>
          <p:cNvSpPr>
            <a:spLocks noGrp="1"/>
          </p:cNvSpPr>
          <p:nvPr>
            <p:ph type="sldNum" sz="quarter" idx="12"/>
          </p:nvPr>
        </p:nvSpPr>
        <p:spPr/>
        <p:txBody>
          <a:bodyPr/>
          <a:lstStyle/>
          <a:p>
            <a:fld id="{64A8A47B-6A22-4FCB-98F3-F56315CB9BE5}" type="slidenum">
              <a:rPr lang="en-GB" smtClean="0"/>
              <a:t>‹#›</a:t>
            </a:fld>
            <a:endParaRPr lang="en-GB"/>
          </a:p>
        </p:txBody>
      </p:sp>
    </p:spTree>
    <p:extLst>
      <p:ext uri="{BB962C8B-B14F-4D97-AF65-F5344CB8AC3E}">
        <p14:creationId xmlns:p14="http://schemas.microsoft.com/office/powerpoint/2010/main" val="759625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5B0E-B960-4EAF-9419-8E6ED4CF04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4BF247-46D1-4725-8B9C-523A85A1DD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904709-FB26-4E67-9FF4-BB3DFC5346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430318-BB2B-4354-A738-7FBDD69BCD05}"/>
              </a:ext>
            </a:extLst>
          </p:cNvPr>
          <p:cNvSpPr>
            <a:spLocks noGrp="1"/>
          </p:cNvSpPr>
          <p:nvPr>
            <p:ph type="dt" sz="half" idx="10"/>
          </p:nvPr>
        </p:nvSpPr>
        <p:spPr/>
        <p:txBody>
          <a:bodyPr/>
          <a:lstStyle/>
          <a:p>
            <a:fld id="{469985DB-6B19-4C98-9F04-3B09128CCC61}" type="datetimeFigureOut">
              <a:rPr lang="en-GB" smtClean="0"/>
              <a:t>30/01/2024</a:t>
            </a:fld>
            <a:endParaRPr lang="en-GB"/>
          </a:p>
        </p:txBody>
      </p:sp>
      <p:sp>
        <p:nvSpPr>
          <p:cNvPr id="6" name="Footer Placeholder 5">
            <a:extLst>
              <a:ext uri="{FF2B5EF4-FFF2-40B4-BE49-F238E27FC236}">
                <a16:creationId xmlns:a16="http://schemas.microsoft.com/office/drawing/2014/main" id="{5C6DF9BC-76F5-4B0A-96A7-3D0F18DC78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C18D80-28D6-4B6E-A727-2039C28E568D}"/>
              </a:ext>
            </a:extLst>
          </p:cNvPr>
          <p:cNvSpPr>
            <a:spLocks noGrp="1"/>
          </p:cNvSpPr>
          <p:nvPr>
            <p:ph type="sldNum" sz="quarter" idx="12"/>
          </p:nvPr>
        </p:nvSpPr>
        <p:spPr/>
        <p:txBody>
          <a:bodyPr/>
          <a:lstStyle/>
          <a:p>
            <a:fld id="{64A8A47B-6A22-4FCB-98F3-F56315CB9BE5}" type="slidenum">
              <a:rPr lang="en-GB" smtClean="0"/>
              <a:t>‹#›</a:t>
            </a:fld>
            <a:endParaRPr lang="en-GB"/>
          </a:p>
        </p:txBody>
      </p:sp>
    </p:spTree>
    <p:extLst>
      <p:ext uri="{BB962C8B-B14F-4D97-AF65-F5344CB8AC3E}">
        <p14:creationId xmlns:p14="http://schemas.microsoft.com/office/powerpoint/2010/main" val="301032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4D79-5627-4884-B027-318B4C774C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A30B7D-066C-4FF5-90B6-C8B3B2F8A9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4A3-FADE-4A3A-AB1A-F5494FA8EE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9C80BC-E4F5-4226-94F9-CDAF7CBAA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36C71A-2D1A-4A65-B673-FC97DA140A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05CC05-E68E-41B9-9384-F866A19DE044}"/>
              </a:ext>
            </a:extLst>
          </p:cNvPr>
          <p:cNvSpPr>
            <a:spLocks noGrp="1"/>
          </p:cNvSpPr>
          <p:nvPr>
            <p:ph type="dt" sz="half" idx="10"/>
          </p:nvPr>
        </p:nvSpPr>
        <p:spPr/>
        <p:txBody>
          <a:bodyPr/>
          <a:lstStyle/>
          <a:p>
            <a:fld id="{469985DB-6B19-4C98-9F04-3B09128CCC61}" type="datetimeFigureOut">
              <a:rPr lang="en-GB" smtClean="0"/>
              <a:t>30/01/2024</a:t>
            </a:fld>
            <a:endParaRPr lang="en-GB"/>
          </a:p>
        </p:txBody>
      </p:sp>
      <p:sp>
        <p:nvSpPr>
          <p:cNvPr id="8" name="Footer Placeholder 7">
            <a:extLst>
              <a:ext uri="{FF2B5EF4-FFF2-40B4-BE49-F238E27FC236}">
                <a16:creationId xmlns:a16="http://schemas.microsoft.com/office/drawing/2014/main" id="{123D8EA9-BC3E-4D86-900F-5F9DB57B322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7A405E-69A4-4F22-B9D5-0E177AD44E64}"/>
              </a:ext>
            </a:extLst>
          </p:cNvPr>
          <p:cNvSpPr>
            <a:spLocks noGrp="1"/>
          </p:cNvSpPr>
          <p:nvPr>
            <p:ph type="sldNum" sz="quarter" idx="12"/>
          </p:nvPr>
        </p:nvSpPr>
        <p:spPr/>
        <p:txBody>
          <a:bodyPr/>
          <a:lstStyle/>
          <a:p>
            <a:fld id="{64A8A47B-6A22-4FCB-98F3-F56315CB9BE5}" type="slidenum">
              <a:rPr lang="en-GB" smtClean="0"/>
              <a:t>‹#›</a:t>
            </a:fld>
            <a:endParaRPr lang="en-GB"/>
          </a:p>
        </p:txBody>
      </p:sp>
    </p:spTree>
    <p:extLst>
      <p:ext uri="{BB962C8B-B14F-4D97-AF65-F5344CB8AC3E}">
        <p14:creationId xmlns:p14="http://schemas.microsoft.com/office/powerpoint/2010/main" val="93201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624F0-08CC-41AF-8EC4-D03241DE87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092E5A-EF81-41D3-8D42-16FB2492785A}"/>
              </a:ext>
            </a:extLst>
          </p:cNvPr>
          <p:cNvSpPr>
            <a:spLocks noGrp="1"/>
          </p:cNvSpPr>
          <p:nvPr>
            <p:ph type="dt" sz="half" idx="10"/>
          </p:nvPr>
        </p:nvSpPr>
        <p:spPr/>
        <p:txBody>
          <a:bodyPr/>
          <a:lstStyle/>
          <a:p>
            <a:fld id="{469985DB-6B19-4C98-9F04-3B09128CCC61}" type="datetimeFigureOut">
              <a:rPr lang="en-GB" smtClean="0"/>
              <a:t>30/01/2024</a:t>
            </a:fld>
            <a:endParaRPr lang="en-GB"/>
          </a:p>
        </p:txBody>
      </p:sp>
      <p:sp>
        <p:nvSpPr>
          <p:cNvPr id="4" name="Footer Placeholder 3">
            <a:extLst>
              <a:ext uri="{FF2B5EF4-FFF2-40B4-BE49-F238E27FC236}">
                <a16:creationId xmlns:a16="http://schemas.microsoft.com/office/drawing/2014/main" id="{DF4A260C-61D5-4ECC-89C3-0B989BEB8DF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457056-CEC7-4293-883F-60CDE37499C9}"/>
              </a:ext>
            </a:extLst>
          </p:cNvPr>
          <p:cNvSpPr>
            <a:spLocks noGrp="1"/>
          </p:cNvSpPr>
          <p:nvPr>
            <p:ph type="sldNum" sz="quarter" idx="12"/>
          </p:nvPr>
        </p:nvSpPr>
        <p:spPr/>
        <p:txBody>
          <a:bodyPr/>
          <a:lstStyle/>
          <a:p>
            <a:fld id="{64A8A47B-6A22-4FCB-98F3-F56315CB9BE5}" type="slidenum">
              <a:rPr lang="en-GB" smtClean="0"/>
              <a:t>‹#›</a:t>
            </a:fld>
            <a:endParaRPr lang="en-GB"/>
          </a:p>
        </p:txBody>
      </p:sp>
    </p:spTree>
    <p:extLst>
      <p:ext uri="{BB962C8B-B14F-4D97-AF65-F5344CB8AC3E}">
        <p14:creationId xmlns:p14="http://schemas.microsoft.com/office/powerpoint/2010/main" val="3259444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2D5D3-F759-4236-840A-7CC0E2415951}"/>
              </a:ext>
            </a:extLst>
          </p:cNvPr>
          <p:cNvSpPr>
            <a:spLocks noGrp="1"/>
          </p:cNvSpPr>
          <p:nvPr>
            <p:ph type="dt" sz="half" idx="10"/>
          </p:nvPr>
        </p:nvSpPr>
        <p:spPr/>
        <p:txBody>
          <a:bodyPr/>
          <a:lstStyle/>
          <a:p>
            <a:fld id="{469985DB-6B19-4C98-9F04-3B09128CCC61}" type="datetimeFigureOut">
              <a:rPr lang="en-GB" smtClean="0"/>
              <a:t>30/01/2024</a:t>
            </a:fld>
            <a:endParaRPr lang="en-GB"/>
          </a:p>
        </p:txBody>
      </p:sp>
      <p:sp>
        <p:nvSpPr>
          <p:cNvPr id="3" name="Footer Placeholder 2">
            <a:extLst>
              <a:ext uri="{FF2B5EF4-FFF2-40B4-BE49-F238E27FC236}">
                <a16:creationId xmlns:a16="http://schemas.microsoft.com/office/drawing/2014/main" id="{43A7EE35-D245-47D6-AFB0-B789E21527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CA799A1-E3CC-4CAB-A7F2-5BC2A2E701BA}"/>
              </a:ext>
            </a:extLst>
          </p:cNvPr>
          <p:cNvSpPr>
            <a:spLocks noGrp="1"/>
          </p:cNvSpPr>
          <p:nvPr>
            <p:ph type="sldNum" sz="quarter" idx="12"/>
          </p:nvPr>
        </p:nvSpPr>
        <p:spPr/>
        <p:txBody>
          <a:bodyPr/>
          <a:lstStyle/>
          <a:p>
            <a:fld id="{64A8A47B-6A22-4FCB-98F3-F56315CB9BE5}" type="slidenum">
              <a:rPr lang="en-GB" smtClean="0"/>
              <a:t>‹#›</a:t>
            </a:fld>
            <a:endParaRPr lang="en-GB"/>
          </a:p>
        </p:txBody>
      </p:sp>
    </p:spTree>
    <p:extLst>
      <p:ext uri="{BB962C8B-B14F-4D97-AF65-F5344CB8AC3E}">
        <p14:creationId xmlns:p14="http://schemas.microsoft.com/office/powerpoint/2010/main" val="1143403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0FE9-48B0-4912-9599-C857276EC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D8ED02-021C-475C-A1B3-3301D1899C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AF1C82-2D8E-4B2B-9896-14D0812BF1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F1FFF-20F5-41F3-8BE0-07D90BE4C0FF}"/>
              </a:ext>
            </a:extLst>
          </p:cNvPr>
          <p:cNvSpPr>
            <a:spLocks noGrp="1"/>
          </p:cNvSpPr>
          <p:nvPr>
            <p:ph type="dt" sz="half" idx="10"/>
          </p:nvPr>
        </p:nvSpPr>
        <p:spPr/>
        <p:txBody>
          <a:bodyPr/>
          <a:lstStyle/>
          <a:p>
            <a:fld id="{469985DB-6B19-4C98-9F04-3B09128CCC61}" type="datetimeFigureOut">
              <a:rPr lang="en-GB" smtClean="0"/>
              <a:t>30/01/2024</a:t>
            </a:fld>
            <a:endParaRPr lang="en-GB"/>
          </a:p>
        </p:txBody>
      </p:sp>
      <p:sp>
        <p:nvSpPr>
          <p:cNvPr id="6" name="Footer Placeholder 5">
            <a:extLst>
              <a:ext uri="{FF2B5EF4-FFF2-40B4-BE49-F238E27FC236}">
                <a16:creationId xmlns:a16="http://schemas.microsoft.com/office/drawing/2014/main" id="{D3CBD063-21E8-4780-A35F-8B29D866FD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ACD2D0-074C-432A-8D6A-935B93DF4FA4}"/>
              </a:ext>
            </a:extLst>
          </p:cNvPr>
          <p:cNvSpPr>
            <a:spLocks noGrp="1"/>
          </p:cNvSpPr>
          <p:nvPr>
            <p:ph type="sldNum" sz="quarter" idx="12"/>
          </p:nvPr>
        </p:nvSpPr>
        <p:spPr/>
        <p:txBody>
          <a:bodyPr/>
          <a:lstStyle/>
          <a:p>
            <a:fld id="{64A8A47B-6A22-4FCB-98F3-F56315CB9BE5}" type="slidenum">
              <a:rPr lang="en-GB" smtClean="0"/>
              <a:t>‹#›</a:t>
            </a:fld>
            <a:endParaRPr lang="en-GB"/>
          </a:p>
        </p:txBody>
      </p:sp>
    </p:spTree>
    <p:extLst>
      <p:ext uri="{BB962C8B-B14F-4D97-AF65-F5344CB8AC3E}">
        <p14:creationId xmlns:p14="http://schemas.microsoft.com/office/powerpoint/2010/main" val="212530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8709-754F-4B35-8947-D56C826622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03F21D-CB79-4EC7-A6FE-B55B1A781A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54E858-5238-4E47-B974-86790204BC70}"/>
              </a:ext>
            </a:extLst>
          </p:cNvPr>
          <p:cNvSpPr>
            <a:spLocks noGrp="1"/>
          </p:cNvSpPr>
          <p:nvPr>
            <p:ph type="dt" sz="half" idx="10"/>
          </p:nvPr>
        </p:nvSpPr>
        <p:spPr/>
        <p:txBody>
          <a:bodyPr/>
          <a:lstStyle/>
          <a:p>
            <a:fld id="{05BFED21-8532-407D-A570-E64A276C3B8E}" type="datetimeFigureOut">
              <a:rPr lang="en-GB" smtClean="0"/>
              <a:t>30/01/2024</a:t>
            </a:fld>
            <a:endParaRPr lang="en-GB"/>
          </a:p>
        </p:txBody>
      </p:sp>
      <p:sp>
        <p:nvSpPr>
          <p:cNvPr id="5" name="Footer Placeholder 4">
            <a:extLst>
              <a:ext uri="{FF2B5EF4-FFF2-40B4-BE49-F238E27FC236}">
                <a16:creationId xmlns:a16="http://schemas.microsoft.com/office/drawing/2014/main" id="{75112829-DAE1-43AA-85B4-57152B0AE2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F9CE9D-908A-44DC-B365-213DD23668EE}"/>
              </a:ext>
            </a:extLst>
          </p:cNvPr>
          <p:cNvSpPr>
            <a:spLocks noGrp="1"/>
          </p:cNvSpPr>
          <p:nvPr>
            <p:ph type="sldNum" sz="quarter" idx="12"/>
          </p:nvPr>
        </p:nvSpPr>
        <p:spPr/>
        <p:txBody>
          <a:bodyPr/>
          <a:lstStyle/>
          <a:p>
            <a:fld id="{D4C2D44E-DEF4-44CC-BC12-921E49EA6234}" type="slidenum">
              <a:rPr lang="en-GB" smtClean="0"/>
              <a:t>‹#›</a:t>
            </a:fld>
            <a:endParaRPr lang="en-GB"/>
          </a:p>
        </p:txBody>
      </p:sp>
    </p:spTree>
    <p:extLst>
      <p:ext uri="{BB962C8B-B14F-4D97-AF65-F5344CB8AC3E}">
        <p14:creationId xmlns:p14="http://schemas.microsoft.com/office/powerpoint/2010/main" val="1487317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89DE-0B9E-4816-ACBE-7942FE4320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A8059F-5850-47F8-8E79-36A2522632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13632D-1B55-4D06-9180-9E8B6A8B7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9D27D4-29A7-4B8C-A480-15FC5CB06070}"/>
              </a:ext>
            </a:extLst>
          </p:cNvPr>
          <p:cNvSpPr>
            <a:spLocks noGrp="1"/>
          </p:cNvSpPr>
          <p:nvPr>
            <p:ph type="dt" sz="half" idx="10"/>
          </p:nvPr>
        </p:nvSpPr>
        <p:spPr/>
        <p:txBody>
          <a:bodyPr/>
          <a:lstStyle/>
          <a:p>
            <a:fld id="{469985DB-6B19-4C98-9F04-3B09128CCC61}" type="datetimeFigureOut">
              <a:rPr lang="en-GB" smtClean="0"/>
              <a:t>30/01/2024</a:t>
            </a:fld>
            <a:endParaRPr lang="en-GB"/>
          </a:p>
        </p:txBody>
      </p:sp>
      <p:sp>
        <p:nvSpPr>
          <p:cNvPr id="6" name="Footer Placeholder 5">
            <a:extLst>
              <a:ext uri="{FF2B5EF4-FFF2-40B4-BE49-F238E27FC236}">
                <a16:creationId xmlns:a16="http://schemas.microsoft.com/office/drawing/2014/main" id="{5E1B7D73-CF4E-4221-859D-C7A2317EAA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D945C8-C0FA-462D-A9E8-69DB7BA499DC}"/>
              </a:ext>
            </a:extLst>
          </p:cNvPr>
          <p:cNvSpPr>
            <a:spLocks noGrp="1"/>
          </p:cNvSpPr>
          <p:nvPr>
            <p:ph type="sldNum" sz="quarter" idx="12"/>
          </p:nvPr>
        </p:nvSpPr>
        <p:spPr/>
        <p:txBody>
          <a:bodyPr/>
          <a:lstStyle/>
          <a:p>
            <a:fld id="{64A8A47B-6A22-4FCB-98F3-F56315CB9BE5}" type="slidenum">
              <a:rPr lang="en-GB" smtClean="0"/>
              <a:t>‹#›</a:t>
            </a:fld>
            <a:endParaRPr lang="en-GB"/>
          </a:p>
        </p:txBody>
      </p:sp>
    </p:spTree>
    <p:extLst>
      <p:ext uri="{BB962C8B-B14F-4D97-AF65-F5344CB8AC3E}">
        <p14:creationId xmlns:p14="http://schemas.microsoft.com/office/powerpoint/2010/main" val="743925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1FD2-0623-4922-9B72-CE57837743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EC5572-8D54-45E9-8149-F4D7E825DB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21F69E-5878-42B5-BA82-2521BE0A3873}"/>
              </a:ext>
            </a:extLst>
          </p:cNvPr>
          <p:cNvSpPr>
            <a:spLocks noGrp="1"/>
          </p:cNvSpPr>
          <p:nvPr>
            <p:ph type="dt" sz="half" idx="10"/>
          </p:nvPr>
        </p:nvSpPr>
        <p:spPr/>
        <p:txBody>
          <a:bodyPr/>
          <a:lstStyle/>
          <a:p>
            <a:fld id="{469985DB-6B19-4C98-9F04-3B09128CCC61}" type="datetimeFigureOut">
              <a:rPr lang="en-GB" smtClean="0"/>
              <a:t>30/01/2024</a:t>
            </a:fld>
            <a:endParaRPr lang="en-GB"/>
          </a:p>
        </p:txBody>
      </p:sp>
      <p:sp>
        <p:nvSpPr>
          <p:cNvPr id="5" name="Footer Placeholder 4">
            <a:extLst>
              <a:ext uri="{FF2B5EF4-FFF2-40B4-BE49-F238E27FC236}">
                <a16:creationId xmlns:a16="http://schemas.microsoft.com/office/drawing/2014/main" id="{9DBD845E-B82F-497E-B9F1-41D6B56B53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B59696-0285-49D8-A88C-B2E5FAFB0250}"/>
              </a:ext>
            </a:extLst>
          </p:cNvPr>
          <p:cNvSpPr>
            <a:spLocks noGrp="1"/>
          </p:cNvSpPr>
          <p:nvPr>
            <p:ph type="sldNum" sz="quarter" idx="12"/>
          </p:nvPr>
        </p:nvSpPr>
        <p:spPr/>
        <p:txBody>
          <a:bodyPr/>
          <a:lstStyle/>
          <a:p>
            <a:fld id="{64A8A47B-6A22-4FCB-98F3-F56315CB9BE5}" type="slidenum">
              <a:rPr lang="en-GB" smtClean="0"/>
              <a:t>‹#›</a:t>
            </a:fld>
            <a:endParaRPr lang="en-GB"/>
          </a:p>
        </p:txBody>
      </p:sp>
    </p:spTree>
    <p:extLst>
      <p:ext uri="{BB962C8B-B14F-4D97-AF65-F5344CB8AC3E}">
        <p14:creationId xmlns:p14="http://schemas.microsoft.com/office/powerpoint/2010/main" val="104044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6565D7-5AFB-4ED9-8832-37CFEEF334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9428E5-D572-4556-8CC8-6DD23486D7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B7B6E6-91AF-4D30-B31B-DF2014D6248F}"/>
              </a:ext>
            </a:extLst>
          </p:cNvPr>
          <p:cNvSpPr>
            <a:spLocks noGrp="1"/>
          </p:cNvSpPr>
          <p:nvPr>
            <p:ph type="dt" sz="half" idx="10"/>
          </p:nvPr>
        </p:nvSpPr>
        <p:spPr/>
        <p:txBody>
          <a:bodyPr/>
          <a:lstStyle/>
          <a:p>
            <a:fld id="{469985DB-6B19-4C98-9F04-3B09128CCC61}" type="datetimeFigureOut">
              <a:rPr lang="en-GB" smtClean="0"/>
              <a:t>30/01/2024</a:t>
            </a:fld>
            <a:endParaRPr lang="en-GB"/>
          </a:p>
        </p:txBody>
      </p:sp>
      <p:sp>
        <p:nvSpPr>
          <p:cNvPr id="5" name="Footer Placeholder 4">
            <a:extLst>
              <a:ext uri="{FF2B5EF4-FFF2-40B4-BE49-F238E27FC236}">
                <a16:creationId xmlns:a16="http://schemas.microsoft.com/office/drawing/2014/main" id="{2BCD988A-5F33-43C8-AD1A-460CF4015E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8DBF81-7DCE-4330-9F2E-963CD302FDBB}"/>
              </a:ext>
            </a:extLst>
          </p:cNvPr>
          <p:cNvSpPr>
            <a:spLocks noGrp="1"/>
          </p:cNvSpPr>
          <p:nvPr>
            <p:ph type="sldNum" sz="quarter" idx="12"/>
          </p:nvPr>
        </p:nvSpPr>
        <p:spPr/>
        <p:txBody>
          <a:bodyPr/>
          <a:lstStyle/>
          <a:p>
            <a:fld id="{64A8A47B-6A22-4FCB-98F3-F56315CB9BE5}" type="slidenum">
              <a:rPr lang="en-GB" smtClean="0"/>
              <a:t>‹#›</a:t>
            </a:fld>
            <a:endParaRPr lang="en-GB"/>
          </a:p>
        </p:txBody>
      </p:sp>
    </p:spTree>
    <p:extLst>
      <p:ext uri="{BB962C8B-B14F-4D97-AF65-F5344CB8AC3E}">
        <p14:creationId xmlns:p14="http://schemas.microsoft.com/office/powerpoint/2010/main" val="607663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pic>
        <p:nvPicPr>
          <p:cNvPr id="7" name="Picture 6" descr="About Us | Essex Partnership University NHS Foundation Trust">
            <a:extLst>
              <a:ext uri="{FF2B5EF4-FFF2-40B4-BE49-F238E27FC236}">
                <a16:creationId xmlns:a16="http://schemas.microsoft.com/office/drawing/2014/main" id="{7A49BEEA-B1F4-4B78-B319-CE08F39DC6F1}"/>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283634" y="220136"/>
            <a:ext cx="1248833" cy="4097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7EC6D68-B180-4C60-90E1-0882F9FEBE85}"/>
              </a:ext>
            </a:extLst>
          </p:cNvPr>
          <p:cNvSpPr txBox="1"/>
          <p:nvPr userDrawn="1"/>
        </p:nvSpPr>
        <p:spPr>
          <a:xfrm>
            <a:off x="10674774" y="6579984"/>
            <a:ext cx="1242060" cy="190758"/>
          </a:xfrm>
          <a:prstGeom prst="rect">
            <a:avLst/>
          </a:prstGeom>
          <a:noFill/>
        </p:spPr>
        <p:txBody>
          <a:bodyPr wrap="square" lIns="0" rIns="0" rtlCol="0" anchor="ctr">
            <a:spAutoFit/>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HelveticaNeue Condensed" panose="02000506050000020004" pitchFamily="2" charset="0"/>
                <a:ea typeface="+mn-ea"/>
                <a:cs typeface="+mn-cs"/>
              </a:rPr>
              <a:t>P.</a:t>
            </a:r>
            <a:fld id="{B2068090-552C-4170-9C8C-224D976DFA5A}" type="slidenum">
              <a:rPr kumimoji="0" lang="en-US" sz="900" b="0" i="0" u="none" strike="noStrike" kern="1200" cap="none" spc="0" normalizeH="0" baseline="0" noProof="0" smtClean="0">
                <a:ln>
                  <a:noFill/>
                </a:ln>
                <a:solidFill>
                  <a:prstClr val="black"/>
                </a:solidFill>
                <a:effectLst/>
                <a:uLnTx/>
                <a:uFillTx/>
                <a:latin typeface="HelveticaNeue Condensed" panose="02000506050000020004" pitchFamily="2" charset="0"/>
                <a:ea typeface="+mn-ea"/>
                <a:cs typeface="+mn-cs"/>
              </a:rPr>
              <a:pPr marL="0" marR="0" lvl="0" indent="0" algn="r" defTabSz="914400" rtl="0" eaLnBrk="1" fontAlgn="auto" latinLnBrk="0" hangingPunct="1">
                <a:lnSpc>
                  <a:spcPct val="7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solidFill>
              <a:effectLst/>
              <a:uLnTx/>
              <a:uFillTx/>
              <a:latin typeface="HelveticaNeue Condensed" panose="02000506050000020004" pitchFamily="2" charset="0"/>
              <a:ea typeface="+mn-ea"/>
              <a:cs typeface="+mn-cs"/>
            </a:endParaRPr>
          </a:p>
        </p:txBody>
      </p:sp>
      <p:cxnSp>
        <p:nvCxnSpPr>
          <p:cNvPr id="9" name="Straight Connector 8">
            <a:extLst>
              <a:ext uri="{FF2B5EF4-FFF2-40B4-BE49-F238E27FC236}">
                <a16:creationId xmlns:a16="http://schemas.microsoft.com/office/drawing/2014/main" id="{808B09EF-71CD-443B-B23A-9C0CC05D49AE}"/>
              </a:ext>
            </a:extLst>
          </p:cNvPr>
          <p:cNvCxnSpPr>
            <a:cxnSpLocks/>
          </p:cNvCxnSpPr>
          <p:nvPr userDrawn="1"/>
        </p:nvCxnSpPr>
        <p:spPr>
          <a:xfrm>
            <a:off x="275167" y="6484305"/>
            <a:ext cx="11641667" cy="0"/>
          </a:xfrm>
          <a:prstGeom prst="line">
            <a:avLst/>
          </a:prstGeom>
          <a:ln w="12700">
            <a:solidFill>
              <a:srgbClr val="005EB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C0E025-C19D-4881-8E7E-B47A74B09BDA}"/>
              </a:ext>
            </a:extLst>
          </p:cNvPr>
          <p:cNvCxnSpPr>
            <a:cxnSpLocks/>
          </p:cNvCxnSpPr>
          <p:nvPr userDrawn="1"/>
        </p:nvCxnSpPr>
        <p:spPr>
          <a:xfrm>
            <a:off x="275167" y="659239"/>
            <a:ext cx="11641667" cy="0"/>
          </a:xfrm>
          <a:prstGeom prst="line">
            <a:avLst/>
          </a:prstGeom>
          <a:ln w="12700">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1375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8A26D-53FA-43B0-9611-6C2F5DA7D5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E10DA93-A0A1-4866-BDC6-AFD8FDCF37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91F0ED-7005-44B6-82B2-05E0D7EA5564}"/>
              </a:ext>
            </a:extLst>
          </p:cNvPr>
          <p:cNvSpPr>
            <a:spLocks noGrp="1"/>
          </p:cNvSpPr>
          <p:nvPr>
            <p:ph type="dt" sz="half" idx="10"/>
          </p:nvPr>
        </p:nvSpPr>
        <p:spPr/>
        <p:txBody>
          <a:bodyPr/>
          <a:lstStyle/>
          <a:p>
            <a:fld id="{05BFED21-8532-407D-A570-E64A276C3B8E}" type="datetimeFigureOut">
              <a:rPr lang="en-GB" smtClean="0"/>
              <a:t>30/01/2024</a:t>
            </a:fld>
            <a:endParaRPr lang="en-GB"/>
          </a:p>
        </p:txBody>
      </p:sp>
      <p:sp>
        <p:nvSpPr>
          <p:cNvPr id="5" name="Footer Placeholder 4">
            <a:extLst>
              <a:ext uri="{FF2B5EF4-FFF2-40B4-BE49-F238E27FC236}">
                <a16:creationId xmlns:a16="http://schemas.microsoft.com/office/drawing/2014/main" id="{6C3A9B6D-3FF5-4B5E-9E6A-69402CC7E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A277D9-3095-4C90-8DB3-79F000A13539}"/>
              </a:ext>
            </a:extLst>
          </p:cNvPr>
          <p:cNvSpPr>
            <a:spLocks noGrp="1"/>
          </p:cNvSpPr>
          <p:nvPr>
            <p:ph type="sldNum" sz="quarter" idx="12"/>
          </p:nvPr>
        </p:nvSpPr>
        <p:spPr/>
        <p:txBody>
          <a:bodyPr/>
          <a:lstStyle/>
          <a:p>
            <a:fld id="{D4C2D44E-DEF4-44CC-BC12-921E49EA6234}" type="slidenum">
              <a:rPr lang="en-GB" smtClean="0"/>
              <a:t>‹#›</a:t>
            </a:fld>
            <a:endParaRPr lang="en-GB"/>
          </a:p>
        </p:txBody>
      </p:sp>
    </p:spTree>
    <p:extLst>
      <p:ext uri="{BB962C8B-B14F-4D97-AF65-F5344CB8AC3E}">
        <p14:creationId xmlns:p14="http://schemas.microsoft.com/office/powerpoint/2010/main" val="173654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CB2D8-8688-4F26-B419-2C02CBAB68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51A392-46E4-4B81-87DD-F838A43424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DC6F5A6-4F95-4A1E-88E1-490855020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65CE25-F930-44AD-A4F8-12CEC3338DF2}"/>
              </a:ext>
            </a:extLst>
          </p:cNvPr>
          <p:cNvSpPr>
            <a:spLocks noGrp="1"/>
          </p:cNvSpPr>
          <p:nvPr>
            <p:ph type="dt" sz="half" idx="10"/>
          </p:nvPr>
        </p:nvSpPr>
        <p:spPr/>
        <p:txBody>
          <a:bodyPr/>
          <a:lstStyle/>
          <a:p>
            <a:fld id="{05BFED21-8532-407D-A570-E64A276C3B8E}" type="datetimeFigureOut">
              <a:rPr lang="en-GB" smtClean="0"/>
              <a:t>30/01/2024</a:t>
            </a:fld>
            <a:endParaRPr lang="en-GB"/>
          </a:p>
        </p:txBody>
      </p:sp>
      <p:sp>
        <p:nvSpPr>
          <p:cNvPr id="6" name="Footer Placeholder 5">
            <a:extLst>
              <a:ext uri="{FF2B5EF4-FFF2-40B4-BE49-F238E27FC236}">
                <a16:creationId xmlns:a16="http://schemas.microsoft.com/office/drawing/2014/main" id="{44079C4A-EC6C-4734-8605-72E0701142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D44D5C-EE5F-440E-A5FE-1583694EF1D7}"/>
              </a:ext>
            </a:extLst>
          </p:cNvPr>
          <p:cNvSpPr>
            <a:spLocks noGrp="1"/>
          </p:cNvSpPr>
          <p:nvPr>
            <p:ph type="sldNum" sz="quarter" idx="12"/>
          </p:nvPr>
        </p:nvSpPr>
        <p:spPr/>
        <p:txBody>
          <a:bodyPr/>
          <a:lstStyle/>
          <a:p>
            <a:fld id="{D4C2D44E-DEF4-44CC-BC12-921E49EA6234}" type="slidenum">
              <a:rPr lang="en-GB" smtClean="0"/>
              <a:t>‹#›</a:t>
            </a:fld>
            <a:endParaRPr lang="en-GB"/>
          </a:p>
        </p:txBody>
      </p:sp>
    </p:spTree>
    <p:extLst>
      <p:ext uri="{BB962C8B-B14F-4D97-AF65-F5344CB8AC3E}">
        <p14:creationId xmlns:p14="http://schemas.microsoft.com/office/powerpoint/2010/main" val="407880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B7365-8FC5-4727-AA25-E980C5ED51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C0DF32-78FF-4883-928E-6D7AD06AA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AFA515-747A-48A6-9313-D5FA162D9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D4F41F-44D2-48A5-BA85-D8DED24D81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592F50-D9BE-4521-A7EF-E5ED6CBFAB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FC0D6A-2A38-487E-B24B-A4846EA6336D}"/>
              </a:ext>
            </a:extLst>
          </p:cNvPr>
          <p:cNvSpPr>
            <a:spLocks noGrp="1"/>
          </p:cNvSpPr>
          <p:nvPr>
            <p:ph type="dt" sz="half" idx="10"/>
          </p:nvPr>
        </p:nvSpPr>
        <p:spPr/>
        <p:txBody>
          <a:bodyPr/>
          <a:lstStyle/>
          <a:p>
            <a:fld id="{05BFED21-8532-407D-A570-E64A276C3B8E}" type="datetimeFigureOut">
              <a:rPr lang="en-GB" smtClean="0"/>
              <a:t>30/01/2024</a:t>
            </a:fld>
            <a:endParaRPr lang="en-GB"/>
          </a:p>
        </p:txBody>
      </p:sp>
      <p:sp>
        <p:nvSpPr>
          <p:cNvPr id="8" name="Footer Placeholder 7">
            <a:extLst>
              <a:ext uri="{FF2B5EF4-FFF2-40B4-BE49-F238E27FC236}">
                <a16:creationId xmlns:a16="http://schemas.microsoft.com/office/drawing/2014/main" id="{5335D0CC-CD07-488D-B3A4-9EB3821245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E44634-0CC0-46AE-A06D-88CFE44E5C32}"/>
              </a:ext>
            </a:extLst>
          </p:cNvPr>
          <p:cNvSpPr>
            <a:spLocks noGrp="1"/>
          </p:cNvSpPr>
          <p:nvPr>
            <p:ph type="sldNum" sz="quarter" idx="12"/>
          </p:nvPr>
        </p:nvSpPr>
        <p:spPr/>
        <p:txBody>
          <a:bodyPr/>
          <a:lstStyle/>
          <a:p>
            <a:fld id="{D4C2D44E-DEF4-44CC-BC12-921E49EA6234}" type="slidenum">
              <a:rPr lang="en-GB" smtClean="0"/>
              <a:t>‹#›</a:t>
            </a:fld>
            <a:endParaRPr lang="en-GB"/>
          </a:p>
        </p:txBody>
      </p:sp>
    </p:spTree>
    <p:extLst>
      <p:ext uri="{BB962C8B-B14F-4D97-AF65-F5344CB8AC3E}">
        <p14:creationId xmlns:p14="http://schemas.microsoft.com/office/powerpoint/2010/main" val="390746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63345-592E-4664-9675-FCAC1DBA77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810B779-A8DA-41DF-9F55-3A4740E5E1B4}"/>
              </a:ext>
            </a:extLst>
          </p:cNvPr>
          <p:cNvSpPr>
            <a:spLocks noGrp="1"/>
          </p:cNvSpPr>
          <p:nvPr>
            <p:ph type="dt" sz="half" idx="10"/>
          </p:nvPr>
        </p:nvSpPr>
        <p:spPr/>
        <p:txBody>
          <a:bodyPr/>
          <a:lstStyle/>
          <a:p>
            <a:fld id="{05BFED21-8532-407D-A570-E64A276C3B8E}" type="datetimeFigureOut">
              <a:rPr lang="en-GB" smtClean="0"/>
              <a:t>30/01/2024</a:t>
            </a:fld>
            <a:endParaRPr lang="en-GB"/>
          </a:p>
        </p:txBody>
      </p:sp>
      <p:sp>
        <p:nvSpPr>
          <p:cNvPr id="4" name="Footer Placeholder 3">
            <a:extLst>
              <a:ext uri="{FF2B5EF4-FFF2-40B4-BE49-F238E27FC236}">
                <a16:creationId xmlns:a16="http://schemas.microsoft.com/office/drawing/2014/main" id="{24FE0981-DC26-474F-8E34-FB75BE6F92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C105FB-18D6-4A59-8900-3DE9D5BF0314}"/>
              </a:ext>
            </a:extLst>
          </p:cNvPr>
          <p:cNvSpPr>
            <a:spLocks noGrp="1"/>
          </p:cNvSpPr>
          <p:nvPr>
            <p:ph type="sldNum" sz="quarter" idx="12"/>
          </p:nvPr>
        </p:nvSpPr>
        <p:spPr/>
        <p:txBody>
          <a:bodyPr/>
          <a:lstStyle/>
          <a:p>
            <a:fld id="{D4C2D44E-DEF4-44CC-BC12-921E49EA6234}" type="slidenum">
              <a:rPr lang="en-GB" smtClean="0"/>
              <a:t>‹#›</a:t>
            </a:fld>
            <a:endParaRPr lang="en-GB"/>
          </a:p>
        </p:txBody>
      </p:sp>
    </p:spTree>
    <p:extLst>
      <p:ext uri="{BB962C8B-B14F-4D97-AF65-F5344CB8AC3E}">
        <p14:creationId xmlns:p14="http://schemas.microsoft.com/office/powerpoint/2010/main" val="368817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1E3BB0-8C1E-4D29-B9EC-939D402B7328}"/>
              </a:ext>
            </a:extLst>
          </p:cNvPr>
          <p:cNvSpPr>
            <a:spLocks noGrp="1"/>
          </p:cNvSpPr>
          <p:nvPr>
            <p:ph type="dt" sz="half" idx="10"/>
          </p:nvPr>
        </p:nvSpPr>
        <p:spPr/>
        <p:txBody>
          <a:bodyPr/>
          <a:lstStyle/>
          <a:p>
            <a:fld id="{05BFED21-8532-407D-A570-E64A276C3B8E}" type="datetimeFigureOut">
              <a:rPr lang="en-GB" smtClean="0"/>
              <a:t>30/01/2024</a:t>
            </a:fld>
            <a:endParaRPr lang="en-GB"/>
          </a:p>
        </p:txBody>
      </p:sp>
      <p:sp>
        <p:nvSpPr>
          <p:cNvPr id="3" name="Footer Placeholder 2">
            <a:extLst>
              <a:ext uri="{FF2B5EF4-FFF2-40B4-BE49-F238E27FC236}">
                <a16:creationId xmlns:a16="http://schemas.microsoft.com/office/drawing/2014/main" id="{799C6BD0-239A-42BA-A5C9-F38E51B4B0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29862E-6912-4663-913D-2C4EDF6C8201}"/>
              </a:ext>
            </a:extLst>
          </p:cNvPr>
          <p:cNvSpPr>
            <a:spLocks noGrp="1"/>
          </p:cNvSpPr>
          <p:nvPr>
            <p:ph type="sldNum" sz="quarter" idx="12"/>
          </p:nvPr>
        </p:nvSpPr>
        <p:spPr/>
        <p:txBody>
          <a:bodyPr/>
          <a:lstStyle/>
          <a:p>
            <a:fld id="{D4C2D44E-DEF4-44CC-BC12-921E49EA6234}" type="slidenum">
              <a:rPr lang="en-GB" smtClean="0"/>
              <a:t>‹#›</a:t>
            </a:fld>
            <a:endParaRPr lang="en-GB"/>
          </a:p>
        </p:txBody>
      </p:sp>
    </p:spTree>
    <p:extLst>
      <p:ext uri="{BB962C8B-B14F-4D97-AF65-F5344CB8AC3E}">
        <p14:creationId xmlns:p14="http://schemas.microsoft.com/office/powerpoint/2010/main" val="307722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5C95-2DED-478B-925C-0348E5FDB2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F4B5F0-8509-4B46-8C88-B01802AF7C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9CE787-BFC4-49BB-A10C-2AAACE9A0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D9276-6C7A-4C04-8402-58A9B427F3E0}"/>
              </a:ext>
            </a:extLst>
          </p:cNvPr>
          <p:cNvSpPr>
            <a:spLocks noGrp="1"/>
          </p:cNvSpPr>
          <p:nvPr>
            <p:ph type="dt" sz="half" idx="10"/>
          </p:nvPr>
        </p:nvSpPr>
        <p:spPr/>
        <p:txBody>
          <a:bodyPr/>
          <a:lstStyle/>
          <a:p>
            <a:fld id="{05BFED21-8532-407D-A570-E64A276C3B8E}" type="datetimeFigureOut">
              <a:rPr lang="en-GB" smtClean="0"/>
              <a:t>30/01/2024</a:t>
            </a:fld>
            <a:endParaRPr lang="en-GB"/>
          </a:p>
        </p:txBody>
      </p:sp>
      <p:sp>
        <p:nvSpPr>
          <p:cNvPr id="6" name="Footer Placeholder 5">
            <a:extLst>
              <a:ext uri="{FF2B5EF4-FFF2-40B4-BE49-F238E27FC236}">
                <a16:creationId xmlns:a16="http://schemas.microsoft.com/office/drawing/2014/main" id="{1C07930F-A2E6-457F-BFC3-49DF341ECF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33DA9D-F25E-42C6-9C35-93A6C571FD91}"/>
              </a:ext>
            </a:extLst>
          </p:cNvPr>
          <p:cNvSpPr>
            <a:spLocks noGrp="1"/>
          </p:cNvSpPr>
          <p:nvPr>
            <p:ph type="sldNum" sz="quarter" idx="12"/>
          </p:nvPr>
        </p:nvSpPr>
        <p:spPr/>
        <p:txBody>
          <a:bodyPr/>
          <a:lstStyle/>
          <a:p>
            <a:fld id="{D4C2D44E-DEF4-44CC-BC12-921E49EA6234}" type="slidenum">
              <a:rPr lang="en-GB" smtClean="0"/>
              <a:t>‹#›</a:t>
            </a:fld>
            <a:endParaRPr lang="en-GB"/>
          </a:p>
        </p:txBody>
      </p:sp>
    </p:spTree>
    <p:extLst>
      <p:ext uri="{BB962C8B-B14F-4D97-AF65-F5344CB8AC3E}">
        <p14:creationId xmlns:p14="http://schemas.microsoft.com/office/powerpoint/2010/main" val="78199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C381A-A061-4F1E-97E7-68E764D37A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CE29BC-952D-4792-95BE-47B1B54201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17B4B3-A780-4E0E-809E-8EC9F7A33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8CC0E5-DEB5-4203-A1C2-33EC43157DAC}"/>
              </a:ext>
            </a:extLst>
          </p:cNvPr>
          <p:cNvSpPr>
            <a:spLocks noGrp="1"/>
          </p:cNvSpPr>
          <p:nvPr>
            <p:ph type="dt" sz="half" idx="10"/>
          </p:nvPr>
        </p:nvSpPr>
        <p:spPr/>
        <p:txBody>
          <a:bodyPr/>
          <a:lstStyle/>
          <a:p>
            <a:fld id="{05BFED21-8532-407D-A570-E64A276C3B8E}" type="datetimeFigureOut">
              <a:rPr lang="en-GB" smtClean="0"/>
              <a:t>30/01/2024</a:t>
            </a:fld>
            <a:endParaRPr lang="en-GB"/>
          </a:p>
        </p:txBody>
      </p:sp>
      <p:sp>
        <p:nvSpPr>
          <p:cNvPr id="6" name="Footer Placeholder 5">
            <a:extLst>
              <a:ext uri="{FF2B5EF4-FFF2-40B4-BE49-F238E27FC236}">
                <a16:creationId xmlns:a16="http://schemas.microsoft.com/office/drawing/2014/main" id="{1AF6A11B-3807-4CB3-9FC8-ADE45808D4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8DB72-C5E3-4FCD-8BC9-01E6110A0D83}"/>
              </a:ext>
            </a:extLst>
          </p:cNvPr>
          <p:cNvSpPr>
            <a:spLocks noGrp="1"/>
          </p:cNvSpPr>
          <p:nvPr>
            <p:ph type="sldNum" sz="quarter" idx="12"/>
          </p:nvPr>
        </p:nvSpPr>
        <p:spPr/>
        <p:txBody>
          <a:bodyPr/>
          <a:lstStyle/>
          <a:p>
            <a:fld id="{D4C2D44E-DEF4-44CC-BC12-921E49EA6234}" type="slidenum">
              <a:rPr lang="en-GB" smtClean="0"/>
              <a:t>‹#›</a:t>
            </a:fld>
            <a:endParaRPr lang="en-GB"/>
          </a:p>
        </p:txBody>
      </p:sp>
    </p:spTree>
    <p:extLst>
      <p:ext uri="{BB962C8B-B14F-4D97-AF65-F5344CB8AC3E}">
        <p14:creationId xmlns:p14="http://schemas.microsoft.com/office/powerpoint/2010/main" val="58509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669B3CE-CF39-4CAB-806B-E1A05BC00AC8}"/>
              </a:ext>
            </a:extLst>
          </p:cNvPr>
          <p:cNvGraphicFramePr>
            <a:graphicFrameLocks noChangeAspect="1"/>
          </p:cNvGraphicFramePr>
          <p:nvPr userDrawn="1">
            <p:custDataLst>
              <p:tags r:id="rId14"/>
            </p:custDataLst>
            <p:extLst>
              <p:ext uri="{D42A27DB-BD31-4B8C-83A1-F6EECF244321}">
                <p14:modId xmlns:p14="http://schemas.microsoft.com/office/powerpoint/2010/main" val="3491303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2" name="think-cell Slide" r:id="rId15" imgW="498" imgH="499" progId="TCLayout.ActiveDocument.1">
                  <p:embed/>
                </p:oleObj>
              </mc:Choice>
              <mc:Fallback>
                <p:oleObj name="think-cell Slide" r:id="rId15" imgW="498" imgH="499" progId="TCLayout.ActiveDocument.1">
                  <p:embed/>
                  <p:pic>
                    <p:nvPicPr>
                      <p:cNvPr id="8" name="Object 7" hidden="1">
                        <a:extLst>
                          <a:ext uri="{FF2B5EF4-FFF2-40B4-BE49-F238E27FC236}">
                            <a16:creationId xmlns:a16="http://schemas.microsoft.com/office/drawing/2014/main" id="{B669B3CE-CF39-4CAB-806B-E1A05BC00AC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F401AC2-83D1-45F9-8A2E-14E54CE79B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5C26DA-CC09-44BD-B21F-C09EDCC202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24B584-2D50-4526-BA53-FCBC365F96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FED21-8532-407D-A570-E64A276C3B8E}" type="datetimeFigureOut">
              <a:rPr lang="en-GB" smtClean="0"/>
              <a:t>30/01/2024</a:t>
            </a:fld>
            <a:endParaRPr lang="en-GB"/>
          </a:p>
        </p:txBody>
      </p:sp>
      <p:sp>
        <p:nvSpPr>
          <p:cNvPr id="5" name="Footer Placeholder 4">
            <a:extLst>
              <a:ext uri="{FF2B5EF4-FFF2-40B4-BE49-F238E27FC236}">
                <a16:creationId xmlns:a16="http://schemas.microsoft.com/office/drawing/2014/main" id="{76C05838-2A05-406A-BAB8-DD3EE47475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8102B4-A886-4DCB-ABA6-C514129C5B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2D44E-DEF4-44CC-BC12-921E49EA6234}" type="slidenum">
              <a:rPr lang="en-GB" smtClean="0"/>
              <a:t>‹#›</a:t>
            </a:fld>
            <a:endParaRPr lang="en-GB"/>
          </a:p>
        </p:txBody>
      </p:sp>
    </p:spTree>
    <p:extLst>
      <p:ext uri="{BB962C8B-B14F-4D97-AF65-F5344CB8AC3E}">
        <p14:creationId xmlns:p14="http://schemas.microsoft.com/office/powerpoint/2010/main" val="392009832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96D105-67F6-451D-9D89-FDC6B2858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69C9C2-61A1-446E-A3C2-FE3BEF8E88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18E8EE-8136-4313-B4D9-FC6A311285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985DB-6B19-4C98-9F04-3B09128CCC61}" type="datetimeFigureOut">
              <a:rPr lang="en-GB" smtClean="0"/>
              <a:t>30/01/2024</a:t>
            </a:fld>
            <a:endParaRPr lang="en-GB"/>
          </a:p>
        </p:txBody>
      </p:sp>
      <p:sp>
        <p:nvSpPr>
          <p:cNvPr id="5" name="Footer Placeholder 4">
            <a:extLst>
              <a:ext uri="{FF2B5EF4-FFF2-40B4-BE49-F238E27FC236}">
                <a16:creationId xmlns:a16="http://schemas.microsoft.com/office/drawing/2014/main" id="{434B2052-46C4-4C91-9495-C4B3BDCB6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F52E987-95B5-428F-A103-D453A82D99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8A47B-6A22-4FCB-98F3-F56315CB9BE5}" type="slidenum">
              <a:rPr lang="en-GB" smtClean="0"/>
              <a:t>‹#›</a:t>
            </a:fld>
            <a:endParaRPr lang="en-GB"/>
          </a:p>
        </p:txBody>
      </p:sp>
    </p:spTree>
    <p:extLst>
      <p:ext uri="{BB962C8B-B14F-4D97-AF65-F5344CB8AC3E}">
        <p14:creationId xmlns:p14="http://schemas.microsoft.com/office/powerpoint/2010/main" val="222423249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hyperlink" Target="https://uclpartners.com/wp-content/uploads/UCLP-Anchor-logic-model.pdf" TargetMode="External"/><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bartshealth.nhs.uk/news/community-works-for-health-programme--5760" TargetMode="External"/><Relationship Id="rId2" Type="http://schemas.openxmlformats.org/officeDocument/2006/relationships/hyperlink" Target="https://www.lsec.ac.uk/news/3220-bromley-prepare-to-care-programme" TargetMode="External"/><Relationship Id="rId1" Type="http://schemas.openxmlformats.org/officeDocument/2006/relationships/slideLayout" Target="../slideLayouts/slideLayout7.xml"/><Relationship Id="rId6" Type="http://schemas.openxmlformats.org/officeDocument/2006/relationships/hyperlink" Target="https://haln.org.uk/case-studies/anchoring-southend-2050-ambition" TargetMode="External"/><Relationship Id="rId5" Type="http://schemas.openxmlformats.org/officeDocument/2006/relationships/hyperlink" Target="https://www.health.org.uk/funding-and-partnerships/programmes/evaluating-and-embedding-social-values-in-procurement" TargetMode="External"/><Relationship Id="rId4" Type="http://schemas.openxmlformats.org/officeDocument/2006/relationships/hyperlink" Target="https://www.imperial.nhs.uk/about-us/news/hotel-services-january-2020#:~:text=Around%20half%20our%20hotel%20services,10.75%20by%201%20April%20202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8.png"/><Relationship Id="rId3" Type="http://schemas.openxmlformats.org/officeDocument/2006/relationships/slideLayout" Target="../slideLayouts/slideLayout23.xml"/><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emf"/><Relationship Id="rId11" Type="http://schemas.openxmlformats.org/officeDocument/2006/relationships/image" Target="../media/image7.png"/><Relationship Id="rId5" Type="http://schemas.openxmlformats.org/officeDocument/2006/relationships/oleObject" Target="../embeddings/oleObject2.bin"/><Relationship Id="rId10" Type="http://schemas.openxmlformats.org/officeDocument/2006/relationships/image" Target="../media/image8.svg"/><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hyperlink" Target="https://issuu.com/swlstgcomms/docs/collab_2027_exhibition_a4_booklet_may_2023?fr=sMWE2ODU0MzA5NDg" TargetMode="Externa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EB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6EB132-97F9-4BBE-B1F6-4CA8C9E003B5}"/>
              </a:ext>
            </a:extLst>
          </p:cNvPr>
          <p:cNvSpPr txBox="1"/>
          <p:nvPr/>
        </p:nvSpPr>
        <p:spPr>
          <a:xfrm>
            <a:off x="254000" y="1695835"/>
            <a:ext cx="10701102" cy="2225225"/>
          </a:xfrm>
          <a:prstGeom prst="rect">
            <a:avLst/>
          </a:prstGeom>
          <a:noFill/>
        </p:spPr>
        <p:txBody>
          <a:bodyPr wrap="square" rtlCol="0" anchor="b">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6600" b="0" i="0" u="none" strike="noStrike" kern="1200" cap="none" spc="0" normalizeH="0" baseline="0" noProof="0" dirty="0" smtClean="0">
                <a:ln>
                  <a:noFill/>
                </a:ln>
                <a:solidFill>
                  <a:srgbClr val="7DC8FF"/>
                </a:solidFill>
                <a:effectLst/>
                <a:uLnTx/>
                <a:uFillTx/>
                <a:latin typeface="Impact" panose="020B0806030902050204" pitchFamily="34" charset="0"/>
                <a:ea typeface="+mn-ea"/>
                <a:cs typeface="+mn-cs"/>
              </a:rPr>
              <a:t>GOING FURTHER:</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6600" b="0" i="0" u="none" strike="noStrike" kern="1200" cap="none" spc="0" normalizeH="0" noProof="0" dirty="0" smtClean="0">
                <a:ln>
                  <a:noFill/>
                </a:ln>
                <a:solidFill>
                  <a:srgbClr val="7DC8FF"/>
                </a:solidFill>
                <a:effectLst/>
                <a:uLnTx/>
                <a:uFillTx/>
                <a:latin typeface="Impact" panose="020B0806030902050204" pitchFamily="34" charset="0"/>
                <a:ea typeface="+mn-ea"/>
                <a:cs typeface="+mn-cs"/>
              </a:rPr>
              <a:t>EPUT’S SOCIAL IMPACT STRATEGY</a:t>
            </a:r>
            <a:endParaRPr kumimoji="0" lang="en-GB" sz="6600" b="0" i="0" u="none" strike="noStrike" kern="1200" cap="none" spc="0" normalizeH="0" baseline="0" noProof="0" dirty="0">
              <a:ln>
                <a:noFill/>
              </a:ln>
              <a:solidFill>
                <a:srgbClr val="7DC8FF"/>
              </a:solidFill>
              <a:effectLst/>
              <a:uLnTx/>
              <a:uFillTx/>
              <a:latin typeface="Impact" panose="020B0806030902050204" pitchFamily="34" charset="0"/>
              <a:ea typeface="+mn-ea"/>
              <a:cs typeface="+mn-cs"/>
            </a:endParaRPr>
          </a:p>
        </p:txBody>
      </p:sp>
      <p:sp>
        <p:nvSpPr>
          <p:cNvPr id="4" name="TextBox 3">
            <a:extLst>
              <a:ext uri="{FF2B5EF4-FFF2-40B4-BE49-F238E27FC236}">
                <a16:creationId xmlns:a16="http://schemas.microsoft.com/office/drawing/2014/main" id="{0E2EE56E-FFF9-4F5B-9BF2-BED2836C3A9E}"/>
              </a:ext>
            </a:extLst>
          </p:cNvPr>
          <p:cNvSpPr txBox="1"/>
          <p:nvPr/>
        </p:nvSpPr>
        <p:spPr>
          <a:xfrm>
            <a:off x="254000" y="4521293"/>
            <a:ext cx="11684000" cy="590931"/>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3600" i="1" spc="-150" dirty="0" smtClean="0">
                <a:solidFill>
                  <a:prstClr val="white"/>
                </a:solidFill>
                <a:latin typeface="Impact" panose="020B0806030902050204" pitchFamily="34" charset="0"/>
                <a:ea typeface="Verdana" panose="020B0604030504040204" pitchFamily="34" charset="0"/>
              </a:rPr>
              <a:t>2023 - 2028</a:t>
            </a:r>
            <a:endParaRPr kumimoji="0" lang="en-GB" sz="3600" i="1" u="none" strike="noStrike" kern="1200" cap="none" spc="-150" normalizeH="0" baseline="0" noProof="0" dirty="0">
              <a:ln>
                <a:noFill/>
              </a:ln>
              <a:solidFill>
                <a:prstClr val="white"/>
              </a:solidFill>
              <a:effectLst/>
              <a:uLnTx/>
              <a:uFillTx/>
              <a:latin typeface="Impact" panose="020B0806030902050204" pitchFamily="34" charset="0"/>
              <a:ea typeface="Verdana" panose="020B060403050404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4964" y="295502"/>
            <a:ext cx="2473036" cy="800100"/>
          </a:xfrm>
          <a:prstGeom prst="rect">
            <a:avLst/>
          </a:prstGeom>
        </p:spPr>
      </p:pic>
    </p:spTree>
    <p:extLst>
      <p:ext uri="{BB962C8B-B14F-4D97-AF65-F5344CB8AC3E}">
        <p14:creationId xmlns:p14="http://schemas.microsoft.com/office/powerpoint/2010/main" val="1742053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773" y="1673238"/>
            <a:ext cx="4392322" cy="4559969"/>
          </a:xfrm>
          <a:prstGeom prst="rect">
            <a:avLst/>
          </a:prstGeom>
        </p:spPr>
      </p:pic>
      <p:sp>
        <p:nvSpPr>
          <p:cNvPr id="3" name="TextBox 2">
            <a:extLst>
              <a:ext uri="{FF2B5EF4-FFF2-40B4-BE49-F238E27FC236}">
                <a16:creationId xmlns:a16="http://schemas.microsoft.com/office/drawing/2014/main" id="{C368F681-B4EA-481F-980E-F78A97350584}"/>
              </a:ext>
            </a:extLst>
          </p:cNvPr>
          <p:cNvSpPr txBox="1"/>
          <p:nvPr/>
        </p:nvSpPr>
        <p:spPr>
          <a:xfrm>
            <a:off x="259773" y="805614"/>
            <a:ext cx="11568433" cy="1126462"/>
          </a:xfrm>
          <a:prstGeom prst="rect">
            <a:avLst/>
          </a:prstGeom>
          <a:noFill/>
        </p:spPr>
        <p:txBody>
          <a:bodyPr wrap="square" lIns="0" tIns="45720" rIns="0" bIns="45720" rtlCol="0" anchor="t">
            <a:spAutoFit/>
          </a:bodyPr>
          <a:lstStyle/>
          <a:p>
            <a:pPr lvl="0">
              <a:lnSpc>
                <a:spcPct val="70000"/>
              </a:lnSpc>
              <a:defRPr/>
            </a:pPr>
            <a:r>
              <a:rPr kumimoji="0" lang="en-GB" sz="3200" b="0" i="0" u="none" strike="noStrike" kern="1200" cap="none" normalizeH="0" baseline="0" noProof="0" dirty="0">
                <a:ln>
                  <a:noFill/>
                </a:ln>
                <a:solidFill>
                  <a:srgbClr val="005EB8"/>
                </a:solidFill>
                <a:effectLst/>
                <a:uLnTx/>
                <a:uFillTx/>
                <a:latin typeface="Impact"/>
              </a:rPr>
              <a:t>The proposal aligns with the operating principles</a:t>
            </a:r>
            <a:r>
              <a:rPr kumimoji="0" lang="en-GB" sz="3200" b="0" i="0" u="none" strike="noStrike" kern="1200" cap="none" normalizeH="0" noProof="0" dirty="0">
                <a:ln>
                  <a:noFill/>
                </a:ln>
                <a:solidFill>
                  <a:srgbClr val="005EB8"/>
                </a:solidFill>
                <a:effectLst/>
                <a:uLnTx/>
                <a:uFillTx/>
                <a:latin typeface="Impact"/>
              </a:rPr>
              <a:t> of </a:t>
            </a:r>
            <a:r>
              <a:rPr lang="en-GB" sz="3200" noProof="0" dirty="0">
                <a:solidFill>
                  <a:srgbClr val="005EB8"/>
                </a:solidFill>
                <a:latin typeface="Impact"/>
              </a:rPr>
              <a:t>the three Essex ICBs’ Anchor Programmes which will likely align further in the coming months</a:t>
            </a:r>
            <a:endParaRPr kumimoji="0" lang="en-GB" sz="3200" b="0" i="0" u="none" strike="noStrike" kern="1200" cap="none" normalizeH="0" baseline="0" noProof="0" dirty="0">
              <a:ln>
                <a:noFill/>
              </a:ln>
              <a:solidFill>
                <a:srgbClr val="FF0000"/>
              </a:solidFill>
              <a:effectLst/>
              <a:uLnTx/>
              <a:uFillTx/>
              <a:latin typeface="Impact"/>
            </a:endParaRPr>
          </a:p>
        </p:txBody>
      </p:sp>
      <p:sp>
        <p:nvSpPr>
          <p:cNvPr id="4" name="Rectangle 3"/>
          <p:cNvSpPr/>
          <p:nvPr/>
        </p:nvSpPr>
        <p:spPr>
          <a:xfrm>
            <a:off x="3221497" y="5211575"/>
            <a:ext cx="979293" cy="38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16587" y="6233208"/>
            <a:ext cx="4535507" cy="646331"/>
          </a:xfrm>
          <a:prstGeom prst="rect">
            <a:avLst/>
          </a:prstGeom>
          <a:noFill/>
        </p:spPr>
        <p:txBody>
          <a:bodyPr wrap="square" rtlCol="0">
            <a:spAutoFit/>
          </a:bodyPr>
          <a:lstStyle/>
          <a:p>
            <a:r>
              <a:rPr lang="en-GB" sz="1200" i="1" dirty="0">
                <a:latin typeface="Verdana" panose="020B0604030504040204" pitchFamily="34" charset="0"/>
                <a:ea typeface="Verdana" panose="020B0604030504040204" pitchFamily="34" charset="0"/>
              </a:rPr>
              <a:t>Source: Putting communities at </a:t>
            </a:r>
            <a:r>
              <a:rPr lang="en-GB" sz="1200" i="1" dirty="0" smtClean="0">
                <a:latin typeface="Verdana" panose="020B0604030504040204" pitchFamily="34" charset="0"/>
                <a:ea typeface="Verdana" panose="020B0604030504040204" pitchFamily="34" charset="0"/>
              </a:rPr>
              <a:t>the </a:t>
            </a:r>
            <a:r>
              <a:rPr lang="en-GB" sz="1200" i="1" dirty="0">
                <a:latin typeface="Verdana" panose="020B0604030504040204" pitchFamily="34" charset="0"/>
                <a:ea typeface="Verdana" panose="020B0604030504040204" pitchFamily="34" charset="0"/>
              </a:rPr>
              <a:t>heart of what we do - Our work as an anchor institution </a:t>
            </a:r>
            <a:r>
              <a:rPr lang="en-GB" sz="1200" i="1" dirty="0" smtClean="0">
                <a:latin typeface="Verdana" panose="020B0604030504040204" pitchFamily="34" charset="0"/>
                <a:ea typeface="Verdana" panose="020B0604030504040204" pitchFamily="34" charset="0"/>
              </a:rPr>
              <a:t>2022/23,</a:t>
            </a:r>
          </a:p>
          <a:p>
            <a:r>
              <a:rPr lang="en-GB" sz="1200" b="1" i="1" dirty="0" smtClean="0">
                <a:latin typeface="Verdana" panose="020B0604030504040204" pitchFamily="34" charset="0"/>
                <a:ea typeface="Verdana" panose="020B0604030504040204" pitchFamily="34" charset="0"/>
              </a:rPr>
              <a:t>Mid </a:t>
            </a:r>
            <a:r>
              <a:rPr lang="en-GB" sz="1200" b="1" i="1" dirty="0">
                <a:latin typeface="Verdana" panose="020B0604030504040204" pitchFamily="34" charset="0"/>
                <a:ea typeface="Verdana" panose="020B0604030504040204" pitchFamily="34" charset="0"/>
              </a:rPr>
              <a:t>&amp; South Essex ICB</a:t>
            </a:r>
          </a:p>
        </p:txBody>
      </p:sp>
      <p:pic>
        <p:nvPicPr>
          <p:cNvPr id="6" name="Picture 5"/>
          <p:cNvPicPr>
            <a:picLocks noChangeAspect="1"/>
          </p:cNvPicPr>
          <p:nvPr/>
        </p:nvPicPr>
        <p:blipFill>
          <a:blip r:embed="rId3"/>
          <a:stretch>
            <a:fillRect/>
          </a:stretch>
        </p:blipFill>
        <p:spPr>
          <a:xfrm>
            <a:off x="4819120" y="1809950"/>
            <a:ext cx="5589398" cy="4512541"/>
          </a:xfrm>
          <a:prstGeom prst="rect">
            <a:avLst/>
          </a:prstGeom>
        </p:spPr>
      </p:pic>
      <p:sp>
        <p:nvSpPr>
          <p:cNvPr id="7" name="TextBox 6"/>
          <p:cNvSpPr txBox="1"/>
          <p:nvPr/>
        </p:nvSpPr>
        <p:spPr>
          <a:xfrm>
            <a:off x="4932664" y="6233207"/>
            <a:ext cx="5362310" cy="461665"/>
          </a:xfrm>
          <a:prstGeom prst="rect">
            <a:avLst/>
          </a:prstGeom>
          <a:noFill/>
        </p:spPr>
        <p:txBody>
          <a:bodyPr wrap="square" rtlCol="0">
            <a:spAutoFit/>
          </a:bodyPr>
          <a:lstStyle/>
          <a:p>
            <a:r>
              <a:rPr lang="en-GB" sz="1200" i="1" dirty="0">
                <a:latin typeface="Verdana" panose="020B0604030504040204" pitchFamily="34" charset="0"/>
                <a:ea typeface="Verdana" panose="020B0604030504040204" pitchFamily="34" charset="0"/>
              </a:rPr>
              <a:t>Source: Thinking differently about our role as </a:t>
            </a:r>
            <a:r>
              <a:rPr lang="en-GB" sz="1200" i="1" dirty="0" smtClean="0">
                <a:latin typeface="Verdana" panose="020B0604030504040204" pitchFamily="34" charset="0"/>
                <a:ea typeface="Verdana" panose="020B0604030504040204" pitchFamily="34" charset="0"/>
              </a:rPr>
              <a:t>anchor </a:t>
            </a:r>
            <a:r>
              <a:rPr lang="en-GB" sz="1200" i="1" dirty="0">
                <a:latin typeface="Verdana" panose="020B0604030504040204" pitchFamily="34" charset="0"/>
                <a:ea typeface="Verdana" panose="020B0604030504040204" pitchFamily="34" charset="0"/>
              </a:rPr>
              <a:t>institutions, </a:t>
            </a:r>
            <a:r>
              <a:rPr lang="en-GB" sz="1200" b="1" i="1" dirty="0">
                <a:latin typeface="Verdana" panose="020B0604030504040204" pitchFamily="34" charset="0"/>
                <a:ea typeface="Verdana" panose="020B0604030504040204" pitchFamily="34" charset="0"/>
              </a:rPr>
              <a:t>Suffolk and North East Essex ICB</a:t>
            </a:r>
          </a:p>
        </p:txBody>
      </p:sp>
      <p:sp>
        <p:nvSpPr>
          <p:cNvPr id="8" name="TextBox 7"/>
          <p:cNvSpPr txBox="1"/>
          <p:nvPr/>
        </p:nvSpPr>
        <p:spPr>
          <a:xfrm>
            <a:off x="10408518" y="2152324"/>
            <a:ext cx="1765572" cy="3139321"/>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West Essex anchors activity is fully aligned with the pan-Essex programme, in which EPUT is an active partner</a:t>
            </a:r>
          </a:p>
        </p:txBody>
      </p:sp>
    </p:spTree>
    <p:extLst>
      <p:ext uri="{BB962C8B-B14F-4D97-AF65-F5344CB8AC3E}">
        <p14:creationId xmlns:p14="http://schemas.microsoft.com/office/powerpoint/2010/main" val="11777611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68F681-B4EA-481F-980E-F78A97350584}"/>
              </a:ext>
            </a:extLst>
          </p:cNvPr>
          <p:cNvSpPr txBox="1"/>
          <p:nvPr/>
        </p:nvSpPr>
        <p:spPr>
          <a:xfrm>
            <a:off x="259773" y="805614"/>
            <a:ext cx="11568433" cy="1384995"/>
          </a:xfrm>
          <a:prstGeom prst="rect">
            <a:avLst/>
          </a:prstGeom>
          <a:noFill/>
        </p:spPr>
        <p:txBody>
          <a:bodyPr wrap="square" lIns="0" tIns="45720" rIns="0" bIns="45720" rtlCol="0" anchor="t">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4000" dirty="0">
                <a:solidFill>
                  <a:srgbClr val="005EB8"/>
                </a:solidFill>
                <a:latin typeface="Impact"/>
              </a:rPr>
              <a:t>EPUT’s senior leadership </a:t>
            </a:r>
            <a:r>
              <a:rPr kumimoji="0" lang="en-GB" sz="4000" b="0" i="0" u="none" strike="noStrike" kern="1200" cap="none" normalizeH="0" baseline="0" noProof="0" dirty="0">
                <a:ln>
                  <a:noFill/>
                </a:ln>
                <a:solidFill>
                  <a:srgbClr val="005EB8"/>
                </a:solidFill>
                <a:effectLst/>
                <a:uLnTx/>
                <a:uFillTx/>
                <a:latin typeface="Impact"/>
              </a:rPr>
              <a:t>group</a:t>
            </a:r>
            <a:r>
              <a:rPr kumimoji="0" lang="en-GB" sz="4000" b="0" i="0" u="none" strike="noStrike" kern="1200" cap="none" normalizeH="0" noProof="0" dirty="0">
                <a:ln>
                  <a:noFill/>
                </a:ln>
                <a:solidFill>
                  <a:srgbClr val="005EB8"/>
                </a:solidFill>
                <a:effectLst/>
                <a:uLnTx/>
                <a:uFillTx/>
                <a:latin typeface="Impact"/>
              </a:rPr>
              <a:t> shared collective agreement on which interventions should be prioritised</a:t>
            </a:r>
            <a:endParaRPr kumimoji="0" lang="en-GB" sz="4000" b="0" i="0" u="none" strike="noStrike" kern="1200" cap="none" normalizeH="0" baseline="0" noProof="0" dirty="0">
              <a:ln>
                <a:noFill/>
              </a:ln>
              <a:solidFill>
                <a:srgbClr val="005EB8"/>
              </a:solidFill>
              <a:effectLst/>
              <a:uLnTx/>
              <a:uFillTx/>
              <a:latin typeface="Impact"/>
            </a:endParaRPr>
          </a:p>
        </p:txBody>
      </p:sp>
      <p:sp>
        <p:nvSpPr>
          <p:cNvPr id="4" name="Rectangle 3"/>
          <p:cNvSpPr/>
          <p:nvPr/>
        </p:nvSpPr>
        <p:spPr>
          <a:xfrm>
            <a:off x="6103727" y="2129991"/>
            <a:ext cx="5400000" cy="2062103"/>
          </a:xfrm>
          <a:prstGeom prst="rect">
            <a:avLst/>
          </a:prstGeom>
          <a:solidFill>
            <a:srgbClr val="28A0BE"/>
          </a:solidFill>
          <a:ln>
            <a:noFill/>
          </a:ln>
        </p:spPr>
        <p:txBody>
          <a:bodyPr>
            <a:spAutoFit/>
          </a:bodyPr>
          <a:lstStyle/>
          <a:p>
            <a:r>
              <a:rPr lang="en-GB" sz="1600" b="1" dirty="0">
                <a:latin typeface="Verdana" panose="020B0604030504040204" pitchFamily="34" charset="0"/>
                <a:ea typeface="Verdana" panose="020B0604030504040204" pitchFamily="34" charset="0"/>
              </a:rPr>
              <a:t>Top voted longer term priorities </a:t>
            </a:r>
          </a:p>
          <a:p>
            <a:pPr marL="357188" lvl="1" indent="-177800">
              <a:buFont typeface="Arial" panose="020B0604020202020204" pitchFamily="34" charset="0"/>
              <a:buChar char="•"/>
            </a:pPr>
            <a:r>
              <a:rPr lang="en-GB" sz="1600" dirty="0">
                <a:latin typeface="Verdana" panose="020B0604030504040204" pitchFamily="34" charset="0"/>
                <a:ea typeface="Verdana" panose="020B0604030504040204" pitchFamily="34" charset="0"/>
              </a:rPr>
              <a:t>Offer our wellbeing services to other local employers</a:t>
            </a:r>
          </a:p>
          <a:p>
            <a:pPr marL="357188" lvl="1" indent="-177800">
              <a:buFont typeface="Arial" panose="020B0604020202020204" pitchFamily="34" charset="0"/>
              <a:buChar char="•"/>
            </a:pPr>
            <a:r>
              <a:rPr lang="en-GB" sz="1600" dirty="0">
                <a:latin typeface="Verdana" panose="020B0604030504040204" pitchFamily="34" charset="0"/>
                <a:ea typeface="Verdana" panose="020B0604030504040204" pitchFamily="34" charset="0"/>
              </a:rPr>
              <a:t>Staff time allocation for volunteering in local charities or internally</a:t>
            </a:r>
          </a:p>
          <a:p>
            <a:pPr marL="357188" lvl="1" indent="-177800">
              <a:buFont typeface="Arial" panose="020B0604020202020204" pitchFamily="34" charset="0"/>
              <a:buChar char="•"/>
            </a:pPr>
            <a:r>
              <a:rPr lang="en-GB" sz="1600" dirty="0">
                <a:latin typeface="Verdana" panose="020B0604030504040204" pitchFamily="34" charset="0"/>
                <a:ea typeface="Verdana" panose="020B0604030504040204" pitchFamily="34" charset="0"/>
              </a:rPr>
              <a:t>Develop partnership with large corporates and/or other community anchors e.g. sports clubs, to work with local </a:t>
            </a:r>
            <a:r>
              <a:rPr lang="en-GB" sz="1600" dirty="0" smtClean="0">
                <a:latin typeface="Verdana" panose="020B0604030504040204" pitchFamily="34" charset="0"/>
                <a:ea typeface="Verdana" panose="020B0604030504040204" pitchFamily="34" charset="0"/>
              </a:rPr>
              <a:t>communities.</a:t>
            </a:r>
            <a:endParaRPr lang="en-GB" sz="1600" dirty="0">
              <a:latin typeface="Verdana" panose="020B0604030504040204" pitchFamily="34" charset="0"/>
              <a:ea typeface="Verdana" panose="020B0604030504040204" pitchFamily="34" charset="0"/>
            </a:endParaRPr>
          </a:p>
        </p:txBody>
      </p:sp>
      <p:sp>
        <p:nvSpPr>
          <p:cNvPr id="6" name="Rectangle 5"/>
          <p:cNvSpPr/>
          <p:nvPr/>
        </p:nvSpPr>
        <p:spPr>
          <a:xfrm>
            <a:off x="259773" y="2129991"/>
            <a:ext cx="5400000" cy="4031873"/>
          </a:xfrm>
          <a:prstGeom prst="rect">
            <a:avLst/>
          </a:prstGeom>
          <a:solidFill>
            <a:srgbClr val="7DC8FF"/>
          </a:solidFill>
          <a:ln>
            <a:noFill/>
          </a:ln>
        </p:spPr>
        <p:txBody>
          <a:bodyPr>
            <a:spAutoFit/>
          </a:bodyPr>
          <a:lstStyle/>
          <a:p>
            <a:r>
              <a:rPr lang="en-GB" sz="1600" b="1" dirty="0">
                <a:latin typeface="Verdana" panose="020B0604030504040204" pitchFamily="34" charset="0"/>
                <a:ea typeface="Verdana" panose="020B0604030504040204" pitchFamily="34" charset="0"/>
              </a:rPr>
              <a:t>Top voted </a:t>
            </a:r>
            <a:r>
              <a:rPr lang="en-GB" sz="1600" b="1" dirty="0" smtClean="0">
                <a:latin typeface="Verdana" panose="020B0604030504040204" pitchFamily="34" charset="0"/>
                <a:ea typeface="Verdana" panose="020B0604030504040204" pitchFamily="34" charset="0"/>
              </a:rPr>
              <a:t>short-term </a:t>
            </a:r>
            <a:r>
              <a:rPr lang="en-GB" sz="1600" b="1" dirty="0">
                <a:latin typeface="Verdana" panose="020B0604030504040204" pitchFamily="34" charset="0"/>
                <a:ea typeface="Verdana" panose="020B0604030504040204" pitchFamily="34" charset="0"/>
              </a:rPr>
              <a:t>priorities (3+ votes) </a:t>
            </a:r>
          </a:p>
          <a:p>
            <a:pPr marL="357188" lvl="1" indent="-177800">
              <a:buFont typeface="Arial" panose="020B0604020202020204" pitchFamily="34" charset="0"/>
              <a:buChar char="•"/>
            </a:pPr>
            <a:r>
              <a:rPr lang="en-GB" sz="1600" dirty="0">
                <a:latin typeface="Verdana" panose="020B0604030504040204" pitchFamily="34" charset="0"/>
                <a:ea typeface="Verdana" panose="020B0604030504040204" pitchFamily="34" charset="0"/>
              </a:rPr>
              <a:t>Linking with local schools </a:t>
            </a:r>
            <a:r>
              <a:rPr lang="en-GB" sz="1600" dirty="0" smtClean="0">
                <a:latin typeface="Verdana" panose="020B0604030504040204" pitchFamily="34" charset="0"/>
                <a:ea typeface="Verdana" panose="020B0604030504040204" pitchFamily="34" charset="0"/>
              </a:rPr>
              <a:t>and </a:t>
            </a:r>
            <a:r>
              <a:rPr lang="en-GB" sz="1600" dirty="0">
                <a:latin typeface="Verdana" panose="020B0604030504040204" pitchFamily="34" charset="0"/>
                <a:ea typeface="Verdana" panose="020B0604030504040204" pitchFamily="34" charset="0"/>
              </a:rPr>
              <a:t>colleges to encourage NHS careers, especially in most deprived areas e.g. Harlow, Waltham Abbey </a:t>
            </a:r>
            <a:r>
              <a:rPr lang="en-GB" sz="1600" dirty="0" smtClean="0">
                <a:latin typeface="Verdana" panose="020B0604030504040204" pitchFamily="34" charset="0"/>
                <a:ea typeface="Verdana" panose="020B0604030504040204" pitchFamily="34" charset="0"/>
              </a:rPr>
              <a:t>and </a:t>
            </a:r>
            <a:r>
              <a:rPr lang="en-GB" sz="1600" dirty="0">
                <a:latin typeface="Verdana" panose="020B0604030504040204" pitchFamily="34" charset="0"/>
                <a:ea typeface="Verdana" panose="020B0604030504040204" pitchFamily="34" charset="0"/>
              </a:rPr>
              <a:t>Debden</a:t>
            </a:r>
          </a:p>
          <a:p>
            <a:pPr marL="357188" lvl="1" indent="-177800">
              <a:buFont typeface="Arial" panose="020B0604020202020204" pitchFamily="34" charset="0"/>
              <a:buChar char="•"/>
            </a:pPr>
            <a:r>
              <a:rPr lang="en-GB" sz="1600" dirty="0">
                <a:latin typeface="Verdana" panose="020B0604030504040204" pitchFamily="34" charset="0"/>
                <a:ea typeface="Verdana" panose="020B0604030504040204" pitchFamily="34" charset="0"/>
              </a:rPr>
              <a:t>Local apprenticeship schemes</a:t>
            </a:r>
          </a:p>
          <a:p>
            <a:pPr marL="357188" lvl="1" indent="-177800">
              <a:buFont typeface="Arial" panose="020B0604020202020204" pitchFamily="34" charset="0"/>
              <a:buChar char="•"/>
            </a:pPr>
            <a:r>
              <a:rPr lang="en-GB" sz="1600" dirty="0">
                <a:latin typeface="Verdana" panose="020B0604030504040204" pitchFamily="34" charset="0"/>
                <a:ea typeface="Verdana" panose="020B0604030504040204" pitchFamily="34" charset="0"/>
              </a:rPr>
              <a:t>Staff time allocation for volunteering in local charities</a:t>
            </a:r>
          </a:p>
          <a:p>
            <a:pPr marL="357188" lvl="1" indent="-177800">
              <a:buFont typeface="Arial" panose="020B0604020202020204" pitchFamily="34" charset="0"/>
              <a:buChar char="•"/>
            </a:pPr>
            <a:r>
              <a:rPr lang="en-GB" sz="1600" dirty="0">
                <a:latin typeface="Verdana" panose="020B0604030504040204" pitchFamily="34" charset="0"/>
                <a:ea typeface="Verdana" panose="020B0604030504040204" pitchFamily="34" charset="0"/>
              </a:rPr>
              <a:t>Collaboration for increased buying power</a:t>
            </a:r>
          </a:p>
          <a:p>
            <a:pPr marL="357188" lvl="1" indent="-177800">
              <a:buFont typeface="Arial" panose="020B0604020202020204" pitchFamily="34" charset="0"/>
              <a:buChar char="•"/>
            </a:pPr>
            <a:r>
              <a:rPr lang="en-GB" sz="1600" dirty="0">
                <a:latin typeface="Verdana" panose="020B0604030504040204" pitchFamily="34" charset="0"/>
                <a:ea typeface="Verdana" panose="020B0604030504040204" pitchFamily="34" charset="0"/>
              </a:rPr>
              <a:t>Community garden projects on EPUT sites</a:t>
            </a:r>
          </a:p>
          <a:p>
            <a:pPr marL="357188" lvl="1" indent="-177800">
              <a:buFont typeface="Arial" panose="020B0604020202020204" pitchFamily="34" charset="0"/>
              <a:buChar char="•"/>
            </a:pPr>
            <a:r>
              <a:rPr lang="en-GB" sz="1600" dirty="0">
                <a:latin typeface="Verdana" panose="020B0604030504040204" pitchFamily="34" charset="0"/>
                <a:ea typeface="Verdana" panose="020B0604030504040204" pitchFamily="34" charset="0"/>
              </a:rPr>
              <a:t>Use of EPUT estates to house community hubs e.g. foodbanks</a:t>
            </a:r>
          </a:p>
          <a:p>
            <a:pPr marL="357188" lvl="1" indent="-177800">
              <a:buFont typeface="Arial" panose="020B0604020202020204" pitchFamily="34" charset="0"/>
              <a:buChar char="•"/>
            </a:pPr>
            <a:r>
              <a:rPr lang="en-GB" sz="1600" dirty="0">
                <a:latin typeface="Verdana" panose="020B0604030504040204" pitchFamily="34" charset="0"/>
                <a:ea typeface="Verdana" panose="020B0604030504040204" pitchFamily="34" charset="0"/>
              </a:rPr>
              <a:t>Extension of rough sleepers projects - allow sleeping in buildings</a:t>
            </a:r>
          </a:p>
          <a:p>
            <a:pPr marL="357188" lvl="1" indent="-177800">
              <a:buFont typeface="Arial" panose="020B0604020202020204" pitchFamily="34" charset="0"/>
              <a:buChar char="•"/>
            </a:pPr>
            <a:r>
              <a:rPr lang="en-GB" sz="1600" dirty="0">
                <a:latin typeface="Verdana" panose="020B0604030504040204" pitchFamily="34" charset="0"/>
                <a:ea typeface="Verdana" panose="020B0604030504040204" pitchFamily="34" charset="0"/>
              </a:rPr>
              <a:t>Offer our wellbeing services to other local </a:t>
            </a:r>
            <a:r>
              <a:rPr lang="en-GB" sz="1600" dirty="0" smtClean="0">
                <a:latin typeface="Verdana" panose="020B0604030504040204" pitchFamily="34" charset="0"/>
                <a:ea typeface="Verdana" panose="020B0604030504040204" pitchFamily="34" charset="0"/>
              </a:rPr>
              <a:t>employers.</a:t>
            </a:r>
            <a:endParaRPr lang="en-GB"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917393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68F681-B4EA-481F-980E-F78A97350584}"/>
              </a:ext>
            </a:extLst>
          </p:cNvPr>
          <p:cNvSpPr txBox="1"/>
          <p:nvPr/>
        </p:nvSpPr>
        <p:spPr>
          <a:xfrm>
            <a:off x="259773" y="805614"/>
            <a:ext cx="11568433" cy="954107"/>
          </a:xfrm>
          <a:prstGeom prst="rect">
            <a:avLst/>
          </a:prstGeom>
          <a:noFill/>
        </p:spPr>
        <p:txBody>
          <a:bodyPr wrap="square" lIns="0" tIns="45720" rIns="0" bIns="45720" rtlCol="0" anchor="t">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GB" sz="4000" b="0" i="0" u="none" strike="noStrike" kern="1200" cap="none" normalizeH="0" baseline="0" noProof="0" dirty="0">
                <a:ln>
                  <a:noFill/>
                </a:ln>
                <a:solidFill>
                  <a:srgbClr val="005EB8"/>
                </a:solidFill>
                <a:effectLst/>
                <a:uLnTx/>
                <a:uFillTx/>
                <a:latin typeface="Impact"/>
              </a:rPr>
              <a:t>The SILG </a:t>
            </a:r>
            <a:r>
              <a:rPr lang="en-GB" sz="4000" dirty="0">
                <a:solidFill>
                  <a:srgbClr val="005EB8"/>
                </a:solidFill>
                <a:latin typeface="Impact"/>
              </a:rPr>
              <a:t>co-designed a prioritisation framework for selection of interventions to progress</a:t>
            </a:r>
            <a:endParaRPr kumimoji="0" lang="en-GB" sz="4000" b="0" i="0" u="none" strike="noStrike" kern="1200" cap="none" normalizeH="0" baseline="0" noProof="0" dirty="0">
              <a:ln>
                <a:noFill/>
              </a:ln>
              <a:solidFill>
                <a:srgbClr val="005EB8"/>
              </a:solidFill>
              <a:effectLst/>
              <a:uLnTx/>
              <a:uFillTx/>
              <a:latin typeface="Impact"/>
            </a:endParaRPr>
          </a:p>
        </p:txBody>
      </p:sp>
      <p:sp>
        <p:nvSpPr>
          <p:cNvPr id="3" name="TextBox 2"/>
          <p:cNvSpPr txBox="1"/>
          <p:nvPr/>
        </p:nvSpPr>
        <p:spPr>
          <a:xfrm>
            <a:off x="259773" y="1806681"/>
            <a:ext cx="11298619" cy="2569934"/>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Suitable evidence base pointing to likely impact on health inequalities in EPUT’s local communities</a:t>
            </a:r>
          </a:p>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Focus on prevention and impact on social determinants of health</a:t>
            </a:r>
          </a:p>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Partnership delivery model with EPUT as community enabler / integrator </a:t>
            </a:r>
          </a:p>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Suitable evidence base pointing to likely impact on EPUT/system-wide operational challenges in medium to long term</a:t>
            </a:r>
          </a:p>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Alignment with priorities of likely funding bodies e.g. Local Authority Public Health grants</a:t>
            </a:r>
          </a:p>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Scalability (opportunity and feasibility considerations in line with Transformation Prioritisation methodology)</a:t>
            </a:r>
          </a:p>
          <a:p>
            <a:pPr marL="285750" indent="-285750">
              <a:buFont typeface="Arial" panose="020B0604020202020204" pitchFamily="34" charset="0"/>
              <a:buChar char="•"/>
            </a:pPr>
            <a:r>
              <a:rPr lang="en-GB" sz="1600" dirty="0">
                <a:latin typeface="Verdana" panose="020B0604030504040204" pitchFamily="34" charset="0"/>
                <a:ea typeface="Verdana" panose="020B0604030504040204" pitchFamily="34" charset="0"/>
              </a:rPr>
              <a:t>Feasibility and availability of internal capacity.</a:t>
            </a:r>
          </a:p>
          <a:p>
            <a:endParaRPr lang="en-GB" sz="1700" dirty="0">
              <a:latin typeface="HelveticaNeue Condensed" panose="02000506050000020004"/>
              <a:ea typeface="Verdana" panose="020B0604030504040204" pitchFamily="34" charset="0"/>
            </a:endParaRPr>
          </a:p>
        </p:txBody>
      </p:sp>
    </p:spTree>
    <p:extLst>
      <p:ext uri="{BB962C8B-B14F-4D97-AF65-F5344CB8AC3E}">
        <p14:creationId xmlns:p14="http://schemas.microsoft.com/office/powerpoint/2010/main" val="15565735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68F681-B4EA-481F-980E-F78A97350584}"/>
              </a:ext>
            </a:extLst>
          </p:cNvPr>
          <p:cNvSpPr txBox="1"/>
          <p:nvPr/>
        </p:nvSpPr>
        <p:spPr>
          <a:xfrm>
            <a:off x="259773" y="805614"/>
            <a:ext cx="11568433" cy="954107"/>
          </a:xfrm>
          <a:prstGeom prst="rect">
            <a:avLst/>
          </a:prstGeom>
          <a:noFill/>
        </p:spPr>
        <p:txBody>
          <a:bodyPr wrap="square" lIns="0" tIns="45720" rIns="0" bIns="45720" rtlCol="0" anchor="t">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GB" sz="4000" b="0" i="0" u="none" strike="noStrike" kern="1200" cap="none" normalizeH="0" baseline="0" noProof="0" dirty="0">
                <a:ln>
                  <a:noFill/>
                </a:ln>
                <a:solidFill>
                  <a:srgbClr val="005EB8"/>
                </a:solidFill>
                <a:effectLst/>
                <a:uLnTx/>
                <a:uFillTx/>
                <a:latin typeface="Impact"/>
                <a:ea typeface="+mn-ea"/>
                <a:cs typeface="+mn-cs"/>
              </a:rPr>
              <a:t>UCLP has designed an</a:t>
            </a:r>
            <a:r>
              <a:rPr kumimoji="0" lang="en-GB" sz="4000" b="0" i="0" u="none" strike="noStrike" kern="1200" cap="none" normalizeH="0" noProof="0" dirty="0">
                <a:ln>
                  <a:noFill/>
                </a:ln>
                <a:solidFill>
                  <a:srgbClr val="005EB8"/>
                </a:solidFill>
                <a:effectLst/>
                <a:uLnTx/>
                <a:uFillTx/>
                <a:latin typeface="Impact"/>
                <a:ea typeface="+mn-ea"/>
                <a:cs typeface="+mn-cs"/>
              </a:rPr>
              <a:t> </a:t>
            </a:r>
            <a:r>
              <a:rPr kumimoji="0" lang="en-GB" sz="4000" b="0" i="0" u="none" strike="noStrike" kern="1200" cap="none" normalizeH="0" noProof="0" dirty="0" smtClean="0">
                <a:ln>
                  <a:noFill/>
                </a:ln>
                <a:solidFill>
                  <a:srgbClr val="005EB8"/>
                </a:solidFill>
                <a:effectLst/>
                <a:uLnTx/>
                <a:uFillTx/>
                <a:latin typeface="Impact"/>
                <a:ea typeface="+mn-ea"/>
                <a:cs typeface="+mn-cs"/>
              </a:rPr>
              <a:t>anchors </a:t>
            </a:r>
            <a:r>
              <a:rPr kumimoji="0" lang="en-GB" sz="4000" b="0" i="0" u="none" strike="noStrike" kern="1200" cap="none" normalizeH="0" noProof="0" dirty="0">
                <a:ln>
                  <a:noFill/>
                </a:ln>
                <a:solidFill>
                  <a:srgbClr val="005EB8"/>
                </a:solidFill>
                <a:effectLst/>
                <a:uLnTx/>
                <a:uFillTx/>
                <a:latin typeface="Impact"/>
                <a:ea typeface="+mn-ea"/>
                <a:cs typeface="+mn-cs"/>
              </a:rPr>
              <a:t>measurement toolkit that EPUT will adapt to track and report its social impact</a:t>
            </a:r>
            <a:endParaRPr kumimoji="0" lang="en-GB" sz="4000" b="0" i="0" u="none" strike="noStrike" kern="1200" cap="none" normalizeH="0" baseline="0" noProof="0" dirty="0">
              <a:ln>
                <a:noFill/>
              </a:ln>
              <a:solidFill>
                <a:srgbClr val="005EB8"/>
              </a:solidFill>
              <a:effectLst/>
              <a:uLnTx/>
              <a:uFillTx/>
              <a:latin typeface="Impact"/>
              <a:ea typeface="+mn-ea"/>
              <a:cs typeface="+mn-cs"/>
            </a:endParaRPr>
          </a:p>
        </p:txBody>
      </p:sp>
      <p:pic>
        <p:nvPicPr>
          <p:cNvPr id="6" name="Picture 5"/>
          <p:cNvPicPr>
            <a:picLocks noChangeAspect="1"/>
          </p:cNvPicPr>
          <p:nvPr/>
        </p:nvPicPr>
        <p:blipFill>
          <a:blip r:embed="rId2"/>
          <a:stretch>
            <a:fillRect/>
          </a:stretch>
        </p:blipFill>
        <p:spPr>
          <a:xfrm>
            <a:off x="264699" y="2556533"/>
            <a:ext cx="4490178" cy="2191685"/>
          </a:xfrm>
          <a:prstGeom prst="rect">
            <a:avLst/>
          </a:prstGeom>
        </p:spPr>
      </p:pic>
      <p:sp>
        <p:nvSpPr>
          <p:cNvPr id="7" name="Rectangle 6"/>
          <p:cNvSpPr/>
          <p:nvPr/>
        </p:nvSpPr>
        <p:spPr>
          <a:xfrm>
            <a:off x="264699" y="2187201"/>
            <a:ext cx="4900701" cy="338554"/>
          </a:xfrm>
          <a:prstGeom prst="rect">
            <a:avLst/>
          </a:prstGeom>
        </p:spPr>
        <p:txBody>
          <a:bodyPr wrap="none">
            <a:spAutoFit/>
          </a:bodyPr>
          <a:lstStyle/>
          <a:p>
            <a:r>
              <a:rPr lang="en-GB" sz="1600" dirty="0">
                <a:latin typeface="Verdana" panose="020B0604030504040204" pitchFamily="34" charset="0"/>
                <a:ea typeface="Verdana" panose="020B0604030504040204" pitchFamily="34" charset="0"/>
              </a:rPr>
              <a:t>UCLP Principles of good Anchor measurement</a:t>
            </a:r>
          </a:p>
        </p:txBody>
      </p:sp>
      <p:sp>
        <p:nvSpPr>
          <p:cNvPr id="8" name="Rectangle 7"/>
          <p:cNvSpPr/>
          <p:nvPr/>
        </p:nvSpPr>
        <p:spPr>
          <a:xfrm>
            <a:off x="259773" y="2187201"/>
            <a:ext cx="4890364" cy="2561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66523" y="4846885"/>
            <a:ext cx="5141792" cy="338554"/>
          </a:xfrm>
          <a:prstGeom prst="rect">
            <a:avLst/>
          </a:prstGeom>
        </p:spPr>
        <p:txBody>
          <a:bodyPr wrap="none">
            <a:spAutoFit/>
          </a:bodyPr>
          <a:lstStyle/>
          <a:p>
            <a:r>
              <a:rPr lang="en-GB" sz="1600" dirty="0">
                <a:latin typeface="Verdana" panose="020B0604030504040204" pitchFamily="34" charset="0"/>
                <a:ea typeface="Verdana" panose="020B0604030504040204" pitchFamily="34" charset="0"/>
                <a:hlinkClick r:id="rId3"/>
              </a:rPr>
              <a:t>UCLP-Anchor-logic-model.pdf (uclpartners.com)</a:t>
            </a:r>
            <a:endParaRPr lang="en-GB" sz="1600" dirty="0">
              <a:latin typeface="Verdana" panose="020B0604030504040204" pitchFamily="34" charset="0"/>
              <a:ea typeface="Verdana" panose="020B0604030504040204" pitchFamily="34" charset="0"/>
            </a:endParaRPr>
          </a:p>
        </p:txBody>
      </p:sp>
      <p:sp>
        <p:nvSpPr>
          <p:cNvPr id="10" name="Rectangle 9"/>
          <p:cNvSpPr/>
          <p:nvPr/>
        </p:nvSpPr>
        <p:spPr>
          <a:xfrm>
            <a:off x="5338915" y="2187201"/>
            <a:ext cx="6489291" cy="4185761"/>
          </a:xfrm>
          <a:prstGeom prst="rect">
            <a:avLst/>
          </a:prstGeom>
        </p:spPr>
        <p:txBody>
          <a:bodyPr wrap="square">
            <a:spAutoFit/>
          </a:bodyPr>
          <a:lstStyle/>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UCLP model is based on a logic model that relates inputs to activities, outputs, short to long term outcomes and impacts on population health, health inequalities and social development</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ESNEFT is trialling application of the UCLP toolkit and has developed an </a:t>
            </a:r>
            <a:r>
              <a:rPr lang="en-GB" sz="1400" dirty="0" smtClean="0">
                <a:latin typeface="Verdana" panose="020B0604030504040204" pitchFamily="34" charset="0"/>
                <a:ea typeface="Verdana" panose="020B0604030504040204" pitchFamily="34" charset="0"/>
              </a:rPr>
              <a:t>anchors </a:t>
            </a:r>
            <a:r>
              <a:rPr lang="en-GB" sz="1400" dirty="0">
                <a:latin typeface="Verdana" panose="020B0604030504040204" pitchFamily="34" charset="0"/>
                <a:ea typeface="Verdana" panose="020B0604030504040204" pitchFamily="34" charset="0"/>
              </a:rPr>
              <a:t>dashboard which EPUT will consider for adoption</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Essex ICBs are working towards simplified versions with maximum alignment to ensure providers like EPUT are not unduly burdened with duplicative reporting (see appendix)</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Director of Strategy and Chief Nursing Information Officer will establish a measurement and evaluation work stream in September, engaging support from academic partners.</a:t>
            </a:r>
          </a:p>
          <a:p>
            <a:pPr marL="285750" indent="-285750">
              <a:buFont typeface="Arial" panose="020B0604020202020204" pitchFamily="34" charset="0"/>
              <a:buChar char="•"/>
            </a:pPr>
            <a:endParaRPr lang="en-GB" sz="1400" dirty="0">
              <a:latin typeface="Verdana" panose="020B0604030504040204" pitchFamily="34" charset="0"/>
              <a:ea typeface="Verdana" panose="020B0604030504040204" pitchFamily="34" charset="0"/>
            </a:endParaRPr>
          </a:p>
          <a:p>
            <a:r>
              <a:rPr lang="en-GB" sz="1400" dirty="0">
                <a:latin typeface="Verdana" panose="020B0604030504040204" pitchFamily="34" charset="0"/>
                <a:ea typeface="Verdana" panose="020B0604030504040204" pitchFamily="34" charset="0"/>
              </a:rPr>
              <a:t>For internal oversight and governance, it is proposed that:</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Updates are provided to the Board three times yearly on delivery of strategic objective 4 as part of the strategic impact reporting cycle </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This will be supplemented by an annual </a:t>
            </a:r>
            <a:r>
              <a:rPr lang="en-GB" sz="1400" dirty="0" smtClean="0">
                <a:latin typeface="Verdana" panose="020B0604030504040204" pitchFamily="34" charset="0"/>
                <a:ea typeface="Verdana" panose="020B0604030504040204" pitchFamily="34" charset="0"/>
              </a:rPr>
              <a:t>social </a:t>
            </a:r>
            <a:r>
              <a:rPr lang="en-GB" sz="1400" dirty="0">
                <a:latin typeface="Verdana" panose="020B0604030504040204" pitchFamily="34" charset="0"/>
                <a:ea typeface="Verdana" panose="020B0604030504040204" pitchFamily="34" charset="0"/>
              </a:rPr>
              <a:t>i</a:t>
            </a:r>
            <a:r>
              <a:rPr lang="en-GB" sz="1400" dirty="0" smtClean="0">
                <a:latin typeface="Verdana" panose="020B0604030504040204" pitchFamily="34" charset="0"/>
                <a:ea typeface="Verdana" panose="020B0604030504040204" pitchFamily="34" charset="0"/>
              </a:rPr>
              <a:t>mpact </a:t>
            </a:r>
            <a:r>
              <a:rPr lang="en-GB" sz="1400" dirty="0">
                <a:latin typeface="Verdana" panose="020B0604030504040204" pitchFamily="34" charset="0"/>
                <a:ea typeface="Verdana" panose="020B0604030504040204" pitchFamily="34" charset="0"/>
              </a:rPr>
              <a:t>report to the People </a:t>
            </a:r>
            <a:r>
              <a:rPr lang="en-GB" sz="1400" dirty="0" smtClean="0">
                <a:latin typeface="Verdana" panose="020B0604030504040204" pitchFamily="34" charset="0"/>
                <a:ea typeface="Verdana" panose="020B0604030504040204" pitchFamily="34" charset="0"/>
              </a:rPr>
              <a:t>and </a:t>
            </a:r>
            <a:r>
              <a:rPr lang="en-GB" sz="1400" dirty="0">
                <a:latin typeface="Verdana" panose="020B0604030504040204" pitchFamily="34" charset="0"/>
                <a:ea typeface="Verdana" panose="020B0604030504040204" pitchFamily="34" charset="0"/>
              </a:rPr>
              <a:t>Culture Committee and, by exception, to the Board.</a:t>
            </a:r>
          </a:p>
        </p:txBody>
      </p:sp>
    </p:spTree>
    <p:extLst>
      <p:ext uri="{BB962C8B-B14F-4D97-AF65-F5344CB8AC3E}">
        <p14:creationId xmlns:p14="http://schemas.microsoft.com/office/powerpoint/2010/main" val="21885500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68F681-B4EA-481F-980E-F78A97350584}"/>
              </a:ext>
            </a:extLst>
          </p:cNvPr>
          <p:cNvSpPr txBox="1"/>
          <p:nvPr/>
        </p:nvSpPr>
        <p:spPr>
          <a:xfrm>
            <a:off x="259773" y="805614"/>
            <a:ext cx="11568433" cy="954107"/>
          </a:xfrm>
          <a:prstGeom prst="rect">
            <a:avLst/>
          </a:prstGeom>
          <a:noFill/>
        </p:spPr>
        <p:txBody>
          <a:bodyPr wrap="square" lIns="0" tIns="45720" rIns="0" bIns="45720" rtlCol="0" anchor="t">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lang="en-GB" sz="4000" spc="250" dirty="0">
                <a:solidFill>
                  <a:srgbClr val="005EB8"/>
                </a:solidFill>
                <a:latin typeface="Impact"/>
              </a:rPr>
              <a:t>We are clear on the short term actions necessary to take the strategy live</a:t>
            </a:r>
            <a:endParaRPr kumimoji="0" lang="en-GB" sz="4000" b="0" i="0" u="none" strike="noStrike" kern="1200" cap="none" spc="250" normalizeH="0" baseline="0" noProof="0" dirty="0">
              <a:ln>
                <a:noFill/>
              </a:ln>
              <a:solidFill>
                <a:srgbClr val="005EB8"/>
              </a:solidFill>
              <a:effectLst/>
              <a:uLnTx/>
              <a:uFillTx/>
              <a:latin typeface="Impac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4077667003"/>
              </p:ext>
            </p:extLst>
          </p:nvPr>
        </p:nvGraphicFramePr>
        <p:xfrm>
          <a:off x="6043448" y="2190609"/>
          <a:ext cx="5980385" cy="3167856"/>
        </p:xfrm>
        <a:graphic>
          <a:graphicData uri="http://schemas.openxmlformats.org/drawingml/2006/table">
            <a:tbl>
              <a:tblPr firstRow="1" bandRow="1">
                <a:tableStyleId>{5C22544A-7EE6-4342-B048-85BDC9FD1C3A}</a:tableStyleId>
              </a:tblPr>
              <a:tblGrid>
                <a:gridCol w="4451504">
                  <a:extLst>
                    <a:ext uri="{9D8B030D-6E8A-4147-A177-3AD203B41FA5}">
                      <a16:colId xmlns:a16="http://schemas.microsoft.com/office/drawing/2014/main" val="3681364164"/>
                    </a:ext>
                  </a:extLst>
                </a:gridCol>
                <a:gridCol w="1528881">
                  <a:extLst>
                    <a:ext uri="{9D8B030D-6E8A-4147-A177-3AD203B41FA5}">
                      <a16:colId xmlns:a16="http://schemas.microsoft.com/office/drawing/2014/main" val="2232229228"/>
                    </a:ext>
                  </a:extLst>
                </a:gridCol>
              </a:tblGrid>
              <a:tr h="197198">
                <a:tc>
                  <a:txBody>
                    <a:bodyPr/>
                    <a:lstStyle/>
                    <a:p>
                      <a:r>
                        <a:rPr lang="en-GB" sz="1100" dirty="0">
                          <a:latin typeface="Helvetica Light"/>
                        </a:rPr>
                        <a:t>Key actions</a:t>
                      </a:r>
                      <a:r>
                        <a:rPr lang="en-GB" sz="1100" baseline="0" dirty="0">
                          <a:latin typeface="Helvetica Light"/>
                        </a:rPr>
                        <a:t> &amp; milestones</a:t>
                      </a:r>
                      <a:endParaRPr lang="en-GB" sz="1100" dirty="0">
                        <a:latin typeface="Helvetica Light"/>
                      </a:endParaRPr>
                    </a:p>
                  </a:txBody>
                  <a:tcPr/>
                </a:tc>
                <a:tc>
                  <a:txBody>
                    <a:bodyPr/>
                    <a:lstStyle/>
                    <a:p>
                      <a:r>
                        <a:rPr lang="en-GB" sz="1100" dirty="0">
                          <a:latin typeface="Helvetica Light"/>
                        </a:rPr>
                        <a:t>Indicative</a:t>
                      </a:r>
                      <a:r>
                        <a:rPr lang="en-GB" sz="1100" baseline="0" dirty="0">
                          <a:latin typeface="Helvetica Light"/>
                        </a:rPr>
                        <a:t> timescales</a:t>
                      </a:r>
                      <a:endParaRPr lang="en-GB" sz="1100" dirty="0">
                        <a:latin typeface="Helvetica Light"/>
                      </a:endParaRPr>
                    </a:p>
                  </a:txBody>
                  <a:tcPr/>
                </a:tc>
                <a:extLst>
                  <a:ext uri="{0D108BD9-81ED-4DB2-BD59-A6C34878D82A}">
                    <a16:rowId xmlns:a16="http://schemas.microsoft.com/office/drawing/2014/main" val="1013273786"/>
                  </a:ext>
                </a:extLst>
              </a:tr>
              <a:tr h="314272">
                <a:tc>
                  <a:txBody>
                    <a:bodyPr/>
                    <a:lstStyle/>
                    <a:p>
                      <a:r>
                        <a:rPr lang="en-GB" sz="1100" dirty="0">
                          <a:solidFill>
                            <a:srgbClr val="FF0000"/>
                          </a:solidFill>
                          <a:latin typeface="Helvetica Light"/>
                        </a:rPr>
                        <a:t>Presentation</a:t>
                      </a:r>
                      <a:r>
                        <a:rPr lang="en-GB" sz="1100" baseline="0" dirty="0">
                          <a:solidFill>
                            <a:srgbClr val="FF0000"/>
                          </a:solidFill>
                          <a:latin typeface="Helvetica Light"/>
                        </a:rPr>
                        <a:t> to </a:t>
                      </a:r>
                      <a:r>
                        <a:rPr lang="en-GB" sz="1100" dirty="0">
                          <a:solidFill>
                            <a:srgbClr val="FF0000"/>
                          </a:solidFill>
                          <a:latin typeface="Helvetica Light"/>
                        </a:rPr>
                        <a:t>Council of Governors</a:t>
                      </a:r>
                      <a:r>
                        <a:rPr lang="en-GB" sz="1100" baseline="0" dirty="0">
                          <a:solidFill>
                            <a:srgbClr val="FF0000"/>
                          </a:solidFill>
                          <a:latin typeface="Helvetica Light"/>
                        </a:rPr>
                        <a:t> </a:t>
                      </a:r>
                      <a:endParaRPr lang="en-GB" sz="1100" dirty="0">
                        <a:solidFill>
                          <a:srgbClr val="FF0000"/>
                        </a:solidFill>
                        <a:latin typeface="Helvetica Light"/>
                      </a:endParaRPr>
                    </a:p>
                  </a:txBody>
                  <a:tcPr/>
                </a:tc>
                <a:tc>
                  <a:txBody>
                    <a:bodyPr/>
                    <a:lstStyle/>
                    <a:p>
                      <a:r>
                        <a:rPr lang="en-GB" sz="1100" dirty="0">
                          <a:solidFill>
                            <a:srgbClr val="FF0000"/>
                          </a:solidFill>
                          <a:latin typeface="Helvetica Light"/>
                        </a:rPr>
                        <a:t>CJ to confirm</a:t>
                      </a:r>
                    </a:p>
                  </a:txBody>
                  <a:tcPr/>
                </a:tc>
                <a:extLst>
                  <a:ext uri="{0D108BD9-81ED-4DB2-BD59-A6C34878D82A}">
                    <a16:rowId xmlns:a16="http://schemas.microsoft.com/office/drawing/2014/main" val="245490932"/>
                  </a:ext>
                </a:extLst>
              </a:tr>
              <a:tr h="314272">
                <a:tc>
                  <a:txBody>
                    <a:bodyPr/>
                    <a:lstStyle/>
                    <a:p>
                      <a:r>
                        <a:rPr lang="en-GB" sz="1100" kern="1200" dirty="0">
                          <a:solidFill>
                            <a:schemeClr val="dk1"/>
                          </a:solidFill>
                          <a:latin typeface="Helvetica Light"/>
                          <a:ea typeface="+mn-ea"/>
                          <a:cs typeface="+mn-cs"/>
                        </a:rPr>
                        <a:t>Recruit more LEAs and community leaders to SILG</a:t>
                      </a:r>
                    </a:p>
                  </a:txBody>
                  <a:tcPr/>
                </a:tc>
                <a:tc>
                  <a:txBody>
                    <a:bodyPr/>
                    <a:lstStyle/>
                    <a:p>
                      <a:r>
                        <a:rPr lang="en-GB" sz="1100" kern="1200" dirty="0">
                          <a:solidFill>
                            <a:schemeClr val="dk1"/>
                          </a:solidFill>
                          <a:latin typeface="Helvetica Light"/>
                          <a:ea typeface="+mn-ea"/>
                          <a:cs typeface="+mn-cs"/>
                        </a:rPr>
                        <a:t>October</a:t>
                      </a:r>
                    </a:p>
                  </a:txBody>
                  <a:tcPr/>
                </a:tc>
                <a:extLst>
                  <a:ext uri="{0D108BD9-81ED-4DB2-BD59-A6C34878D82A}">
                    <a16:rowId xmlns:a16="http://schemas.microsoft.com/office/drawing/2014/main" val="3556219378"/>
                  </a:ext>
                </a:extLst>
              </a:tr>
              <a:tr h="314272">
                <a:tc>
                  <a:txBody>
                    <a:bodyPr/>
                    <a:lstStyle/>
                    <a:p>
                      <a:r>
                        <a:rPr lang="en-GB" sz="1100" dirty="0">
                          <a:latin typeface="Helvetica Light"/>
                        </a:rPr>
                        <a:t>Establish Task &amp;</a:t>
                      </a:r>
                      <a:r>
                        <a:rPr lang="en-GB" sz="1100" baseline="0" dirty="0">
                          <a:latin typeface="Helvetica Light"/>
                        </a:rPr>
                        <a:t> Finish groups to scope and plan proof of concept interventions for 23/24 + evaluation </a:t>
                      </a:r>
                      <a:r>
                        <a:rPr lang="en-GB" sz="1100" baseline="0" dirty="0" err="1">
                          <a:latin typeface="Helvetica Light"/>
                        </a:rPr>
                        <a:t>workstream</a:t>
                      </a:r>
                      <a:endParaRPr lang="en-GB" sz="1100" dirty="0">
                        <a:latin typeface="Helvetica Light"/>
                      </a:endParaRPr>
                    </a:p>
                  </a:txBody>
                  <a:tcPr/>
                </a:tc>
                <a:tc>
                  <a:txBody>
                    <a:bodyPr/>
                    <a:lstStyle/>
                    <a:p>
                      <a:r>
                        <a:rPr lang="en-GB" sz="1100" dirty="0">
                          <a:latin typeface="Helvetica Light"/>
                        </a:rPr>
                        <a:t>October</a:t>
                      </a:r>
                    </a:p>
                  </a:txBody>
                  <a:tcPr/>
                </a:tc>
                <a:extLst>
                  <a:ext uri="{0D108BD9-81ED-4DB2-BD59-A6C34878D82A}">
                    <a16:rowId xmlns:a16="http://schemas.microsoft.com/office/drawing/2014/main" val="3017729773"/>
                  </a:ext>
                </a:extLst>
              </a:tr>
              <a:tr h="314272">
                <a:tc>
                  <a:txBody>
                    <a:bodyPr/>
                    <a:lstStyle/>
                    <a:p>
                      <a:r>
                        <a:rPr lang="en-GB" sz="1100" dirty="0">
                          <a:latin typeface="Helvetica Light"/>
                        </a:rPr>
                        <a:t>Work with ECC</a:t>
                      </a:r>
                      <a:r>
                        <a:rPr lang="en-GB" sz="1100" baseline="0" dirty="0">
                          <a:latin typeface="Helvetica Light"/>
                        </a:rPr>
                        <a:t> on 2</a:t>
                      </a:r>
                      <a:r>
                        <a:rPr lang="en-GB" sz="1100" baseline="30000" dirty="0">
                          <a:latin typeface="Helvetica Light"/>
                        </a:rPr>
                        <a:t>nd</a:t>
                      </a:r>
                      <a:r>
                        <a:rPr lang="en-GB" sz="1100" baseline="0" dirty="0">
                          <a:latin typeface="Helvetica Light"/>
                        </a:rPr>
                        <a:t> wave Public Health Accelerator Bid</a:t>
                      </a:r>
                      <a:endParaRPr lang="en-GB" sz="1100" dirty="0">
                        <a:latin typeface="Helvetica Light"/>
                      </a:endParaRPr>
                    </a:p>
                  </a:txBody>
                  <a:tcPr/>
                </a:tc>
                <a:tc>
                  <a:txBody>
                    <a:bodyPr/>
                    <a:lstStyle/>
                    <a:p>
                      <a:r>
                        <a:rPr lang="en-GB" sz="1100" dirty="0">
                          <a:latin typeface="Helvetica Light"/>
                        </a:rPr>
                        <a:t>Early</a:t>
                      </a:r>
                      <a:r>
                        <a:rPr lang="en-GB" sz="1100" baseline="0" dirty="0">
                          <a:latin typeface="Helvetica Light"/>
                        </a:rPr>
                        <a:t> November</a:t>
                      </a:r>
                      <a:endParaRPr lang="en-GB" sz="1100" dirty="0">
                        <a:latin typeface="Helvetica Light"/>
                      </a:endParaRPr>
                    </a:p>
                  </a:txBody>
                  <a:tcPr/>
                </a:tc>
                <a:extLst>
                  <a:ext uri="{0D108BD9-81ED-4DB2-BD59-A6C34878D82A}">
                    <a16:rowId xmlns:a16="http://schemas.microsoft.com/office/drawing/2014/main" val="3282968517"/>
                  </a:ext>
                </a:extLst>
              </a:tr>
              <a:tr h="197198">
                <a:tc>
                  <a:txBody>
                    <a:bodyPr/>
                    <a:lstStyle/>
                    <a:p>
                      <a:r>
                        <a:rPr lang="en-GB" sz="1100" dirty="0">
                          <a:latin typeface="Helvetica Light"/>
                        </a:rPr>
                        <a:t>Review</a:t>
                      </a:r>
                      <a:r>
                        <a:rPr lang="en-GB" sz="1100" baseline="0" dirty="0">
                          <a:latin typeface="Helvetica Light"/>
                        </a:rPr>
                        <a:t> and approve plans for delivery of proofs of concept in 23/24</a:t>
                      </a:r>
                      <a:endParaRPr lang="en-GB" sz="1100" dirty="0">
                        <a:latin typeface="Helvetica Light"/>
                      </a:endParaRPr>
                    </a:p>
                  </a:txBody>
                  <a:tcPr/>
                </a:tc>
                <a:tc>
                  <a:txBody>
                    <a:bodyPr/>
                    <a:lstStyle/>
                    <a:p>
                      <a:r>
                        <a:rPr lang="en-GB" sz="1100" dirty="0">
                          <a:latin typeface="Helvetica Light"/>
                        </a:rPr>
                        <a:t>Early</a:t>
                      </a:r>
                      <a:r>
                        <a:rPr lang="en-GB" sz="1100" baseline="0" dirty="0">
                          <a:latin typeface="Helvetica Light"/>
                        </a:rPr>
                        <a:t> November</a:t>
                      </a:r>
                      <a:endParaRPr lang="en-GB" sz="1100" dirty="0">
                        <a:latin typeface="Helvetica Light"/>
                      </a:endParaRPr>
                    </a:p>
                  </a:txBody>
                  <a:tcPr/>
                </a:tc>
                <a:extLst>
                  <a:ext uri="{0D108BD9-81ED-4DB2-BD59-A6C34878D82A}">
                    <a16:rowId xmlns:a16="http://schemas.microsoft.com/office/drawing/2014/main" val="1708150443"/>
                  </a:ext>
                </a:extLst>
              </a:tr>
              <a:tr h="197198">
                <a:tc>
                  <a:txBody>
                    <a:bodyPr/>
                    <a:lstStyle/>
                    <a:p>
                      <a:r>
                        <a:rPr lang="en-GB" sz="1100" dirty="0">
                          <a:latin typeface="Helvetica Light"/>
                        </a:rPr>
                        <a:t>Agree programme impact</a:t>
                      </a:r>
                      <a:r>
                        <a:rPr lang="en-GB" sz="1100" baseline="0" dirty="0">
                          <a:latin typeface="Helvetica Light"/>
                        </a:rPr>
                        <a:t> monitoring, reporting and governance structures</a:t>
                      </a:r>
                      <a:endParaRPr lang="en-GB" sz="1100" dirty="0">
                        <a:latin typeface="Helvetica Light"/>
                      </a:endParaRPr>
                    </a:p>
                  </a:txBody>
                  <a:tcPr/>
                </a:tc>
                <a:tc>
                  <a:txBody>
                    <a:bodyPr/>
                    <a:lstStyle/>
                    <a:p>
                      <a:r>
                        <a:rPr lang="en-GB" sz="1100" dirty="0">
                          <a:latin typeface="Helvetica Light"/>
                        </a:rPr>
                        <a:t>Early</a:t>
                      </a:r>
                      <a:r>
                        <a:rPr lang="en-GB" sz="1100" baseline="0" dirty="0">
                          <a:latin typeface="Helvetica Light"/>
                        </a:rPr>
                        <a:t> November</a:t>
                      </a:r>
                      <a:endParaRPr lang="en-GB" sz="1100" dirty="0">
                        <a:latin typeface="Helvetica Light"/>
                      </a:endParaRPr>
                    </a:p>
                  </a:txBody>
                  <a:tcPr/>
                </a:tc>
                <a:extLst>
                  <a:ext uri="{0D108BD9-81ED-4DB2-BD59-A6C34878D82A}">
                    <a16:rowId xmlns:a16="http://schemas.microsoft.com/office/drawing/2014/main" val="2328388082"/>
                  </a:ext>
                </a:extLst>
              </a:tr>
              <a:tr h="188563">
                <a:tc>
                  <a:txBody>
                    <a:bodyPr/>
                    <a:lstStyle/>
                    <a:p>
                      <a:r>
                        <a:rPr lang="en-GB" sz="1100" dirty="0">
                          <a:latin typeface="Helvetica Light"/>
                        </a:rPr>
                        <a:t>Sign</a:t>
                      </a:r>
                      <a:r>
                        <a:rPr lang="en-GB" sz="1100" baseline="0" dirty="0">
                          <a:latin typeface="Helvetica Light"/>
                        </a:rPr>
                        <a:t> EPUT </a:t>
                      </a:r>
                      <a:r>
                        <a:rPr lang="en-GB" sz="1100" baseline="0" dirty="0">
                          <a:solidFill>
                            <a:schemeClr val="tx1"/>
                          </a:solidFill>
                          <a:latin typeface="Helvetica Light"/>
                        </a:rPr>
                        <a:t>Anchor Charter </a:t>
                      </a:r>
                      <a:endParaRPr lang="en-GB" sz="1100" dirty="0">
                        <a:solidFill>
                          <a:schemeClr val="tx1"/>
                        </a:solidFill>
                        <a:latin typeface="Helvetica Light"/>
                      </a:endParaRPr>
                    </a:p>
                  </a:txBody>
                  <a:tcPr/>
                </a:tc>
                <a:tc>
                  <a:txBody>
                    <a:bodyPr/>
                    <a:lstStyle/>
                    <a:p>
                      <a:r>
                        <a:rPr lang="en-GB" sz="1100" dirty="0">
                          <a:latin typeface="Helvetica Light"/>
                        </a:rPr>
                        <a:t>Early</a:t>
                      </a:r>
                      <a:r>
                        <a:rPr lang="en-GB" sz="1100" baseline="0" dirty="0">
                          <a:latin typeface="Helvetica Light"/>
                        </a:rPr>
                        <a:t> November</a:t>
                      </a:r>
                      <a:endParaRPr lang="en-GB" sz="1100" dirty="0">
                        <a:latin typeface="Helvetica Light"/>
                      </a:endParaRPr>
                    </a:p>
                  </a:txBody>
                  <a:tcPr/>
                </a:tc>
                <a:extLst>
                  <a:ext uri="{0D108BD9-81ED-4DB2-BD59-A6C34878D82A}">
                    <a16:rowId xmlns:a16="http://schemas.microsoft.com/office/drawing/2014/main" val="738606912"/>
                  </a:ext>
                </a:extLst>
              </a:tr>
              <a:tr h="188563">
                <a:tc>
                  <a:txBody>
                    <a:bodyPr/>
                    <a:lstStyle/>
                    <a:p>
                      <a:r>
                        <a:rPr lang="en-GB" sz="1100" dirty="0">
                          <a:latin typeface="Helvetica Light"/>
                        </a:rPr>
                        <a:t>Complete initial phase of high level planning for T3 priorities beyond April</a:t>
                      </a:r>
                      <a:r>
                        <a:rPr lang="en-GB" sz="1100" baseline="0" dirty="0">
                          <a:latin typeface="Helvetica Light"/>
                        </a:rPr>
                        <a:t> 2024</a:t>
                      </a:r>
                      <a:endParaRPr lang="en-GB" sz="1100" dirty="0">
                        <a:latin typeface="Helvetica Light"/>
                      </a:endParaRPr>
                    </a:p>
                  </a:txBody>
                  <a:tcPr/>
                </a:tc>
                <a:tc>
                  <a:txBody>
                    <a:bodyPr/>
                    <a:lstStyle/>
                    <a:p>
                      <a:r>
                        <a:rPr lang="en-GB" sz="1100" dirty="0">
                          <a:latin typeface="Helvetica Light"/>
                        </a:rPr>
                        <a:t>December</a:t>
                      </a:r>
                    </a:p>
                  </a:txBody>
                  <a:tcPr/>
                </a:tc>
                <a:extLst>
                  <a:ext uri="{0D108BD9-81ED-4DB2-BD59-A6C34878D82A}">
                    <a16:rowId xmlns:a16="http://schemas.microsoft.com/office/drawing/2014/main" val="3296741293"/>
                  </a:ext>
                </a:extLst>
              </a:tr>
            </a:tbl>
          </a:graphicData>
        </a:graphic>
      </p:graphicFrame>
      <p:grpSp>
        <p:nvGrpSpPr>
          <p:cNvPr id="7" name="Group 6"/>
          <p:cNvGrpSpPr/>
          <p:nvPr/>
        </p:nvGrpSpPr>
        <p:grpSpPr>
          <a:xfrm>
            <a:off x="259773" y="2190609"/>
            <a:ext cx="5626020" cy="2697158"/>
            <a:chOff x="235960" y="5199051"/>
            <a:chExt cx="6629400" cy="3178186"/>
          </a:xfrm>
        </p:grpSpPr>
        <p:pic>
          <p:nvPicPr>
            <p:cNvPr id="6" name="Picture 5"/>
            <p:cNvPicPr>
              <a:picLocks noChangeAspect="1"/>
            </p:cNvPicPr>
            <p:nvPr/>
          </p:nvPicPr>
          <p:blipFill>
            <a:blip r:embed="rId3"/>
            <a:stretch>
              <a:fillRect/>
            </a:stretch>
          </p:blipFill>
          <p:spPr>
            <a:xfrm>
              <a:off x="235960" y="5338762"/>
              <a:ext cx="6629400" cy="3038475"/>
            </a:xfrm>
            <a:prstGeom prst="rect">
              <a:avLst/>
            </a:prstGeom>
            <a:ln w="3175">
              <a:solidFill>
                <a:schemeClr val="tx1"/>
              </a:solidFill>
            </a:ln>
          </p:spPr>
        </p:pic>
        <p:sp>
          <p:nvSpPr>
            <p:cNvPr id="9" name="Pentagon 8"/>
            <p:cNvSpPr/>
            <p:nvPr/>
          </p:nvSpPr>
          <p:spPr>
            <a:xfrm>
              <a:off x="5171091" y="5199051"/>
              <a:ext cx="1616756" cy="288000"/>
            </a:xfrm>
            <a:prstGeom prst="homePlat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November</a:t>
              </a:r>
            </a:p>
          </p:txBody>
        </p:sp>
        <p:sp>
          <p:nvSpPr>
            <p:cNvPr id="8" name="Pentagon 7"/>
            <p:cNvSpPr/>
            <p:nvPr/>
          </p:nvSpPr>
          <p:spPr>
            <a:xfrm>
              <a:off x="3709234" y="5199051"/>
              <a:ext cx="1620000" cy="288000"/>
            </a:xfrm>
            <a:prstGeom prst="homePlate">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October</a:t>
              </a:r>
            </a:p>
          </p:txBody>
        </p:sp>
      </p:grpSp>
      <p:sp>
        <p:nvSpPr>
          <p:cNvPr id="10" name="Rectangle 9"/>
          <p:cNvSpPr/>
          <p:nvPr/>
        </p:nvSpPr>
        <p:spPr>
          <a:xfrm>
            <a:off x="259773" y="5006332"/>
            <a:ext cx="5626020" cy="1600438"/>
          </a:xfrm>
          <a:prstGeom prst="rect">
            <a:avLst/>
          </a:prstGeom>
          <a:solidFill>
            <a:schemeClr val="accent4">
              <a:lumMod val="20000"/>
              <a:lumOff val="80000"/>
            </a:schemeClr>
          </a:solidFill>
        </p:spPr>
        <p:txBody>
          <a:bodyPr wrap="square">
            <a:spAutoFit/>
          </a:bodyPr>
          <a:lstStyle/>
          <a:p>
            <a:r>
              <a:rPr lang="en-GB" sz="1400" b="1" dirty="0">
                <a:latin typeface="HelveticaNeue Condensed" panose="02000506050000020004"/>
              </a:rPr>
              <a:t>There are notable interdependencies with other corporate enabling strategies currently in development:</a:t>
            </a:r>
          </a:p>
          <a:p>
            <a:pPr marL="357188" lvl="1" indent="-177800">
              <a:buFont typeface="Arial" panose="020B0604020202020204" pitchFamily="34" charset="0"/>
              <a:buChar char="•"/>
            </a:pPr>
            <a:r>
              <a:rPr lang="en-GB" sz="1400" dirty="0">
                <a:latin typeface="HelveticaNeue Condensed" panose="02000506050000020004"/>
              </a:rPr>
              <a:t>Innovation Strategy – November 2023</a:t>
            </a:r>
          </a:p>
          <a:p>
            <a:pPr marL="357188" lvl="1" indent="-177800">
              <a:buFont typeface="Arial" panose="020B0604020202020204" pitchFamily="34" charset="0"/>
              <a:buChar char="•"/>
            </a:pPr>
            <a:r>
              <a:rPr lang="en-GB" sz="1400" dirty="0">
                <a:latin typeface="HelveticaNeue Condensed" panose="02000506050000020004"/>
              </a:rPr>
              <a:t>Partnering with People &amp; Communities Strategy – November 2023</a:t>
            </a:r>
          </a:p>
          <a:p>
            <a:pPr marL="357188" lvl="1" indent="-177800">
              <a:buFont typeface="Arial" panose="020B0604020202020204" pitchFamily="34" charset="0"/>
              <a:buChar char="•"/>
            </a:pPr>
            <a:r>
              <a:rPr lang="en-GB" sz="1400" dirty="0">
                <a:latin typeface="HelveticaNeue Condensed" panose="02000506050000020004"/>
              </a:rPr>
              <a:t>Membership Strategy – November 2023</a:t>
            </a:r>
          </a:p>
          <a:p>
            <a:pPr marL="357188" lvl="1" indent="-177800">
              <a:buFont typeface="Arial" panose="020B0604020202020204" pitchFamily="34" charset="0"/>
              <a:buChar char="•"/>
            </a:pPr>
            <a:r>
              <a:rPr lang="en-GB" sz="1400" dirty="0">
                <a:latin typeface="HelveticaNeue Condensed" panose="02000506050000020004"/>
              </a:rPr>
              <a:t>Estates Strategy – March 2024</a:t>
            </a:r>
          </a:p>
        </p:txBody>
      </p:sp>
    </p:spTree>
    <p:extLst>
      <p:ext uri="{BB962C8B-B14F-4D97-AF65-F5344CB8AC3E}">
        <p14:creationId xmlns:p14="http://schemas.microsoft.com/office/powerpoint/2010/main" val="339994929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5EB8"/>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2EE56E-FFF9-4F5B-9BF2-BED2836C3A9E}"/>
              </a:ext>
            </a:extLst>
          </p:cNvPr>
          <p:cNvSpPr txBox="1"/>
          <p:nvPr/>
        </p:nvSpPr>
        <p:spPr>
          <a:xfrm>
            <a:off x="254000" y="5337607"/>
            <a:ext cx="11684000" cy="1089529"/>
          </a:xfrm>
          <a:prstGeom prst="rect">
            <a:avLst/>
          </a:prstGeom>
          <a:noFill/>
        </p:spPr>
        <p:txBody>
          <a:bodyPr wrap="square" lIns="91440" tIns="45720" rIns="91440" bIns="45720" rtlCol="0" anchor="ctr">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3600" b="1" i="0" u="none" strike="noStrike" kern="1200" cap="none" spc="-150" normalizeH="0" baseline="0" noProof="0" dirty="0">
                <a:ln>
                  <a:noFill/>
                </a:ln>
                <a:solidFill>
                  <a:prstClr val="white"/>
                </a:solidFill>
                <a:effectLst/>
                <a:uLnTx/>
                <a:uFillTx/>
                <a:latin typeface="Verdana" panose="020B0604030504040204" pitchFamily="34" charset="0"/>
                <a:ea typeface="Verdana" panose="020B0604030504040204" pitchFamily="34" charset="0"/>
              </a:rPr>
              <a:t>Appendices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3600" b="1" i="0" u="none" strike="noStrike" kern="1200" cap="none" spc="-150" normalizeH="0" baseline="0" noProof="0" dirty="0">
              <a:ln>
                <a:noFill/>
              </a:ln>
              <a:solidFill>
                <a:prstClr val="white"/>
              </a:solidFill>
              <a:effectLst/>
              <a:uLnTx/>
              <a:uFillTx/>
              <a:latin typeface="HelveticaNeue Condensed"/>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4964" y="295502"/>
            <a:ext cx="2473036" cy="800100"/>
          </a:xfrm>
          <a:prstGeom prst="rect">
            <a:avLst/>
          </a:prstGeom>
        </p:spPr>
      </p:pic>
    </p:spTree>
    <p:extLst>
      <p:ext uri="{BB962C8B-B14F-4D97-AF65-F5344CB8AC3E}">
        <p14:creationId xmlns:p14="http://schemas.microsoft.com/office/powerpoint/2010/main" val="1596347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8893437A-07DA-4599-95FE-F9685266DB67}"/>
              </a:ext>
            </a:extLst>
          </p:cNvPr>
          <p:cNvSpPr txBox="1">
            <a:spLocks/>
          </p:cNvSpPr>
          <p:nvPr/>
        </p:nvSpPr>
        <p:spPr>
          <a:xfrm>
            <a:off x="372554" y="378119"/>
            <a:ext cx="11277600" cy="400110"/>
          </a:xfrm>
          <a:prstGeom prst="rect">
            <a:avLst/>
          </a:prstGeom>
        </p:spPr>
        <p:txBody>
          <a:bodyPr vert="horz" lIns="0" tIns="0" rIns="0" bIns="0" rtlCol="0" anchor="t">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en-US" sz="4000" dirty="0">
                <a:solidFill>
                  <a:srgbClr val="005EB8"/>
                </a:solidFill>
                <a:latin typeface="Impact"/>
                <a:cs typeface="Calibri Light"/>
              </a:rPr>
              <a:t>Social Impact Leadership Group Terms of Reference</a:t>
            </a:r>
            <a:endParaRPr kumimoji="0" lang="en-US" sz="4000" b="0" i="0" u="none" strike="noStrike" kern="1200" cap="none" spc="0" normalizeH="0" baseline="0" noProof="0" dirty="0">
              <a:ln>
                <a:noFill/>
              </a:ln>
              <a:solidFill>
                <a:srgbClr val="005EB8"/>
              </a:solidFill>
              <a:effectLst/>
              <a:uLnTx/>
              <a:uFillTx/>
              <a:latin typeface="Impact" panose="020B080603090205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72375642"/>
              </p:ext>
            </p:extLst>
          </p:nvPr>
        </p:nvGraphicFramePr>
        <p:xfrm>
          <a:off x="372554" y="921103"/>
          <a:ext cx="10743120" cy="5936897"/>
        </p:xfrm>
        <a:graphic>
          <a:graphicData uri="http://schemas.openxmlformats.org/drawingml/2006/table">
            <a:tbl>
              <a:tblPr/>
              <a:tblGrid>
                <a:gridCol w="1458504">
                  <a:extLst>
                    <a:ext uri="{9D8B030D-6E8A-4147-A177-3AD203B41FA5}">
                      <a16:colId xmlns:a16="http://schemas.microsoft.com/office/drawing/2014/main" val="1627148019"/>
                    </a:ext>
                  </a:extLst>
                </a:gridCol>
                <a:gridCol w="1458504">
                  <a:extLst>
                    <a:ext uri="{9D8B030D-6E8A-4147-A177-3AD203B41FA5}">
                      <a16:colId xmlns:a16="http://schemas.microsoft.com/office/drawing/2014/main" val="635148979"/>
                    </a:ext>
                  </a:extLst>
                </a:gridCol>
                <a:gridCol w="818184">
                  <a:extLst>
                    <a:ext uri="{9D8B030D-6E8A-4147-A177-3AD203B41FA5}">
                      <a16:colId xmlns:a16="http://schemas.microsoft.com/office/drawing/2014/main" val="2174187324"/>
                    </a:ext>
                  </a:extLst>
                </a:gridCol>
                <a:gridCol w="818184">
                  <a:extLst>
                    <a:ext uri="{9D8B030D-6E8A-4147-A177-3AD203B41FA5}">
                      <a16:colId xmlns:a16="http://schemas.microsoft.com/office/drawing/2014/main" val="3846579387"/>
                    </a:ext>
                  </a:extLst>
                </a:gridCol>
                <a:gridCol w="818184">
                  <a:extLst>
                    <a:ext uri="{9D8B030D-6E8A-4147-A177-3AD203B41FA5}">
                      <a16:colId xmlns:a16="http://schemas.microsoft.com/office/drawing/2014/main" val="624996653"/>
                    </a:ext>
                  </a:extLst>
                </a:gridCol>
                <a:gridCol w="1458504">
                  <a:extLst>
                    <a:ext uri="{9D8B030D-6E8A-4147-A177-3AD203B41FA5}">
                      <a16:colId xmlns:a16="http://schemas.microsoft.com/office/drawing/2014/main" val="198018876"/>
                    </a:ext>
                  </a:extLst>
                </a:gridCol>
                <a:gridCol w="818184">
                  <a:extLst>
                    <a:ext uri="{9D8B030D-6E8A-4147-A177-3AD203B41FA5}">
                      <a16:colId xmlns:a16="http://schemas.microsoft.com/office/drawing/2014/main" val="1766476627"/>
                    </a:ext>
                  </a:extLst>
                </a:gridCol>
                <a:gridCol w="818184">
                  <a:extLst>
                    <a:ext uri="{9D8B030D-6E8A-4147-A177-3AD203B41FA5}">
                      <a16:colId xmlns:a16="http://schemas.microsoft.com/office/drawing/2014/main" val="2542232155"/>
                    </a:ext>
                  </a:extLst>
                </a:gridCol>
                <a:gridCol w="818184">
                  <a:extLst>
                    <a:ext uri="{9D8B030D-6E8A-4147-A177-3AD203B41FA5}">
                      <a16:colId xmlns:a16="http://schemas.microsoft.com/office/drawing/2014/main" val="671324209"/>
                    </a:ext>
                  </a:extLst>
                </a:gridCol>
                <a:gridCol w="1458504">
                  <a:extLst>
                    <a:ext uri="{9D8B030D-6E8A-4147-A177-3AD203B41FA5}">
                      <a16:colId xmlns:a16="http://schemas.microsoft.com/office/drawing/2014/main" val="2712825758"/>
                    </a:ext>
                  </a:extLst>
                </a:gridCol>
              </a:tblGrid>
              <a:tr h="381560">
                <a:tc>
                  <a:txBody>
                    <a:bodyPr/>
                    <a:lstStyle/>
                    <a:p>
                      <a:pPr algn="l" fontAlgn="base"/>
                      <a:r>
                        <a:rPr lang="en-GB" sz="700" b="0" i="0" dirty="0">
                          <a:solidFill>
                            <a:srgbClr val="FFFFFF"/>
                          </a:solidFill>
                          <a:effectLst/>
                          <a:latin typeface="Arial" panose="020B0604020202020204" pitchFamily="34" charset="0"/>
                        </a:rPr>
                        <a:t>TERMS OF REFERENCE FOR:</a:t>
                      </a:r>
                      <a:r>
                        <a:rPr lang="en-GB" sz="700" b="1" i="0" dirty="0">
                          <a:solidFill>
                            <a:srgbClr val="FFFFFF"/>
                          </a:solidFill>
                          <a:effectLst/>
                          <a:latin typeface="Arial" panose="020B0604020202020204" pitchFamily="34" charset="0"/>
                        </a:rPr>
                        <a:t>​</a:t>
                      </a:r>
                      <a:endParaRPr lang="en-GB" sz="1500" b="1" i="0" dirty="0">
                        <a:solidFill>
                          <a:srgbClr val="FFFFFF"/>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005EB8"/>
                    </a:solidFill>
                  </a:tcPr>
                </a:tc>
                <a:tc>
                  <a:txBody>
                    <a:bodyPr/>
                    <a:lstStyle/>
                    <a:p>
                      <a:pPr algn="l" fontAlgn="base"/>
                      <a:r>
                        <a:rPr lang="en-GB" sz="700" b="0" i="0" dirty="0">
                          <a:solidFill>
                            <a:srgbClr val="000000"/>
                          </a:solidFill>
                          <a:effectLst/>
                          <a:latin typeface="Arial" panose="020B0604020202020204" pitchFamily="34" charset="0"/>
                        </a:rPr>
                        <a:t>Social Action Leadership Group</a:t>
                      </a:r>
                      <a:r>
                        <a:rPr lang="en-GB" sz="700" b="1" i="0" dirty="0">
                          <a:solidFill>
                            <a:srgbClr val="000000"/>
                          </a:solidFill>
                          <a:effectLst/>
                          <a:latin typeface="Arial" panose="020B0604020202020204" pitchFamily="34" charset="0"/>
                        </a:rPr>
                        <a:t>​</a:t>
                      </a:r>
                      <a:endParaRPr lang="en-GB" sz="1500" b="1" i="0" dirty="0">
                        <a:solidFill>
                          <a:srgbClr val="FFFFFF"/>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FFFFFF"/>
                    </a:solidFill>
                  </a:tcPr>
                </a:tc>
                <a:tc gridSpan="5">
                  <a:txBody>
                    <a:bodyPr/>
                    <a:lstStyle/>
                    <a:p>
                      <a:pPr algn="l" fontAlgn="base"/>
                      <a:r>
                        <a:rPr lang="en-GB" sz="700" b="0" i="0">
                          <a:solidFill>
                            <a:srgbClr val="FFFFFF"/>
                          </a:solidFill>
                          <a:effectLst/>
                          <a:latin typeface="Arial" panose="020B0604020202020204" pitchFamily="34" charset="0"/>
                        </a:rPr>
                        <a:t>TERMS OF REFERENCE AUTHORISED BY:</a:t>
                      </a:r>
                      <a:r>
                        <a:rPr lang="en-GB" sz="700" b="1" i="0">
                          <a:solidFill>
                            <a:srgbClr val="FFFFFF"/>
                          </a:solidFill>
                          <a:effectLst/>
                          <a:latin typeface="Arial" panose="020B0604020202020204" pitchFamily="34" charset="0"/>
                        </a:rPr>
                        <a:t>​</a:t>
                      </a:r>
                      <a:endParaRPr lang="en-GB" sz="1500" b="1" i="0">
                        <a:solidFill>
                          <a:srgbClr val="FFFFFF"/>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005EB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algn="l" fontAlgn="base"/>
                      <a:r>
                        <a:rPr lang="en-GB" sz="700" b="0" i="0" dirty="0">
                          <a:solidFill>
                            <a:srgbClr val="000000"/>
                          </a:solidFill>
                          <a:effectLst/>
                          <a:latin typeface="Arial" panose="020B0604020202020204" pitchFamily="34" charset="0"/>
                        </a:rPr>
                        <a:t>APPROVED</a:t>
                      </a:r>
                      <a:endParaRPr lang="en-GB" sz="1500" b="1" i="0" dirty="0">
                        <a:solidFill>
                          <a:srgbClr val="FFFFFF"/>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83661275"/>
                  </a:ext>
                </a:extLst>
              </a:tr>
              <a:tr h="381560">
                <a:tc>
                  <a:txBody>
                    <a:bodyPr/>
                    <a:lstStyle/>
                    <a:p>
                      <a:pPr algn="l" fontAlgn="base"/>
                      <a:r>
                        <a:rPr lang="en-GB" sz="700" b="0" i="0">
                          <a:solidFill>
                            <a:srgbClr val="FFFFFF"/>
                          </a:solidFill>
                          <a:effectLst/>
                          <a:latin typeface="Arial" panose="020B0604020202020204" pitchFamily="34" charset="0"/>
                        </a:rPr>
                        <a:t>CHAIRED BY:​</a:t>
                      </a:r>
                      <a:endParaRPr lang="en-GB" sz="1500" b="0" i="0">
                        <a:solidFill>
                          <a:srgbClr val="000000"/>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005EB8"/>
                    </a:solidFill>
                  </a:tcPr>
                </a:tc>
                <a:tc>
                  <a:txBody>
                    <a:bodyPr/>
                    <a:lstStyle/>
                    <a:p>
                      <a:pPr algn="l" fontAlgn="base"/>
                      <a:r>
                        <a:rPr lang="en-GB" sz="700" b="0" i="0" dirty="0">
                          <a:solidFill>
                            <a:srgbClr val="000000"/>
                          </a:solidFill>
                          <a:effectLst/>
                          <a:latin typeface="Arial" panose="020B0604020202020204" pitchFamily="34" charset="0"/>
                        </a:rPr>
                        <a:t>Executive Director of Major Programmes​</a:t>
                      </a:r>
                      <a:endParaRPr lang="en-GB" sz="1500" b="0" i="0" dirty="0">
                        <a:solidFill>
                          <a:srgbClr val="000000"/>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FFFFFF"/>
                    </a:solidFill>
                  </a:tcPr>
                </a:tc>
                <a:tc gridSpan="2">
                  <a:txBody>
                    <a:bodyPr/>
                    <a:lstStyle/>
                    <a:p>
                      <a:pPr algn="l" fontAlgn="base"/>
                      <a:r>
                        <a:rPr lang="en-GB" sz="700" b="0" i="0">
                          <a:solidFill>
                            <a:srgbClr val="FFFFFF"/>
                          </a:solidFill>
                          <a:effectLst/>
                          <a:latin typeface="Arial" panose="020B0604020202020204" pitchFamily="34" charset="0"/>
                        </a:rPr>
                        <a:t>SECRETARIAT:​</a:t>
                      </a:r>
                      <a:endParaRPr lang="en-GB" sz="1500" b="0" i="0">
                        <a:solidFill>
                          <a:srgbClr val="000000"/>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005EB8"/>
                    </a:solidFill>
                  </a:tcPr>
                </a:tc>
                <a:tc hMerge="1">
                  <a:txBody>
                    <a:bodyPr/>
                    <a:lstStyle/>
                    <a:p>
                      <a:endParaRPr lang="en-GB"/>
                    </a:p>
                  </a:txBody>
                  <a:tcPr/>
                </a:tc>
                <a:tc gridSpan="3">
                  <a:txBody>
                    <a:bodyPr/>
                    <a:lstStyle/>
                    <a:p>
                      <a:pPr algn="l" fontAlgn="base"/>
                      <a:r>
                        <a:rPr lang="en-GB" sz="700" b="0" i="0">
                          <a:solidFill>
                            <a:srgbClr val="000000"/>
                          </a:solidFill>
                          <a:effectLst/>
                          <a:latin typeface="Arial" panose="020B0604020202020204" pitchFamily="34" charset="0"/>
                        </a:rPr>
                        <a:t>PA to Executive Director of Major Programmes​</a:t>
                      </a:r>
                      <a:endParaRPr lang="en-GB" sz="1500" b="0" i="0">
                        <a:solidFill>
                          <a:srgbClr val="000000"/>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gridSpan="2">
                  <a:txBody>
                    <a:bodyPr/>
                    <a:lstStyle/>
                    <a:p>
                      <a:pPr algn="l" fontAlgn="base"/>
                      <a:r>
                        <a:rPr lang="en-GB" sz="700" b="0" i="0">
                          <a:solidFill>
                            <a:srgbClr val="FFFFFF"/>
                          </a:solidFill>
                          <a:effectLst/>
                          <a:latin typeface="Arial" panose="020B0604020202020204" pitchFamily="34" charset="0"/>
                        </a:rPr>
                        <a:t>FREQUENCY:​</a:t>
                      </a:r>
                      <a:endParaRPr lang="en-GB" sz="1500" b="0" i="0">
                        <a:solidFill>
                          <a:srgbClr val="000000"/>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005EB8"/>
                    </a:solidFill>
                  </a:tcPr>
                </a:tc>
                <a:tc hMerge="1">
                  <a:txBody>
                    <a:bodyPr/>
                    <a:lstStyle/>
                    <a:p>
                      <a:endParaRPr lang="en-GB"/>
                    </a:p>
                  </a:txBody>
                  <a:tcPr/>
                </a:tc>
                <a:tc>
                  <a:txBody>
                    <a:bodyPr/>
                    <a:lstStyle/>
                    <a:p>
                      <a:pPr algn="l" fontAlgn="base"/>
                      <a:r>
                        <a:rPr lang="en-GB" sz="700" b="0" i="0">
                          <a:solidFill>
                            <a:srgbClr val="000000"/>
                          </a:solidFill>
                          <a:effectLst/>
                          <a:latin typeface="Arial" panose="020B0604020202020204" pitchFamily="34" charset="0"/>
                        </a:rPr>
                        <a:t>Monthly​</a:t>
                      </a:r>
                      <a:endParaRPr lang="en-GB" sz="1500" b="0" i="0">
                        <a:solidFill>
                          <a:srgbClr val="000000"/>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3340356"/>
                  </a:ext>
                </a:extLst>
              </a:tr>
              <a:tr h="2065039">
                <a:tc>
                  <a:txBody>
                    <a:bodyPr/>
                    <a:lstStyle/>
                    <a:p>
                      <a:pPr algn="l" fontAlgn="base"/>
                      <a:r>
                        <a:rPr lang="en-GB" sz="700" b="0" i="0">
                          <a:solidFill>
                            <a:srgbClr val="FFFFFF"/>
                          </a:solidFill>
                          <a:effectLst/>
                          <a:latin typeface="Arial" panose="020B0604020202020204" pitchFamily="34" charset="0"/>
                        </a:rPr>
                        <a:t>PURPOSE:​</a:t>
                      </a:r>
                      <a:endParaRPr lang="en-GB" sz="1500" b="0" i="0">
                        <a:solidFill>
                          <a:srgbClr val="000000"/>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005EB8"/>
                    </a:solidFill>
                  </a:tcPr>
                </a:tc>
                <a:tc gridSpan="9">
                  <a:txBody>
                    <a:bodyPr/>
                    <a:lstStyle/>
                    <a:p>
                      <a:pPr algn="l" fontAlgn="base"/>
                      <a:r>
                        <a:rPr lang="en-GB" sz="700" b="0" i="0" dirty="0">
                          <a:solidFill>
                            <a:srgbClr val="000000"/>
                          </a:solidFill>
                          <a:effectLst/>
                          <a:latin typeface="Arial" panose="020B0604020202020204" pitchFamily="34" charset="0"/>
                        </a:rPr>
                        <a:t>Essex Partnership University NHS Foundation Trust (EPUT) has a new </a:t>
                      </a:r>
                      <a:r>
                        <a:rPr lang="en-GB" sz="700" b="0" i="0" dirty="0" smtClean="0">
                          <a:solidFill>
                            <a:srgbClr val="000000"/>
                          </a:solidFill>
                          <a:effectLst/>
                          <a:latin typeface="Arial" panose="020B0604020202020204" pitchFamily="34" charset="0"/>
                        </a:rPr>
                        <a:t>Trust </a:t>
                      </a:r>
                      <a:r>
                        <a:rPr lang="en-GB" sz="700" b="0" i="0" dirty="0">
                          <a:solidFill>
                            <a:srgbClr val="000000"/>
                          </a:solidFill>
                          <a:effectLst/>
                          <a:latin typeface="Arial" panose="020B0604020202020204" pitchFamily="34" charset="0"/>
                        </a:rPr>
                        <a:t>S</a:t>
                      </a:r>
                      <a:r>
                        <a:rPr lang="en-GB" sz="700" b="0" i="0" dirty="0" smtClean="0">
                          <a:solidFill>
                            <a:srgbClr val="000000"/>
                          </a:solidFill>
                          <a:effectLst/>
                          <a:latin typeface="Arial" panose="020B0604020202020204" pitchFamily="34" charset="0"/>
                        </a:rPr>
                        <a:t>trategic </a:t>
                      </a:r>
                      <a:r>
                        <a:rPr lang="en-GB" sz="700" b="0" i="0" dirty="0">
                          <a:solidFill>
                            <a:srgbClr val="000000"/>
                          </a:solidFill>
                          <a:effectLst/>
                          <a:latin typeface="Arial" panose="020B0604020202020204" pitchFamily="34" charset="0"/>
                        </a:rPr>
                        <a:t>P</a:t>
                      </a:r>
                      <a:r>
                        <a:rPr lang="en-GB" sz="700" b="0" i="0" dirty="0" smtClean="0">
                          <a:solidFill>
                            <a:srgbClr val="000000"/>
                          </a:solidFill>
                          <a:effectLst/>
                          <a:latin typeface="Arial" panose="020B0604020202020204" pitchFamily="34" charset="0"/>
                        </a:rPr>
                        <a:t>lan</a:t>
                      </a:r>
                      <a:r>
                        <a:rPr lang="en-GB" sz="700" b="0" i="0" dirty="0">
                          <a:solidFill>
                            <a:srgbClr val="000000"/>
                          </a:solidFill>
                          <a:effectLst/>
                          <a:latin typeface="Arial" panose="020B0604020202020204" pitchFamily="34" charset="0"/>
                        </a:rPr>
                        <a:t> for 2023/24-2027/28. One of the four agreed strategic objectives is to help our communities thrive. The purpose of the steering group is to drive the development and delivery of a new Social Action </a:t>
                      </a:r>
                      <a:r>
                        <a:rPr lang="en-GB" sz="700" b="0" i="0" dirty="0" smtClean="0">
                          <a:solidFill>
                            <a:srgbClr val="000000"/>
                          </a:solidFill>
                          <a:effectLst/>
                          <a:latin typeface="Arial" panose="020B0604020202020204" pitchFamily="34" charset="0"/>
                        </a:rPr>
                        <a:t>Strategy </a:t>
                      </a:r>
                      <a:r>
                        <a:rPr lang="en-GB" sz="700" b="0" i="0" dirty="0">
                          <a:solidFill>
                            <a:srgbClr val="000000"/>
                          </a:solidFill>
                          <a:effectLst/>
                          <a:latin typeface="Arial" panose="020B0604020202020204" pitchFamily="34" charset="0"/>
                        </a:rPr>
                        <a:t>that delivers against this strategic objective. This will include:​</a:t>
                      </a:r>
                      <a:endParaRPr lang="en-GB" sz="1500" b="0" i="0" dirty="0">
                        <a:solidFill>
                          <a:srgbClr val="000000"/>
                        </a:solidFill>
                        <a:effectLst/>
                      </a:endParaRPr>
                    </a:p>
                    <a:p>
                      <a:pPr algn="l" fontAlgn="base">
                        <a:buFont typeface="Arial" panose="020B0604020202020204" pitchFamily="34" charset="0"/>
                        <a:buChar char="•"/>
                      </a:pPr>
                      <a:r>
                        <a:rPr lang="en-GB" sz="700" b="0" i="0" dirty="0">
                          <a:solidFill>
                            <a:srgbClr val="000000"/>
                          </a:solidFill>
                          <a:effectLst/>
                          <a:latin typeface="Arial" panose="020B0604020202020204" pitchFamily="34" charset="0"/>
                        </a:rPr>
                        <a:t>Starting a movement that drives a culture change in EPUT and positions social impact/anchor work as a lens through which business as usual is designed and delivered​</a:t>
                      </a:r>
                      <a:endParaRPr lang="en-GB" sz="5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700" b="0" i="0" dirty="0">
                          <a:solidFill>
                            <a:srgbClr val="000000"/>
                          </a:solidFill>
                          <a:effectLst/>
                          <a:latin typeface="Arial" panose="020B0604020202020204" pitchFamily="34" charset="0"/>
                        </a:rPr>
                        <a:t>Using matrix influence to energise others about the social impact/anchor agenda​</a:t>
                      </a:r>
                      <a:endParaRPr lang="en-GB" sz="5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700" b="0" i="0" dirty="0">
                          <a:solidFill>
                            <a:srgbClr val="000000"/>
                          </a:solidFill>
                          <a:effectLst/>
                          <a:latin typeface="Arial" panose="020B0604020202020204" pitchFamily="34" charset="0"/>
                        </a:rPr>
                        <a:t>Using diverse networks to internalise successful or noteworthy social impact/anchor work from other organisations, systems and industries​</a:t>
                      </a:r>
                      <a:endParaRPr lang="en-GB" sz="5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700" b="0" i="0" dirty="0">
                          <a:solidFill>
                            <a:srgbClr val="000000"/>
                          </a:solidFill>
                          <a:effectLst/>
                          <a:latin typeface="Arial" panose="020B0604020202020204" pitchFamily="34" charset="0"/>
                        </a:rPr>
                        <a:t>Empower community and service user representatives to shape interventions and hold EPUT to account for delivery of impact​</a:t>
                      </a:r>
                      <a:endParaRPr lang="en-GB" sz="5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700" b="0" i="0" dirty="0">
                          <a:solidFill>
                            <a:srgbClr val="000000"/>
                          </a:solidFill>
                          <a:effectLst/>
                          <a:latin typeface="Arial" panose="020B0604020202020204" pitchFamily="34" charset="0"/>
                        </a:rPr>
                        <a:t>Support process of ongoing ideas generation from front line service teams​</a:t>
                      </a:r>
                      <a:endParaRPr lang="en-GB" sz="5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700" b="0" i="0" dirty="0">
                          <a:solidFill>
                            <a:srgbClr val="000000"/>
                          </a:solidFill>
                          <a:effectLst/>
                          <a:latin typeface="Arial" panose="020B0604020202020204" pitchFamily="34" charset="0"/>
                        </a:rPr>
                        <a:t>Inform the prioritisation of short, medium and longer term social impact interventions​</a:t>
                      </a:r>
                      <a:endParaRPr lang="en-GB" sz="5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700" b="0" i="0" dirty="0">
                          <a:solidFill>
                            <a:srgbClr val="000000"/>
                          </a:solidFill>
                          <a:effectLst/>
                          <a:latin typeface="Arial" panose="020B0604020202020204" pitchFamily="34" charset="0"/>
                        </a:rPr>
                        <a:t>Co-design a set of metrics through which early and longer term impact can be demonstrated​</a:t>
                      </a:r>
                      <a:endParaRPr lang="en-GB" sz="5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700" b="0" i="0" dirty="0">
                          <a:solidFill>
                            <a:srgbClr val="000000"/>
                          </a:solidFill>
                          <a:effectLst/>
                          <a:latin typeface="Arial" panose="020B0604020202020204" pitchFamily="34" charset="0"/>
                        </a:rPr>
                        <a:t>Oversee the development of the Trust’s social impact strategy and provide critical and constructive feedback throughout the process, drawing on a range of professional experience, technical backgrounds and areas of interest​</a:t>
                      </a:r>
                      <a:endParaRPr lang="en-GB" sz="5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700" b="0" i="0" dirty="0">
                          <a:solidFill>
                            <a:srgbClr val="000000"/>
                          </a:solidFill>
                          <a:effectLst/>
                          <a:latin typeface="Arial" panose="020B0604020202020204" pitchFamily="34" charset="0"/>
                        </a:rPr>
                        <a:t>Oversee the delivery of the strategy through individual project teams once approved​</a:t>
                      </a:r>
                      <a:endParaRPr lang="en-GB" sz="5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700" b="0" i="0" dirty="0">
                          <a:solidFill>
                            <a:srgbClr val="000000"/>
                          </a:solidFill>
                          <a:effectLst/>
                          <a:latin typeface="Arial" panose="020B0604020202020204" pitchFamily="34" charset="0"/>
                        </a:rPr>
                        <a:t>Report progress on the development and delivery of the social impact strategy to the Executive Team, Trust Board and system partners​</a:t>
                      </a:r>
                      <a:endParaRPr lang="en-GB" sz="5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700" b="0" i="0" dirty="0">
                          <a:solidFill>
                            <a:srgbClr val="000000"/>
                          </a:solidFill>
                          <a:effectLst/>
                          <a:latin typeface="Arial" panose="020B0604020202020204" pitchFamily="34" charset="0"/>
                        </a:rPr>
                        <a:t>Organise local events for special interest areas​</a:t>
                      </a:r>
                      <a:endParaRPr lang="en-GB" sz="500" b="0" i="0" dirty="0">
                        <a:solidFill>
                          <a:srgbClr val="000000"/>
                        </a:solidFill>
                        <a:effectLst/>
                        <a:latin typeface="Arial" panose="020B0604020202020204" pitchFamily="34" charset="0"/>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95927262"/>
                  </a:ext>
                </a:extLst>
              </a:tr>
              <a:tr h="2205328">
                <a:tc>
                  <a:txBody>
                    <a:bodyPr/>
                    <a:lstStyle/>
                    <a:p>
                      <a:pPr algn="l" fontAlgn="base"/>
                      <a:r>
                        <a:rPr lang="en-GB" sz="700" b="0" i="0">
                          <a:solidFill>
                            <a:srgbClr val="FFFFFF"/>
                          </a:solidFill>
                          <a:effectLst/>
                          <a:latin typeface="Arial" panose="020B0604020202020204" pitchFamily="34" charset="0"/>
                        </a:rPr>
                        <a:t>ATTENDANCE:​</a:t>
                      </a:r>
                      <a:endParaRPr lang="en-GB" sz="1500" b="0" i="0">
                        <a:solidFill>
                          <a:srgbClr val="000000"/>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005EB8"/>
                    </a:solidFill>
                  </a:tcPr>
                </a:tc>
                <a:tc gridSpan="2">
                  <a:txBody>
                    <a:bodyPr/>
                    <a:lstStyle/>
                    <a:p>
                      <a:pPr algn="l" fontAlgn="base"/>
                      <a:r>
                        <a:rPr lang="en-GB" sz="700" b="1" i="0" dirty="0">
                          <a:solidFill>
                            <a:srgbClr val="000000"/>
                          </a:solidFill>
                          <a:effectLst/>
                          <a:latin typeface="Arial" panose="020B0604020202020204" pitchFamily="34" charset="0"/>
                        </a:rPr>
                        <a:t>Nigel Leonard (Chair)</a:t>
                      </a:r>
                      <a:r>
                        <a:rPr lang="en-GB" sz="700" b="0" i="0" dirty="0">
                          <a:solidFill>
                            <a:srgbClr val="000000"/>
                          </a:solidFill>
                          <a:effectLst/>
                          <a:latin typeface="Arial" panose="020B0604020202020204" pitchFamily="34" charset="0"/>
                        </a:rPr>
                        <a:t>​</a:t>
                      </a:r>
                      <a:endParaRPr lang="en-GB" sz="1500" b="0" i="0" dirty="0">
                        <a:solidFill>
                          <a:srgbClr val="000000"/>
                        </a:solidFill>
                        <a:effectLst/>
                      </a:endParaRPr>
                    </a:p>
                    <a:p>
                      <a:pPr algn="l" fontAlgn="base"/>
                      <a:r>
                        <a:rPr lang="en-GB" sz="700" b="0" i="0" dirty="0">
                          <a:solidFill>
                            <a:srgbClr val="000000"/>
                          </a:solidFill>
                          <a:effectLst/>
                          <a:latin typeface="Arial" panose="020B0604020202020204" pitchFamily="34" charset="0"/>
                        </a:rPr>
                        <a:t>Executive Director of Major Programmes​</a:t>
                      </a:r>
                      <a:endParaRPr lang="en-GB" sz="1500" b="0" i="0" dirty="0">
                        <a:solidFill>
                          <a:srgbClr val="000000"/>
                        </a:solidFill>
                        <a:effectLst/>
                      </a:endParaRPr>
                    </a:p>
                    <a:p>
                      <a:pPr algn="l" fontAlgn="base"/>
                      <a:r>
                        <a:rPr lang="en-GB" sz="700" b="1" i="0" dirty="0">
                          <a:solidFill>
                            <a:srgbClr val="000000"/>
                          </a:solidFill>
                          <a:effectLst/>
                          <a:latin typeface="Arial" panose="020B0604020202020204" pitchFamily="34" charset="0"/>
                        </a:rPr>
                        <a:t>Anna Bokobza (Deputy Chair)</a:t>
                      </a:r>
                      <a:r>
                        <a:rPr lang="en-GB" sz="700" b="0" i="0" dirty="0">
                          <a:solidFill>
                            <a:srgbClr val="000000"/>
                          </a:solidFill>
                          <a:effectLst/>
                          <a:latin typeface="Arial" panose="020B0604020202020204" pitchFamily="34" charset="0"/>
                        </a:rPr>
                        <a:t>​</a:t>
                      </a:r>
                      <a:endParaRPr lang="en-GB" sz="1500" b="0" i="0" dirty="0">
                        <a:solidFill>
                          <a:srgbClr val="000000"/>
                        </a:solidFill>
                        <a:effectLst/>
                      </a:endParaRPr>
                    </a:p>
                    <a:p>
                      <a:pPr algn="l" fontAlgn="base"/>
                      <a:r>
                        <a:rPr lang="en-GB" sz="700" b="0" i="0" dirty="0">
                          <a:solidFill>
                            <a:srgbClr val="000000"/>
                          </a:solidFill>
                          <a:effectLst/>
                          <a:latin typeface="Arial" panose="020B0604020202020204" pitchFamily="34" charset="0"/>
                        </a:rPr>
                        <a:t>Director of Strategy​</a:t>
                      </a:r>
                      <a:endParaRPr lang="en-GB" sz="1500" b="0" i="0" dirty="0">
                        <a:solidFill>
                          <a:srgbClr val="000000"/>
                        </a:solidFill>
                        <a:effectLst/>
                      </a:endParaRPr>
                    </a:p>
                    <a:p>
                      <a:pPr algn="l" fontAlgn="base"/>
                      <a:r>
                        <a:rPr lang="en-GB" sz="700" b="1" i="0" dirty="0">
                          <a:solidFill>
                            <a:srgbClr val="000000"/>
                          </a:solidFill>
                          <a:effectLst/>
                          <a:latin typeface="Arial" panose="020B0604020202020204" pitchFamily="34" charset="0"/>
                        </a:rPr>
                        <a:t>Lauren Gable</a:t>
                      </a:r>
                      <a:r>
                        <a:rPr lang="en-GB" sz="700" b="0" i="0" dirty="0">
                          <a:solidFill>
                            <a:srgbClr val="000000"/>
                          </a:solidFill>
                          <a:effectLst/>
                          <a:latin typeface="Arial" panose="020B0604020202020204" pitchFamily="34" charset="0"/>
                        </a:rPr>
                        <a:t>​</a:t>
                      </a:r>
                      <a:endParaRPr lang="en-GB" sz="1500" b="0" i="0" dirty="0">
                        <a:solidFill>
                          <a:srgbClr val="000000"/>
                        </a:solidFill>
                        <a:effectLst/>
                      </a:endParaRPr>
                    </a:p>
                    <a:p>
                      <a:pPr algn="l" fontAlgn="base"/>
                      <a:r>
                        <a:rPr lang="en-GB" sz="700" b="0" i="0" dirty="0">
                          <a:solidFill>
                            <a:srgbClr val="000000"/>
                          </a:solidFill>
                          <a:effectLst/>
                          <a:latin typeface="Arial" panose="020B0604020202020204" pitchFamily="34" charset="0"/>
                        </a:rPr>
                        <a:t>Finance Director – Commercial &amp; strategic estates​</a:t>
                      </a:r>
                      <a:endParaRPr lang="en-GB" sz="1500" b="0" i="0" dirty="0">
                        <a:solidFill>
                          <a:srgbClr val="000000"/>
                        </a:solidFill>
                        <a:effectLst/>
                      </a:endParaRPr>
                    </a:p>
                    <a:p>
                      <a:pPr algn="l" fontAlgn="base"/>
                      <a:r>
                        <a:rPr lang="en-GB" sz="700" b="1" i="0" dirty="0">
                          <a:solidFill>
                            <a:srgbClr val="000000"/>
                          </a:solidFill>
                          <a:effectLst/>
                          <a:latin typeface="Arial" panose="020B0604020202020204" pitchFamily="34" charset="0"/>
                        </a:rPr>
                        <a:t>Marcus Riddell</a:t>
                      </a:r>
                      <a:r>
                        <a:rPr lang="en-GB" sz="700" b="0" i="0" dirty="0">
                          <a:solidFill>
                            <a:srgbClr val="000000"/>
                          </a:solidFill>
                          <a:effectLst/>
                          <a:latin typeface="Arial" panose="020B0604020202020204" pitchFamily="34" charset="0"/>
                        </a:rPr>
                        <a:t>​</a:t>
                      </a:r>
                      <a:endParaRPr lang="en-GB" sz="1500" b="0" i="0" dirty="0">
                        <a:solidFill>
                          <a:srgbClr val="000000"/>
                        </a:solidFill>
                        <a:effectLst/>
                      </a:endParaRPr>
                    </a:p>
                    <a:p>
                      <a:pPr algn="l" fontAlgn="base"/>
                      <a:r>
                        <a:rPr lang="en-GB" sz="700" b="0" i="0" dirty="0">
                          <a:solidFill>
                            <a:srgbClr val="000000"/>
                          </a:solidFill>
                          <a:effectLst/>
                          <a:latin typeface="Arial" panose="020B0604020202020204" pitchFamily="34" charset="0"/>
                        </a:rPr>
                        <a:t>Senior Director of Organisational Development​</a:t>
                      </a:r>
                      <a:endParaRPr lang="en-GB" sz="1500" b="0" i="0" dirty="0">
                        <a:solidFill>
                          <a:srgbClr val="000000"/>
                        </a:solidFill>
                        <a:effectLst/>
                      </a:endParaRPr>
                    </a:p>
                    <a:p>
                      <a:pPr algn="l" fontAlgn="base"/>
                      <a:r>
                        <a:rPr lang="en-GB" sz="700" b="1" i="0" dirty="0">
                          <a:solidFill>
                            <a:srgbClr val="000000"/>
                          </a:solidFill>
                          <a:effectLst/>
                          <a:latin typeface="Arial" panose="020B0604020202020204" pitchFamily="34" charset="0"/>
                        </a:rPr>
                        <a:t>Richard Whiteside</a:t>
                      </a:r>
                      <a:r>
                        <a:rPr lang="en-GB" sz="700" b="0" i="0" dirty="0">
                          <a:solidFill>
                            <a:srgbClr val="000000"/>
                          </a:solidFill>
                          <a:effectLst/>
                          <a:latin typeface="Arial" panose="020B0604020202020204" pitchFamily="34" charset="0"/>
                        </a:rPr>
                        <a:t>​</a:t>
                      </a:r>
                      <a:endParaRPr lang="en-GB" sz="1500" b="0" i="0" dirty="0">
                        <a:solidFill>
                          <a:srgbClr val="000000"/>
                        </a:solidFill>
                        <a:effectLst/>
                      </a:endParaRPr>
                    </a:p>
                    <a:p>
                      <a:pPr algn="l" fontAlgn="base"/>
                      <a:r>
                        <a:rPr lang="en-GB" sz="700" b="0" i="0" dirty="0">
                          <a:solidFill>
                            <a:srgbClr val="000000"/>
                          </a:solidFill>
                          <a:effectLst/>
                          <a:latin typeface="Arial" panose="020B0604020202020204" pitchFamily="34" charset="0"/>
                        </a:rPr>
                        <a:t>Head of Procurement​</a:t>
                      </a:r>
                      <a:endParaRPr lang="en-GB" sz="1500" b="0" i="0" dirty="0">
                        <a:solidFill>
                          <a:srgbClr val="000000"/>
                        </a:solidFill>
                        <a:effectLst/>
                      </a:endParaRPr>
                    </a:p>
                    <a:p>
                      <a:pPr algn="l" fontAlgn="base"/>
                      <a:r>
                        <a:rPr lang="en-GB" sz="700" b="1" i="0" dirty="0">
                          <a:solidFill>
                            <a:srgbClr val="000000"/>
                          </a:solidFill>
                          <a:effectLst/>
                          <a:latin typeface="Arial" panose="020B0604020202020204" pitchFamily="34" charset="0"/>
                        </a:rPr>
                        <a:t>Dean Muslin + 2 others</a:t>
                      </a:r>
                      <a:r>
                        <a:rPr lang="en-GB" sz="700" b="1" i="0" baseline="0" dirty="0">
                          <a:solidFill>
                            <a:srgbClr val="000000"/>
                          </a:solidFill>
                          <a:effectLst/>
                          <a:latin typeface="Arial" panose="020B0604020202020204" pitchFamily="34" charset="0"/>
                        </a:rPr>
                        <a:t> TBC</a:t>
                      </a:r>
                      <a:endParaRPr lang="en-GB" sz="1500" b="0" i="0" dirty="0">
                        <a:solidFill>
                          <a:srgbClr val="000000"/>
                        </a:solidFill>
                        <a:effectLst/>
                      </a:endParaRPr>
                    </a:p>
                    <a:p>
                      <a:pPr algn="l" fontAlgn="base"/>
                      <a:r>
                        <a:rPr lang="en-GB" sz="700" b="0" i="0" dirty="0">
                          <a:solidFill>
                            <a:srgbClr val="000000"/>
                          </a:solidFill>
                          <a:effectLst/>
                          <a:latin typeface="Arial" panose="020B0604020202020204" pitchFamily="34" charset="0"/>
                        </a:rPr>
                        <a:t>Lived experience and community leadership representatives​</a:t>
                      </a:r>
                      <a:endParaRPr lang="en-GB" sz="1500" b="0" i="0" dirty="0">
                        <a:solidFill>
                          <a:srgbClr val="000000"/>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gridSpan="5">
                  <a:txBody>
                    <a:bodyPr/>
                    <a:lstStyle/>
                    <a:p>
                      <a:pPr algn="l" fontAlgn="base"/>
                      <a:r>
                        <a:rPr lang="en-GB" sz="700" b="1" i="0" dirty="0">
                          <a:solidFill>
                            <a:srgbClr val="000000"/>
                          </a:solidFill>
                          <a:effectLst/>
                          <a:latin typeface="Arial" panose="020B0604020202020204" pitchFamily="34" charset="0"/>
                        </a:rPr>
                        <a:t>Matthew </a:t>
                      </a:r>
                      <a:r>
                        <a:rPr lang="en-GB" sz="700" b="1" i="0" dirty="0" err="1">
                          <a:solidFill>
                            <a:srgbClr val="000000"/>
                          </a:solidFill>
                          <a:effectLst/>
                          <a:latin typeface="Arial" panose="020B0604020202020204" pitchFamily="34" charset="0"/>
                        </a:rPr>
                        <a:t>Sisto</a:t>
                      </a:r>
                      <a:r>
                        <a:rPr lang="en-GB" sz="700" b="0" i="0" dirty="0">
                          <a:solidFill>
                            <a:srgbClr val="000000"/>
                          </a:solidFill>
                          <a:effectLst/>
                          <a:latin typeface="Arial" panose="020B0604020202020204" pitchFamily="34" charset="0"/>
                        </a:rPr>
                        <a:t>​</a:t>
                      </a:r>
                      <a:endParaRPr lang="en-GB" sz="1500" b="0" i="0" dirty="0">
                        <a:solidFill>
                          <a:srgbClr val="000000"/>
                        </a:solidFill>
                        <a:effectLst/>
                      </a:endParaRPr>
                    </a:p>
                    <a:p>
                      <a:pPr algn="l" fontAlgn="base"/>
                      <a:r>
                        <a:rPr lang="en-GB" sz="700" b="0" i="0" dirty="0">
                          <a:solidFill>
                            <a:srgbClr val="000000"/>
                          </a:solidFill>
                          <a:effectLst/>
                          <a:latin typeface="Arial" panose="020B0604020202020204" pitchFamily="34" charset="0"/>
                        </a:rPr>
                        <a:t>Director of Patient Experience​</a:t>
                      </a:r>
                      <a:endParaRPr lang="en-GB" sz="1500" b="0" i="0" dirty="0">
                        <a:solidFill>
                          <a:srgbClr val="000000"/>
                        </a:solidFill>
                        <a:effectLst/>
                      </a:endParaRPr>
                    </a:p>
                    <a:p>
                      <a:pPr algn="l" fontAlgn="base"/>
                      <a:r>
                        <a:rPr lang="en-GB" sz="700" b="1" i="0" dirty="0">
                          <a:solidFill>
                            <a:srgbClr val="000000"/>
                          </a:solidFill>
                          <a:effectLst/>
                          <a:latin typeface="Arial" panose="020B0604020202020204" pitchFamily="34" charset="0"/>
                        </a:rPr>
                        <a:t>Nicola Jones</a:t>
                      </a:r>
                      <a:r>
                        <a:rPr lang="en-GB" sz="700" b="0" i="0" dirty="0">
                          <a:solidFill>
                            <a:srgbClr val="000000"/>
                          </a:solidFill>
                          <a:effectLst/>
                          <a:latin typeface="Arial" panose="020B0604020202020204" pitchFamily="34" charset="0"/>
                        </a:rPr>
                        <a:t>​</a:t>
                      </a:r>
                      <a:endParaRPr lang="en-GB" sz="1500" b="0" i="0" dirty="0">
                        <a:solidFill>
                          <a:srgbClr val="000000"/>
                        </a:solidFill>
                        <a:effectLst/>
                      </a:endParaRPr>
                    </a:p>
                    <a:p>
                      <a:pPr algn="l" fontAlgn="base"/>
                      <a:r>
                        <a:rPr lang="en-GB" sz="700" b="0" i="0" dirty="0">
                          <a:solidFill>
                            <a:srgbClr val="000000"/>
                          </a:solidFill>
                          <a:effectLst/>
                          <a:latin typeface="Arial" panose="020B0604020202020204" pitchFamily="34" charset="0"/>
                        </a:rPr>
                        <a:t>Director of Risk and Compliance​</a:t>
                      </a:r>
                      <a:endParaRPr lang="en-GB" sz="1500" b="0" i="0" dirty="0">
                        <a:solidFill>
                          <a:srgbClr val="000000"/>
                        </a:solidFill>
                        <a:effectLst/>
                      </a:endParaRPr>
                    </a:p>
                    <a:p>
                      <a:pPr algn="l" fontAlgn="base"/>
                      <a:r>
                        <a:rPr lang="en-GB" sz="700" b="1" i="0" dirty="0">
                          <a:solidFill>
                            <a:srgbClr val="000000"/>
                          </a:solidFill>
                          <a:effectLst/>
                          <a:latin typeface="Arial" panose="020B0604020202020204" pitchFamily="34" charset="0"/>
                        </a:rPr>
                        <a:t>Sharif Al-</a:t>
                      </a:r>
                      <a:r>
                        <a:rPr lang="en-GB" sz="700" b="1" i="0" dirty="0" err="1">
                          <a:solidFill>
                            <a:srgbClr val="000000"/>
                          </a:solidFill>
                          <a:effectLst/>
                          <a:latin typeface="Arial" panose="020B0604020202020204" pitchFamily="34" charset="0"/>
                        </a:rPr>
                        <a:t>Ansi</a:t>
                      </a:r>
                      <a:r>
                        <a:rPr lang="en-GB" sz="700" b="0" i="0" dirty="0">
                          <a:solidFill>
                            <a:srgbClr val="000000"/>
                          </a:solidFill>
                          <a:effectLst/>
                          <a:latin typeface="Arial" panose="020B0604020202020204" pitchFamily="34" charset="0"/>
                        </a:rPr>
                        <a:t>​</a:t>
                      </a:r>
                      <a:endParaRPr lang="en-GB" sz="1500" b="0" i="0" dirty="0">
                        <a:solidFill>
                          <a:srgbClr val="000000"/>
                        </a:solidFill>
                        <a:effectLst/>
                      </a:endParaRPr>
                    </a:p>
                    <a:p>
                      <a:pPr algn="l" fontAlgn="base"/>
                      <a:r>
                        <a:rPr lang="en-GB" sz="700" b="0" i="0" dirty="0">
                          <a:solidFill>
                            <a:srgbClr val="000000"/>
                          </a:solidFill>
                          <a:effectLst/>
                          <a:latin typeface="Arial" panose="020B0604020202020204" pitchFamily="34" charset="0"/>
                        </a:rPr>
                        <a:t>Vocational Manager (IPS)​</a:t>
                      </a:r>
                      <a:endParaRPr lang="en-GB" sz="1500" b="0" i="0" dirty="0">
                        <a:solidFill>
                          <a:srgbClr val="000000"/>
                        </a:solidFill>
                        <a:effectLst/>
                      </a:endParaRPr>
                    </a:p>
                    <a:p>
                      <a:pPr algn="l" fontAlgn="base"/>
                      <a:r>
                        <a:rPr lang="en-GB" sz="700" b="1" i="0" dirty="0">
                          <a:solidFill>
                            <a:srgbClr val="000000"/>
                          </a:solidFill>
                          <a:effectLst/>
                          <a:latin typeface="Arial" panose="020B0604020202020204" pitchFamily="34" charset="0"/>
                        </a:rPr>
                        <a:t>Adrian Kirkby</a:t>
                      </a:r>
                      <a:r>
                        <a:rPr lang="en-GB" sz="700" b="0" i="0" dirty="0">
                          <a:solidFill>
                            <a:srgbClr val="000000"/>
                          </a:solidFill>
                          <a:effectLst/>
                          <a:latin typeface="Arial" panose="020B0604020202020204" pitchFamily="34" charset="0"/>
                        </a:rPr>
                        <a:t>​</a:t>
                      </a:r>
                      <a:endParaRPr lang="en-GB" sz="1500" b="0" i="0" dirty="0">
                        <a:solidFill>
                          <a:srgbClr val="000000"/>
                        </a:solidFill>
                        <a:effectLst/>
                      </a:endParaRPr>
                    </a:p>
                    <a:p>
                      <a:pPr algn="l" fontAlgn="base"/>
                      <a:r>
                        <a:rPr lang="en-GB" sz="700" b="0" i="0" dirty="0">
                          <a:solidFill>
                            <a:srgbClr val="000000"/>
                          </a:solidFill>
                          <a:effectLst/>
                          <a:latin typeface="Arial" panose="020B0604020202020204" pitchFamily="34" charset="0"/>
                        </a:rPr>
                        <a:t>Service Manager, Specialist Services​</a:t>
                      </a:r>
                      <a:endParaRPr lang="en-GB" sz="1500" b="0" i="0" dirty="0">
                        <a:solidFill>
                          <a:srgbClr val="000000"/>
                        </a:solidFill>
                        <a:effectLst/>
                      </a:endParaRPr>
                    </a:p>
                    <a:p>
                      <a:pPr algn="l" fontAlgn="base"/>
                      <a:r>
                        <a:rPr lang="en-GB" sz="700" b="1" i="0" dirty="0">
                          <a:solidFill>
                            <a:srgbClr val="000000"/>
                          </a:solidFill>
                          <a:effectLst/>
                          <a:latin typeface="Arial" panose="020B0604020202020204" pitchFamily="34" charset="0"/>
                        </a:rPr>
                        <a:t>Chris Jennings</a:t>
                      </a:r>
                      <a:r>
                        <a:rPr lang="en-GB" sz="700" b="0" i="0" dirty="0">
                          <a:solidFill>
                            <a:srgbClr val="000000"/>
                          </a:solidFill>
                          <a:effectLst/>
                          <a:latin typeface="Arial" panose="020B0604020202020204" pitchFamily="34" charset="0"/>
                        </a:rPr>
                        <a:t>​</a:t>
                      </a:r>
                      <a:endParaRPr lang="en-GB" sz="1500" b="0" i="0" dirty="0">
                        <a:solidFill>
                          <a:srgbClr val="000000"/>
                        </a:solidFill>
                        <a:effectLst/>
                      </a:endParaRPr>
                    </a:p>
                    <a:p>
                      <a:pPr algn="l" fontAlgn="base"/>
                      <a:r>
                        <a:rPr lang="en-GB" sz="700" b="0" i="0" dirty="0">
                          <a:solidFill>
                            <a:srgbClr val="000000"/>
                          </a:solidFill>
                          <a:effectLst/>
                          <a:latin typeface="Arial" panose="020B0604020202020204" pitchFamily="34" charset="0"/>
                        </a:rPr>
                        <a:t>Assistant Trust Secretary​</a:t>
                      </a:r>
                      <a:endParaRPr lang="en-GB" sz="1500" b="0" i="0" dirty="0">
                        <a:solidFill>
                          <a:srgbClr val="000000"/>
                        </a:solidFill>
                        <a:effectLst/>
                      </a:endParaRPr>
                    </a:p>
                    <a:p>
                      <a:pPr algn="l" fontAlgn="base"/>
                      <a:r>
                        <a:rPr lang="en-GB" sz="700" b="1" i="0" dirty="0">
                          <a:solidFill>
                            <a:srgbClr val="000000"/>
                          </a:solidFill>
                          <a:effectLst/>
                          <a:latin typeface="Arial" panose="020B0604020202020204" pitchFamily="34" charset="0"/>
                        </a:rPr>
                        <a:t>Care unit representatives</a:t>
                      </a:r>
                      <a:r>
                        <a:rPr lang="en-GB" sz="700" b="0" i="0" dirty="0">
                          <a:solidFill>
                            <a:srgbClr val="000000"/>
                          </a:solidFill>
                          <a:effectLst/>
                          <a:latin typeface="Arial" panose="020B0604020202020204" pitchFamily="34" charset="0"/>
                        </a:rPr>
                        <a:t>​</a:t>
                      </a:r>
                      <a:endParaRPr lang="en-GB" sz="1500" b="0" i="0" dirty="0">
                        <a:solidFill>
                          <a:srgbClr val="000000"/>
                        </a:solidFill>
                        <a:effectLst/>
                      </a:endParaRPr>
                    </a:p>
                    <a:p>
                      <a:pPr algn="l" fontAlgn="base"/>
                      <a:r>
                        <a:rPr lang="en-GB" sz="700" b="1" i="0" dirty="0">
                          <a:solidFill>
                            <a:srgbClr val="000000"/>
                          </a:solidFill>
                          <a:effectLst/>
                          <a:latin typeface="Arial" panose="020B0604020202020204" pitchFamily="34" charset="0"/>
                        </a:rPr>
                        <a:t>[</a:t>
                      </a:r>
                      <a:r>
                        <a:rPr lang="en-GB" sz="700" b="0" i="0" dirty="0">
                          <a:solidFill>
                            <a:srgbClr val="000000"/>
                          </a:solidFill>
                          <a:effectLst/>
                          <a:latin typeface="Arial" panose="020B0604020202020204" pitchFamily="34" charset="0"/>
                        </a:rPr>
                        <a:t>Ops directors to nominate reps in line with PDPs]​</a:t>
                      </a:r>
                      <a:endParaRPr lang="en-GB" sz="1500" b="0" i="0" dirty="0">
                        <a:solidFill>
                          <a:srgbClr val="000000"/>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l" fontAlgn="base"/>
                      <a:r>
                        <a:rPr lang="en-GB" sz="700" b="1" i="0">
                          <a:solidFill>
                            <a:srgbClr val="000000"/>
                          </a:solidFill>
                          <a:effectLst/>
                          <a:latin typeface="Arial" panose="020B0604020202020204" pitchFamily="34" charset="0"/>
                        </a:rPr>
                        <a:t>Mark Gravers</a:t>
                      </a:r>
                      <a:r>
                        <a:rPr lang="en-GB" sz="700" b="0" i="0">
                          <a:solidFill>
                            <a:srgbClr val="000000"/>
                          </a:solidFill>
                          <a:effectLst/>
                          <a:latin typeface="Arial" panose="020B0604020202020204" pitchFamily="34" charset="0"/>
                        </a:rPr>
                        <a:t>​</a:t>
                      </a:r>
                      <a:endParaRPr lang="en-GB" sz="1500" b="0" i="0">
                        <a:solidFill>
                          <a:srgbClr val="000000"/>
                        </a:solidFill>
                        <a:effectLst/>
                      </a:endParaRPr>
                    </a:p>
                    <a:p>
                      <a:pPr algn="l" fontAlgn="base"/>
                      <a:r>
                        <a:rPr lang="en-GB" sz="700" b="0" i="0">
                          <a:solidFill>
                            <a:srgbClr val="000000"/>
                          </a:solidFill>
                          <a:effectLst/>
                          <a:latin typeface="Arial" panose="020B0604020202020204" pitchFamily="34" charset="0"/>
                        </a:rPr>
                        <a:t>Head of Public Affairs​</a:t>
                      </a:r>
                      <a:endParaRPr lang="en-GB" sz="1500" b="0" i="0">
                        <a:solidFill>
                          <a:srgbClr val="000000"/>
                        </a:solidFill>
                        <a:effectLst/>
                      </a:endParaRPr>
                    </a:p>
                    <a:p>
                      <a:pPr algn="l" fontAlgn="base"/>
                      <a:r>
                        <a:rPr lang="en-GB" sz="700" b="1" i="0">
                          <a:solidFill>
                            <a:srgbClr val="000000"/>
                          </a:solidFill>
                          <a:effectLst/>
                          <a:latin typeface="Arial" panose="020B0604020202020204" pitchFamily="34" charset="0"/>
                        </a:rPr>
                        <a:t>Rebecca Pulford</a:t>
                      </a:r>
                      <a:r>
                        <a:rPr lang="en-GB" sz="700" b="0" i="0">
                          <a:solidFill>
                            <a:srgbClr val="000000"/>
                          </a:solidFill>
                          <a:effectLst/>
                          <a:latin typeface="Arial" panose="020B0604020202020204" pitchFamily="34" charset="0"/>
                        </a:rPr>
                        <a:t>​</a:t>
                      </a:r>
                      <a:endParaRPr lang="en-GB" sz="1500" b="0" i="0">
                        <a:solidFill>
                          <a:srgbClr val="000000"/>
                        </a:solidFill>
                        <a:effectLst/>
                      </a:endParaRPr>
                    </a:p>
                    <a:p>
                      <a:pPr algn="l" fontAlgn="base"/>
                      <a:r>
                        <a:rPr lang="en-GB" sz="700" b="0" i="0">
                          <a:solidFill>
                            <a:srgbClr val="000000"/>
                          </a:solidFill>
                          <a:effectLst/>
                          <a:latin typeface="Arial" panose="020B0604020202020204" pitchFamily="34" charset="0"/>
                        </a:rPr>
                        <a:t>Chief Nursing Information Officer​</a:t>
                      </a:r>
                      <a:endParaRPr lang="en-GB" sz="1500" b="0" i="0">
                        <a:solidFill>
                          <a:srgbClr val="000000"/>
                        </a:solidFill>
                        <a:effectLst/>
                      </a:endParaRPr>
                    </a:p>
                    <a:p>
                      <a:pPr algn="l" fontAlgn="base"/>
                      <a:r>
                        <a:rPr lang="en-GB" sz="700" b="0" i="0">
                          <a:solidFill>
                            <a:srgbClr val="000000"/>
                          </a:solidFill>
                          <a:effectLst/>
                          <a:latin typeface="Arial" panose="020B0604020202020204" pitchFamily="34" charset="0"/>
                        </a:rPr>
                        <a:t>​</a:t>
                      </a:r>
                      <a:endParaRPr lang="en-GB" sz="1500" b="0" i="0">
                        <a:solidFill>
                          <a:srgbClr val="000000"/>
                        </a:solidFill>
                        <a:effectLst/>
                      </a:endParaRPr>
                    </a:p>
                    <a:p>
                      <a:pPr algn="l" fontAlgn="base"/>
                      <a:r>
                        <a:rPr lang="en-GB" sz="700" b="0" i="1">
                          <a:solidFill>
                            <a:srgbClr val="000000"/>
                          </a:solidFill>
                          <a:effectLst/>
                          <a:latin typeface="Arial" panose="020B0604020202020204" pitchFamily="34" charset="0"/>
                        </a:rPr>
                        <a:t>The group operates on the basis that any EPUT colleague is welcome to join the discussion and help shape the movement</a:t>
                      </a:r>
                      <a:r>
                        <a:rPr lang="en-GB" sz="700" b="0" i="0">
                          <a:solidFill>
                            <a:srgbClr val="000000"/>
                          </a:solidFill>
                          <a:effectLst/>
                          <a:latin typeface="Arial" panose="020B0604020202020204" pitchFamily="34" charset="0"/>
                        </a:rPr>
                        <a:t>​</a:t>
                      </a:r>
                      <a:endParaRPr lang="en-GB" sz="1500" b="0" i="0">
                        <a:solidFill>
                          <a:srgbClr val="000000"/>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3796667932"/>
                  </a:ext>
                </a:extLst>
              </a:tr>
              <a:tr h="241270">
                <a:tc>
                  <a:txBody>
                    <a:bodyPr/>
                    <a:lstStyle/>
                    <a:p>
                      <a:pPr algn="l" fontAlgn="base"/>
                      <a:r>
                        <a:rPr lang="en-GB" sz="700" b="0" i="0">
                          <a:solidFill>
                            <a:srgbClr val="FFFFFF"/>
                          </a:solidFill>
                          <a:effectLst/>
                          <a:latin typeface="Arial" panose="020B0604020202020204" pitchFamily="34" charset="0"/>
                        </a:rPr>
                        <a:t>QUORACY:​</a:t>
                      </a:r>
                      <a:endParaRPr lang="en-GB" sz="1500" b="0" i="0">
                        <a:solidFill>
                          <a:srgbClr val="000000"/>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005EB8"/>
                    </a:solidFill>
                  </a:tcPr>
                </a:tc>
                <a:tc gridSpan="9">
                  <a:txBody>
                    <a:bodyPr/>
                    <a:lstStyle/>
                    <a:p>
                      <a:pPr algn="l" fontAlgn="base">
                        <a:buFont typeface="Arial" panose="020B0604020202020204" pitchFamily="34" charset="0"/>
                        <a:buChar char="•"/>
                      </a:pPr>
                      <a:r>
                        <a:rPr lang="en-GB" sz="700" b="0" i="0">
                          <a:solidFill>
                            <a:srgbClr val="000000"/>
                          </a:solidFill>
                          <a:effectLst/>
                          <a:latin typeface="Arial" panose="020B0604020202020204" pitchFamily="34" charset="0"/>
                        </a:rPr>
                        <a:t>The meeting is quorate with the chair or deputy chair plus 3 members.​</a:t>
                      </a:r>
                      <a:endParaRPr lang="en-GB" sz="500" b="0" i="0">
                        <a:solidFill>
                          <a:srgbClr val="000000"/>
                        </a:solidFill>
                        <a:effectLst/>
                        <a:latin typeface="Arial" panose="020B0604020202020204" pitchFamily="34" charset="0"/>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0539022"/>
                  </a:ext>
                </a:extLst>
              </a:tr>
              <a:tr h="662140">
                <a:tc>
                  <a:txBody>
                    <a:bodyPr/>
                    <a:lstStyle/>
                    <a:p>
                      <a:pPr algn="l" fontAlgn="base"/>
                      <a:r>
                        <a:rPr lang="en-GB" sz="700" b="0" i="0">
                          <a:solidFill>
                            <a:srgbClr val="FFFFFF"/>
                          </a:solidFill>
                          <a:effectLst/>
                          <a:latin typeface="Arial" panose="020B0604020202020204" pitchFamily="34" charset="0"/>
                        </a:rPr>
                        <a:t>INPUTS:​</a:t>
                      </a:r>
                      <a:endParaRPr lang="en-GB" sz="1500" b="0" i="0">
                        <a:solidFill>
                          <a:srgbClr val="000000"/>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005EB8"/>
                    </a:solidFill>
                  </a:tcPr>
                </a:tc>
                <a:tc gridSpan="4">
                  <a:txBody>
                    <a:bodyPr/>
                    <a:lstStyle/>
                    <a:p>
                      <a:pPr algn="l" fontAlgn="base">
                        <a:buFont typeface="Arial" panose="020B0604020202020204" pitchFamily="34" charset="0"/>
                        <a:buChar char="•"/>
                      </a:pPr>
                      <a:r>
                        <a:rPr lang="en-GB" sz="700" b="0" i="0">
                          <a:solidFill>
                            <a:srgbClr val="000000"/>
                          </a:solidFill>
                          <a:effectLst/>
                          <a:latin typeface="Arial" panose="020B0604020202020204" pitchFamily="34" charset="0"/>
                        </a:rPr>
                        <a:t>The Director of Strategy will consult with members on matters arising for discussion/decision and circulate an agenda in advance of each steering group.​</a:t>
                      </a:r>
                      <a:endParaRPr lang="en-GB" sz="500" b="0" i="0">
                        <a:solidFill>
                          <a:srgbClr val="000000"/>
                        </a:solidFill>
                        <a:effectLst/>
                        <a:latin typeface="Arial" panose="020B0604020202020204" pitchFamily="34" charset="0"/>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ase"/>
                      <a:r>
                        <a:rPr lang="en-GB" sz="700" b="0" i="0">
                          <a:solidFill>
                            <a:srgbClr val="FFFFFF"/>
                          </a:solidFill>
                          <a:effectLst/>
                          <a:latin typeface="Arial" panose="020B0604020202020204" pitchFamily="34" charset="0"/>
                        </a:rPr>
                        <a:t>OUTPUTS:​</a:t>
                      </a:r>
                      <a:endParaRPr lang="en-GB" sz="1500" b="0" i="0">
                        <a:solidFill>
                          <a:srgbClr val="000000"/>
                        </a:solidFill>
                        <a:effectLst/>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005EB8"/>
                    </a:solidFill>
                  </a:tcPr>
                </a:tc>
                <a:tc gridSpan="4">
                  <a:txBody>
                    <a:bodyPr/>
                    <a:lstStyle/>
                    <a:p>
                      <a:pPr algn="l" fontAlgn="base">
                        <a:buFont typeface="Arial" panose="020B0604020202020204" pitchFamily="34" charset="0"/>
                        <a:buChar char="•"/>
                      </a:pPr>
                      <a:r>
                        <a:rPr lang="en-GB" sz="700" b="0" i="0" dirty="0">
                          <a:solidFill>
                            <a:srgbClr val="000000"/>
                          </a:solidFill>
                          <a:effectLst/>
                          <a:latin typeface="Arial" panose="020B0604020202020204" pitchFamily="34" charset="0"/>
                        </a:rPr>
                        <a:t>The decisions made within this steering group will be logged with the decision tracker​</a:t>
                      </a:r>
                      <a:endParaRPr lang="en-GB" sz="5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700" b="0" i="0" dirty="0">
                          <a:solidFill>
                            <a:srgbClr val="000000"/>
                          </a:solidFill>
                          <a:effectLst/>
                          <a:latin typeface="Arial" panose="020B0604020202020204" pitchFamily="34" charset="0"/>
                        </a:rPr>
                        <a:t>Any key actions will be logged and reviewed until deemed complete​</a:t>
                      </a:r>
                      <a:endParaRPr lang="en-GB" sz="5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700" b="0" i="0" dirty="0">
                          <a:solidFill>
                            <a:srgbClr val="000000"/>
                          </a:solidFill>
                          <a:effectLst/>
                          <a:latin typeface="Arial" panose="020B0604020202020204" pitchFamily="34" charset="0"/>
                        </a:rPr>
                        <a:t>Priority updates will be reported to the executive team as required​</a:t>
                      </a:r>
                      <a:endParaRPr lang="en-GB" sz="500" b="0" i="0" dirty="0">
                        <a:solidFill>
                          <a:srgbClr val="000000"/>
                        </a:solidFill>
                        <a:effectLst/>
                        <a:latin typeface="Arial" panose="020B0604020202020204" pitchFamily="34" charset="0"/>
                      </a:endParaRPr>
                    </a:p>
                  </a:txBody>
                  <a:tcPr marL="76788" marR="76788" marT="38394" marB="38394" anchor="ctr">
                    <a:lnL w="11570" cap="flat" cmpd="sng" algn="ctr">
                      <a:solidFill>
                        <a:srgbClr val="000000"/>
                      </a:solidFill>
                      <a:prstDash val="solid"/>
                      <a:round/>
                      <a:headEnd type="none" w="med" len="med"/>
                      <a:tailEnd type="none" w="med" len="med"/>
                    </a:lnL>
                    <a:lnR w="11570" cap="flat" cmpd="sng" algn="ctr">
                      <a:solidFill>
                        <a:srgbClr val="000000"/>
                      </a:solidFill>
                      <a:prstDash val="solid"/>
                      <a:round/>
                      <a:headEnd type="none" w="med" len="med"/>
                      <a:tailEnd type="none" w="med" len="med"/>
                    </a:lnR>
                    <a:lnT w="11570" cap="flat" cmpd="sng" algn="ctr">
                      <a:solidFill>
                        <a:srgbClr val="000000"/>
                      </a:solidFill>
                      <a:prstDash val="solid"/>
                      <a:round/>
                      <a:headEnd type="none" w="med" len="med"/>
                      <a:tailEnd type="none" w="med" len="med"/>
                    </a:lnT>
                    <a:lnB w="1157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2257850"/>
                  </a:ext>
                </a:extLst>
              </a:tr>
            </a:tbl>
          </a:graphicData>
        </a:graphic>
      </p:graphicFrame>
      <p:sp>
        <p:nvSpPr>
          <p:cNvPr id="8" name="Rectangle 2"/>
          <p:cNvSpPr>
            <a:spLocks noChangeArrowheads="1"/>
          </p:cNvSpPr>
          <p:nvPr/>
        </p:nvSpPr>
        <p:spPr bwMode="auto">
          <a:xfrm>
            <a:off x="514100" y="15100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877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2554" y="727830"/>
            <a:ext cx="6561646" cy="5979070"/>
          </a:xfrm>
          <a:prstGeom prst="rect">
            <a:avLst/>
          </a:prstGeom>
          <a:ln>
            <a:solidFill>
              <a:schemeClr val="tx1"/>
            </a:solidFill>
          </a:ln>
        </p:spPr>
      </p:pic>
      <p:sp>
        <p:nvSpPr>
          <p:cNvPr id="4" name="Text Placeholder 1">
            <a:extLst>
              <a:ext uri="{FF2B5EF4-FFF2-40B4-BE49-F238E27FC236}">
                <a16:creationId xmlns:a16="http://schemas.microsoft.com/office/drawing/2014/main" id="{8893437A-07DA-4599-95FE-F9685266DB67}"/>
              </a:ext>
            </a:extLst>
          </p:cNvPr>
          <p:cNvSpPr txBox="1">
            <a:spLocks/>
          </p:cNvSpPr>
          <p:nvPr/>
        </p:nvSpPr>
        <p:spPr>
          <a:xfrm>
            <a:off x="372554" y="92369"/>
            <a:ext cx="11277600" cy="400110"/>
          </a:xfrm>
          <a:prstGeom prst="rect">
            <a:avLst/>
          </a:prstGeom>
        </p:spPr>
        <p:txBody>
          <a:bodyPr vert="horz" lIns="0" tIns="0" rIns="0" bIns="0" rtlCol="0" anchor="t">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en-US" sz="4000" dirty="0">
                <a:solidFill>
                  <a:srgbClr val="005EB8"/>
                </a:solidFill>
                <a:latin typeface="Impact"/>
                <a:cs typeface="Calibri Light"/>
              </a:rPr>
              <a:t>MSE ICB Anchors Dashboard</a:t>
            </a:r>
            <a:endParaRPr kumimoji="0" lang="en-US" sz="4000" b="0" i="0" u="none" strike="noStrike" kern="1200" cap="none" spc="0" normalizeH="0" baseline="0" noProof="0" dirty="0">
              <a:ln>
                <a:noFill/>
              </a:ln>
              <a:solidFill>
                <a:srgbClr val="005EB8"/>
              </a:solidFill>
              <a:effectLst/>
              <a:uLnTx/>
              <a:uFillTx/>
              <a:latin typeface="Impact" panose="020B0806030902050204" pitchFamily="34" charset="0"/>
            </a:endParaRPr>
          </a:p>
        </p:txBody>
      </p:sp>
    </p:spTree>
    <p:extLst>
      <p:ext uri="{BB962C8B-B14F-4D97-AF65-F5344CB8AC3E}">
        <p14:creationId xmlns:p14="http://schemas.microsoft.com/office/powerpoint/2010/main" val="3560533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893437A-07DA-4599-95FE-F9685266DB67}"/>
              </a:ext>
            </a:extLst>
          </p:cNvPr>
          <p:cNvSpPr txBox="1">
            <a:spLocks/>
          </p:cNvSpPr>
          <p:nvPr/>
        </p:nvSpPr>
        <p:spPr>
          <a:xfrm>
            <a:off x="275167" y="225719"/>
            <a:ext cx="11277600" cy="400110"/>
          </a:xfrm>
          <a:prstGeom prst="rect">
            <a:avLst/>
          </a:prstGeom>
        </p:spPr>
        <p:txBody>
          <a:bodyPr vert="horz" lIns="0" tIns="0" rIns="0" bIns="0" rtlCol="0" anchor="t">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en-US" sz="4000" dirty="0">
                <a:solidFill>
                  <a:srgbClr val="005EB8"/>
                </a:solidFill>
                <a:latin typeface="Impact"/>
                <a:cs typeface="Calibri Light"/>
              </a:rPr>
              <a:t>SLT brainstorming &amp; </a:t>
            </a:r>
            <a:r>
              <a:rPr lang="en-US" sz="4000" dirty="0" err="1">
                <a:solidFill>
                  <a:srgbClr val="005EB8"/>
                </a:solidFill>
                <a:latin typeface="Impact"/>
                <a:cs typeface="Calibri Light"/>
              </a:rPr>
              <a:t>prioritisation</a:t>
            </a:r>
            <a:r>
              <a:rPr lang="en-US" sz="4000" dirty="0">
                <a:solidFill>
                  <a:srgbClr val="005EB8"/>
                </a:solidFill>
                <a:latin typeface="Impact"/>
                <a:cs typeface="Calibri Light"/>
              </a:rPr>
              <a:t> – 5 June 2023 </a:t>
            </a:r>
            <a:endParaRPr kumimoji="0" lang="en-US" sz="4000" b="0" i="0" u="none" strike="noStrike" kern="1200" cap="none" spc="0" normalizeH="0" baseline="0" noProof="0" dirty="0">
              <a:ln>
                <a:noFill/>
              </a:ln>
              <a:solidFill>
                <a:srgbClr val="005EB8"/>
              </a:solidFill>
              <a:effectLst/>
              <a:uLnTx/>
              <a:uFillTx/>
              <a:latin typeface="Impact" panose="020B0806030902050204" pitchFamily="34" charset="0"/>
            </a:endParaRPr>
          </a:p>
        </p:txBody>
      </p:sp>
      <p:sp>
        <p:nvSpPr>
          <p:cNvPr id="9" name="TextBox 8">
            <a:extLst>
              <a:ext uri="{FF2B5EF4-FFF2-40B4-BE49-F238E27FC236}">
                <a16:creationId xmlns:a16="http://schemas.microsoft.com/office/drawing/2014/main" id="{154A81A1-E2C7-47C6-B69C-C176FDD092EC}"/>
              </a:ext>
            </a:extLst>
          </p:cNvPr>
          <p:cNvSpPr txBox="1"/>
          <p:nvPr/>
        </p:nvSpPr>
        <p:spPr>
          <a:xfrm>
            <a:off x="275167" y="6579984"/>
            <a:ext cx="1242060" cy="190758"/>
          </a:xfrm>
          <a:prstGeom prst="rect">
            <a:avLst/>
          </a:prstGeom>
          <a:noFill/>
        </p:spPr>
        <p:txBody>
          <a:bodyPr wrap="square" lIns="0" rIns="0" rtlCol="0" anchor="ctr">
            <a:spAutoFit/>
          </a:bodyPr>
          <a:lstStyle/>
          <a:p>
            <a:pPr>
              <a:lnSpc>
                <a:spcPct val="70000"/>
              </a:lnSpc>
            </a:pPr>
            <a:r>
              <a:rPr lang="en-US" sz="900">
                <a:latin typeface="HelveticaNeue Condensed" panose="02000506050000020004" pitchFamily="2" charset="0"/>
              </a:rPr>
              <a:t>25.10.21</a:t>
            </a:r>
            <a:endParaRPr lang="en-GB" sz="900">
              <a:latin typeface="HelveticaNeue Condensed" panose="02000506050000020004" pitchFamily="2" charset="0"/>
            </a:endParaRPr>
          </a:p>
        </p:txBody>
      </p:sp>
      <p:pic>
        <p:nvPicPr>
          <p:cNvPr id="2" name="Picture 1"/>
          <p:cNvPicPr>
            <a:picLocks noChangeAspect="1"/>
          </p:cNvPicPr>
          <p:nvPr/>
        </p:nvPicPr>
        <p:blipFill>
          <a:blip r:embed="rId2"/>
          <a:stretch>
            <a:fillRect/>
          </a:stretch>
        </p:blipFill>
        <p:spPr>
          <a:xfrm>
            <a:off x="275167" y="801115"/>
            <a:ext cx="11192933" cy="6056885"/>
          </a:xfrm>
          <a:prstGeom prst="rect">
            <a:avLst/>
          </a:prstGeom>
        </p:spPr>
      </p:pic>
    </p:spTree>
    <p:extLst>
      <p:ext uri="{BB962C8B-B14F-4D97-AF65-F5344CB8AC3E}">
        <p14:creationId xmlns:p14="http://schemas.microsoft.com/office/powerpoint/2010/main" val="4240472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2248" y="897587"/>
            <a:ext cx="11382703" cy="5078313"/>
          </a:xfrm>
          <a:prstGeom prst="rect">
            <a:avLst/>
          </a:prstGeom>
        </p:spPr>
        <p:txBody>
          <a:bodyPr wrap="square">
            <a:spAutoFit/>
          </a:bodyPr>
          <a:lstStyle/>
          <a:p>
            <a:endParaRPr lang="en-GB" b="1" dirty="0">
              <a:solidFill>
                <a:srgbClr val="333333"/>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smtClean="0">
                <a:latin typeface="Verdana" panose="020B0604030504040204" pitchFamily="34" charset="0"/>
                <a:ea typeface="Verdana" panose="020B0604030504040204" pitchFamily="34" charset="0"/>
                <a:hlinkClick r:id="rId2"/>
              </a:rPr>
              <a:t>Bromley </a:t>
            </a:r>
            <a:r>
              <a:rPr lang="en-GB" dirty="0">
                <a:latin typeface="Verdana" panose="020B0604030504040204" pitchFamily="34" charset="0"/>
                <a:ea typeface="Verdana" panose="020B0604030504040204" pitchFamily="34" charset="0"/>
                <a:hlinkClick r:id="rId2"/>
              </a:rPr>
              <a:t>Healthcare </a:t>
            </a:r>
            <a:r>
              <a:rPr lang="en-GB" dirty="0">
                <a:latin typeface="Verdana" panose="020B0604030504040204" pitchFamily="34" charset="0"/>
                <a:ea typeface="Verdana" panose="020B0604030504040204" pitchFamily="34" charset="0"/>
              </a:rPr>
              <a:t>in South East London has partnered with London South East Colleges to run its Prepare to Care training programme to train and recruit skilled staff from local communities who can deliver the highest possible standard of care to fill their vacancies across Bromley, Bexley, Lewisham and Greenwich</a:t>
            </a:r>
          </a:p>
          <a:p>
            <a:pPr marL="285750" indent="-285750">
              <a:buFont typeface="Arial" panose="020B0604020202020204" pitchFamily="34" charset="0"/>
              <a:buChar char="•"/>
            </a:pPr>
            <a:r>
              <a:rPr lang="en-GB" dirty="0" err="1">
                <a:latin typeface="Verdana" panose="020B0604030504040204" pitchFamily="34" charset="0"/>
                <a:ea typeface="Verdana" panose="020B0604030504040204" pitchFamily="34" charset="0"/>
                <a:hlinkClick r:id="rId3"/>
              </a:rPr>
              <a:t>Barts</a:t>
            </a:r>
            <a:r>
              <a:rPr lang="en-GB" dirty="0">
                <a:latin typeface="Verdana" panose="020B0604030504040204" pitchFamily="34" charset="0"/>
                <a:ea typeface="Verdana" panose="020B0604030504040204" pitchFamily="34" charset="0"/>
                <a:hlinkClick r:id="rId3"/>
              </a:rPr>
              <a:t> Community Works for Health</a:t>
            </a:r>
            <a:r>
              <a:rPr lang="en-GB" dirty="0">
                <a:latin typeface="Verdana" panose="020B0604030504040204" pitchFamily="34" charset="0"/>
                <a:ea typeface="Verdana" panose="020B0604030504040204" pitchFamily="34" charset="0"/>
              </a:rPr>
              <a:t> programme works </a:t>
            </a:r>
            <a:r>
              <a:rPr lang="en-GB">
                <a:latin typeface="Verdana" panose="020B0604030504040204" pitchFamily="34" charset="0"/>
                <a:ea typeface="Verdana" panose="020B0604030504040204" pitchFamily="34" charset="0"/>
              </a:rPr>
              <a:t>with </a:t>
            </a:r>
            <a:r>
              <a:rPr lang="en-GB" smtClean="0">
                <a:latin typeface="Verdana" panose="020B0604030504040204" pitchFamily="34" charset="0"/>
                <a:ea typeface="Verdana" panose="020B0604030504040204" pitchFamily="34" charset="0"/>
              </a:rPr>
              <a:t>local authority </a:t>
            </a:r>
            <a:r>
              <a:rPr lang="en-GB" dirty="0">
                <a:latin typeface="Verdana" panose="020B0604030504040204" pitchFamily="34" charset="0"/>
                <a:ea typeface="Verdana" panose="020B0604030504040204" pitchFamily="34" charset="0"/>
              </a:rPr>
              <a:t>partners to identify local candidates for hospital vacancies with additional support for those who need with adult learning; they have supported &gt;1,000 into local NHS employment</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hlinkClick r:id="rId4"/>
              </a:rPr>
              <a:t>Imperial College Healthcare NHS Trust</a:t>
            </a:r>
            <a:r>
              <a:rPr lang="en-GB" dirty="0">
                <a:latin typeface="Verdana" panose="020B0604030504040204" pitchFamily="34" charset="0"/>
                <a:ea typeface="Verdana" panose="020B0604030504040204" pitchFamily="34" charset="0"/>
              </a:rPr>
              <a:t> insourced its </a:t>
            </a:r>
            <a:r>
              <a:rPr lang="en-GB" dirty="0" err="1">
                <a:latin typeface="Verdana" panose="020B0604030504040204" pitchFamily="34" charset="0"/>
                <a:ea typeface="Verdana" panose="020B0604030504040204" pitchFamily="34" charset="0"/>
              </a:rPr>
              <a:t>portering</a:t>
            </a:r>
            <a:r>
              <a:rPr lang="en-GB" dirty="0">
                <a:latin typeface="Verdana" panose="020B0604030504040204" pitchFamily="34" charset="0"/>
                <a:ea typeface="Verdana" panose="020B0604030504040204" pitchFamily="34" charset="0"/>
              </a:rPr>
              <a:t>, hotel and cleaning staff from an external contractor in April 2020 to ensure payment of London Living Wage, sick leave and pension contributions</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hlinkClick r:id="rId5"/>
              </a:rPr>
              <a:t>East London NHS Foundation Trust </a:t>
            </a:r>
            <a:r>
              <a:rPr lang="en-GB" dirty="0">
                <a:latin typeface="Verdana" panose="020B0604030504040204" pitchFamily="34" charset="0"/>
                <a:ea typeface="Verdana" panose="020B0604030504040204" pitchFamily="34" charset="0"/>
              </a:rPr>
              <a:t>are focussed on embedding social value in their procurement processes with a focus on evaluation of impact</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hlinkClick r:id="rId6"/>
              </a:rPr>
              <a:t>Southend Ambition 2050</a:t>
            </a:r>
            <a:r>
              <a:rPr lang="en-GB" dirty="0">
                <a:latin typeface="Verdana" panose="020B0604030504040204" pitchFamily="34" charset="0"/>
                <a:ea typeface="Verdana" panose="020B0604030504040204" pitchFamily="34" charset="0"/>
              </a:rPr>
              <a:t>, led by Mid </a:t>
            </a:r>
            <a:r>
              <a:rPr lang="en-GB" dirty="0" smtClean="0">
                <a:latin typeface="Verdana" panose="020B0604030504040204" pitchFamily="34" charset="0"/>
                <a:ea typeface="Verdana" panose="020B0604030504040204" pitchFamily="34" charset="0"/>
              </a:rPr>
              <a:t>and </a:t>
            </a:r>
            <a:r>
              <a:rPr lang="en-GB" dirty="0">
                <a:latin typeface="Verdana" panose="020B0604030504040204" pitchFamily="34" charset="0"/>
                <a:ea typeface="Verdana" panose="020B0604030504040204" pitchFamily="34" charset="0"/>
              </a:rPr>
              <a:t>South Essex NHS Foundation Trust is supporting those who are economically inactive to how in the local health economy with UK Community Renewal Funding and are now expanding scope to Basildon, Thurrock and Chelmsford.</a:t>
            </a:r>
            <a:endParaRPr lang="en-GB" b="1" dirty="0">
              <a:solidFill>
                <a:srgbClr val="333333"/>
              </a:solidFill>
              <a:latin typeface="Verdana" panose="020B0604030504040204" pitchFamily="34" charset="0"/>
              <a:ea typeface="Verdana" panose="020B0604030504040204" pitchFamily="34" charset="0"/>
            </a:endParaRPr>
          </a:p>
          <a:p>
            <a:endParaRPr lang="en-GB" b="1" i="0" dirty="0">
              <a:solidFill>
                <a:srgbClr val="333333"/>
              </a:solidFill>
              <a:effectLst/>
              <a:latin typeface="Verdana" panose="020B0604030504040204" pitchFamily="34" charset="0"/>
              <a:ea typeface="Verdana" panose="020B0604030504040204" pitchFamily="34" charset="0"/>
            </a:endParaRPr>
          </a:p>
          <a:p>
            <a:endParaRPr lang="en-GB" b="1" i="0" dirty="0">
              <a:solidFill>
                <a:srgbClr val="333333"/>
              </a:solidFill>
              <a:effectLst/>
              <a:latin typeface="Verdana" panose="020B0604030504040204" pitchFamily="34" charset="0"/>
              <a:ea typeface="Verdana" panose="020B0604030504040204" pitchFamily="34" charset="0"/>
            </a:endParaRPr>
          </a:p>
        </p:txBody>
      </p:sp>
      <p:sp>
        <p:nvSpPr>
          <p:cNvPr id="6" name="Text Placeholder 1">
            <a:extLst>
              <a:ext uri="{FF2B5EF4-FFF2-40B4-BE49-F238E27FC236}">
                <a16:creationId xmlns:a16="http://schemas.microsoft.com/office/drawing/2014/main" id="{8893437A-07DA-4599-95FE-F9685266DB67}"/>
              </a:ext>
            </a:extLst>
          </p:cNvPr>
          <p:cNvSpPr txBox="1">
            <a:spLocks/>
          </p:cNvSpPr>
          <p:nvPr/>
        </p:nvSpPr>
        <p:spPr>
          <a:xfrm>
            <a:off x="357351" y="370447"/>
            <a:ext cx="11277600" cy="400110"/>
          </a:xfrm>
          <a:prstGeom prst="rect">
            <a:avLst/>
          </a:prstGeom>
        </p:spPr>
        <p:txBody>
          <a:bodyPr vert="horz" lIns="0" tIns="0" rIns="0" bIns="0" rtlCol="0" anchor="t">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en-US" sz="4000" dirty="0">
                <a:solidFill>
                  <a:srgbClr val="005EB8"/>
                </a:solidFill>
                <a:latin typeface="Impact"/>
                <a:cs typeface="Calibri Light"/>
              </a:rPr>
              <a:t>Taking inspiration from other </a:t>
            </a:r>
            <a:r>
              <a:rPr lang="en-US" sz="4000" dirty="0" err="1">
                <a:solidFill>
                  <a:srgbClr val="005EB8"/>
                </a:solidFill>
                <a:latin typeface="Impact"/>
                <a:cs typeface="Calibri Light"/>
              </a:rPr>
              <a:t>organisations</a:t>
            </a:r>
            <a:endParaRPr kumimoji="0" lang="en-US" sz="4000" b="0" i="0" u="none" strike="noStrike" kern="1200" cap="none" spc="0" normalizeH="0" baseline="0" noProof="0" dirty="0">
              <a:ln>
                <a:noFill/>
              </a:ln>
              <a:solidFill>
                <a:srgbClr val="005EB8"/>
              </a:solidFill>
              <a:effectLst/>
              <a:uLnTx/>
              <a:uFillTx/>
              <a:latin typeface="Impact" panose="020B0806030902050204" pitchFamily="34" charset="0"/>
            </a:endParaRPr>
          </a:p>
        </p:txBody>
      </p:sp>
      <p:sp>
        <p:nvSpPr>
          <p:cNvPr id="9" name="TextBox 8">
            <a:extLst>
              <a:ext uri="{FF2B5EF4-FFF2-40B4-BE49-F238E27FC236}">
                <a16:creationId xmlns:a16="http://schemas.microsoft.com/office/drawing/2014/main" id="{154A81A1-E2C7-47C6-B69C-C176FDD092EC}"/>
              </a:ext>
            </a:extLst>
          </p:cNvPr>
          <p:cNvSpPr txBox="1"/>
          <p:nvPr/>
        </p:nvSpPr>
        <p:spPr>
          <a:xfrm>
            <a:off x="275167" y="6579984"/>
            <a:ext cx="1242060" cy="190758"/>
          </a:xfrm>
          <a:prstGeom prst="rect">
            <a:avLst/>
          </a:prstGeom>
          <a:noFill/>
        </p:spPr>
        <p:txBody>
          <a:bodyPr wrap="square" lIns="0" rIns="0" rtlCol="0" anchor="ctr">
            <a:spAutoFit/>
          </a:bodyPr>
          <a:lstStyle/>
          <a:p>
            <a:pPr>
              <a:lnSpc>
                <a:spcPct val="70000"/>
              </a:lnSpc>
            </a:pPr>
            <a:r>
              <a:rPr lang="en-US" sz="900">
                <a:latin typeface="HelveticaNeue Condensed" panose="02000506050000020004" pitchFamily="2" charset="0"/>
              </a:rPr>
              <a:t>25.10.21</a:t>
            </a:r>
            <a:endParaRPr lang="en-GB" sz="900">
              <a:latin typeface="HelveticaNeue Condensed" panose="02000506050000020004" pitchFamily="2" charset="0"/>
            </a:endParaRPr>
          </a:p>
        </p:txBody>
      </p:sp>
      <p:sp>
        <p:nvSpPr>
          <p:cNvPr id="10" name="TextBox 9">
            <a:extLst>
              <a:ext uri="{FF2B5EF4-FFF2-40B4-BE49-F238E27FC236}">
                <a16:creationId xmlns:a16="http://schemas.microsoft.com/office/drawing/2014/main" id="{CA1E6624-E083-45F7-9244-31E177C98545}"/>
              </a:ext>
            </a:extLst>
          </p:cNvPr>
          <p:cNvSpPr txBox="1"/>
          <p:nvPr/>
        </p:nvSpPr>
        <p:spPr>
          <a:xfrm>
            <a:off x="10674774" y="6579984"/>
            <a:ext cx="1242060" cy="190758"/>
          </a:xfrm>
          <a:prstGeom prst="rect">
            <a:avLst/>
          </a:prstGeom>
          <a:noFill/>
        </p:spPr>
        <p:txBody>
          <a:bodyPr wrap="square" lIns="0" rIns="0" rtlCol="0" anchor="ctr">
            <a:spAutoFit/>
          </a:bodyPr>
          <a:lstStyle/>
          <a:p>
            <a:pPr algn="r">
              <a:lnSpc>
                <a:spcPct val="70000"/>
              </a:lnSpc>
            </a:pPr>
            <a:r>
              <a:rPr lang="en-US" sz="900">
                <a:latin typeface="HelveticaNeue Condensed" panose="02000506050000020004" pitchFamily="2" charset="0"/>
              </a:rPr>
              <a:t>P.</a:t>
            </a:r>
            <a:fld id="{B2068090-552C-4170-9C8C-224D976DFA5A}" type="slidenum">
              <a:rPr lang="en-US" sz="900" smtClean="0">
                <a:latin typeface="HelveticaNeue Condensed" panose="02000506050000020004" pitchFamily="2" charset="0"/>
              </a:rPr>
              <a:t>19</a:t>
            </a:fld>
            <a:endParaRPr lang="en-GB" sz="900">
              <a:latin typeface="HelveticaNeue Condensed" panose="02000506050000020004" pitchFamily="2" charset="0"/>
            </a:endParaRPr>
          </a:p>
        </p:txBody>
      </p:sp>
    </p:spTree>
    <p:extLst>
      <p:ext uri="{BB962C8B-B14F-4D97-AF65-F5344CB8AC3E}">
        <p14:creationId xmlns:p14="http://schemas.microsoft.com/office/powerpoint/2010/main" val="211331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15BEEEB-BC9F-451C-8CB0-056D72FB254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6" name="think-cell Slide" r:id="rId5" imgW="485" imgH="485" progId="TCLayout.ActiveDocument.1">
                  <p:embed/>
                </p:oleObj>
              </mc:Choice>
              <mc:Fallback>
                <p:oleObj name="think-cell Slide" r:id="rId5" imgW="485" imgH="485" progId="TCLayout.ActiveDocument.1">
                  <p:embed/>
                  <p:pic>
                    <p:nvPicPr>
                      <p:cNvPr id="4" name="Object 3" hidden="1">
                        <a:extLst>
                          <a:ext uri="{FF2B5EF4-FFF2-40B4-BE49-F238E27FC236}">
                            <a16:creationId xmlns:a16="http://schemas.microsoft.com/office/drawing/2014/main" id="{815BEEEB-BC9F-451C-8CB0-056D72FB254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EF57F8C6-610F-4CF5-90AD-91A5BA79C2F2}"/>
              </a:ext>
            </a:extLst>
          </p:cNvPr>
          <p:cNvSpPr txBox="1">
            <a:spLocks/>
          </p:cNvSpPr>
          <p:nvPr/>
        </p:nvSpPr>
        <p:spPr>
          <a:xfrm>
            <a:off x="339035" y="874963"/>
            <a:ext cx="11638927" cy="523220"/>
          </a:xfrm>
          <a:prstGeom prst="rect">
            <a:avLst/>
          </a:prstGeom>
          <a:noFill/>
        </p:spPr>
        <p:txBody>
          <a:bodyPr wrap="square" lIns="0" tIns="45720" rIns="0" bIns="45720" rtlCol="0" anchor="t">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GB" sz="4000" i="0" u="none" strike="noStrike" kern="1200" cap="none" normalizeH="0" baseline="0" noProof="0" dirty="0">
                <a:ln>
                  <a:noFill/>
                </a:ln>
                <a:solidFill>
                  <a:srgbClr val="005EB8"/>
                </a:solidFill>
                <a:effectLst/>
                <a:uLnTx/>
                <a:uFillTx/>
                <a:latin typeface="Impact" panose="020B0806030902050204" pitchFamily="34" charset="0"/>
                <a:ea typeface="Verdana" panose="020B0604030504040204" pitchFamily="34" charset="0"/>
              </a:rPr>
              <a:t>What do we mean by “going further”? </a:t>
            </a:r>
          </a:p>
        </p:txBody>
      </p:sp>
      <p:pic>
        <p:nvPicPr>
          <p:cNvPr id="17" name="Graphic 6" descr="Workflow with solid fill">
            <a:extLst>
              <a:ext uri="{FF2B5EF4-FFF2-40B4-BE49-F238E27FC236}">
                <a16:creationId xmlns:a16="http://schemas.microsoft.com/office/drawing/2014/main" id="{A673EF07-B5C6-46CD-AA53-060AC857E80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394632" y="2901544"/>
            <a:ext cx="404354" cy="360000"/>
          </a:xfrm>
          <a:prstGeom prst="rect">
            <a:avLst/>
          </a:prstGeom>
        </p:spPr>
      </p:pic>
      <p:pic>
        <p:nvPicPr>
          <p:cNvPr id="18" name="Graphic 8" descr="Programmer female with solid fill">
            <a:extLst>
              <a:ext uri="{FF2B5EF4-FFF2-40B4-BE49-F238E27FC236}">
                <a16:creationId xmlns:a16="http://schemas.microsoft.com/office/drawing/2014/main" id="{7ACC1F31-BDB0-4E6C-AF66-23883CC62E0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1339925" y="2897365"/>
            <a:ext cx="405146" cy="360000"/>
          </a:xfrm>
          <a:prstGeom prst="rect">
            <a:avLst/>
          </a:prstGeom>
        </p:spPr>
      </p:pic>
      <p:pic>
        <p:nvPicPr>
          <p:cNvPr id="19" name="Graphic 11" descr="Group with solid fill">
            <a:extLst>
              <a:ext uri="{FF2B5EF4-FFF2-40B4-BE49-F238E27FC236}">
                <a16:creationId xmlns:a16="http://schemas.microsoft.com/office/drawing/2014/main" id="{69180CE8-FA37-43E1-A6B5-8EDF46283F7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6868554" y="5591730"/>
            <a:ext cx="331283" cy="288000"/>
          </a:xfrm>
          <a:prstGeom prst="rect">
            <a:avLst/>
          </a:prstGeom>
        </p:spPr>
      </p:pic>
      <p:sp>
        <p:nvSpPr>
          <p:cNvPr id="26" name="TextBox 25">
            <a:extLst>
              <a:ext uri="{FF2B5EF4-FFF2-40B4-BE49-F238E27FC236}">
                <a16:creationId xmlns:a16="http://schemas.microsoft.com/office/drawing/2014/main" id="{E1BEC4EA-34CE-42CC-9BDF-E3C263CC55DA}"/>
              </a:ext>
            </a:extLst>
          </p:cNvPr>
          <p:cNvSpPr txBox="1"/>
          <p:nvPr/>
        </p:nvSpPr>
        <p:spPr>
          <a:xfrm>
            <a:off x="6480263" y="1398183"/>
            <a:ext cx="5405018" cy="2062103"/>
          </a:xfrm>
          <a:prstGeom prst="rect">
            <a:avLst/>
          </a:prstGeom>
          <a:noFill/>
        </p:spPr>
        <p:txBody>
          <a:bodyPr wrap="square" lIns="0">
            <a:spAutoFit/>
          </a:bodyPr>
          <a:lstStyle/>
          <a:p>
            <a:pPr marL="88900" lvl="0">
              <a:defRPr/>
            </a:pPr>
            <a:r>
              <a:rPr kumimoji="0" lang="en-GB"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As</a:t>
            </a:r>
            <a:r>
              <a:rPr kumimoji="0" lang="en-GB" sz="16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rPr>
              <a:t> a network of </a:t>
            </a:r>
            <a:r>
              <a:rPr kumimoji="0" lang="en-GB" sz="1600" b="0"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rPr>
              <a:t>anchor </a:t>
            </a:r>
            <a:r>
              <a:rPr kumimoji="0" lang="en-GB" sz="16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rPr>
              <a:t>institutions that are rooted in their local communities, NHS providers can positively influence the health and wellbeing of local populations simply by being there. But </a:t>
            </a:r>
            <a:r>
              <a:rPr kumimoji="0" lang="en-GB" sz="1600" b="1"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rPr>
              <a:t>by choosing to </a:t>
            </a:r>
            <a:r>
              <a:rPr kumimoji="0" lang="en-GB" sz="16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rPr>
              <a:t>invest in and work with others locally and responsibly, the NHS can have an even greater impact on the wider factors that create and maintain health. </a:t>
            </a:r>
            <a:endPar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 name="TextBox 2"/>
          <p:cNvSpPr txBox="1"/>
          <p:nvPr/>
        </p:nvSpPr>
        <p:spPr>
          <a:xfrm>
            <a:off x="6480263" y="3487632"/>
            <a:ext cx="5497700" cy="2554545"/>
          </a:xfrm>
          <a:prstGeom prst="rect">
            <a:avLst/>
          </a:prstGeom>
          <a:noFill/>
        </p:spPr>
        <p:txBody>
          <a:bodyPr wrap="square" rtlCol="0">
            <a:spAutoFit/>
          </a:bodyPr>
          <a:lstStyle/>
          <a:p>
            <a:r>
              <a:rPr lang="en-GB" sz="1600" dirty="0">
                <a:solidFill>
                  <a:prstClr val="black"/>
                </a:solidFill>
                <a:latin typeface="Verdana" panose="020B0604030504040204" pitchFamily="34" charset="0"/>
                <a:ea typeface="Verdana" panose="020B0604030504040204" pitchFamily="34" charset="0"/>
              </a:rPr>
              <a:t>EPUT can and should </a:t>
            </a:r>
            <a:r>
              <a:rPr lang="en-GB" sz="1600" b="1" dirty="0">
                <a:solidFill>
                  <a:prstClr val="black"/>
                </a:solidFill>
                <a:latin typeface="Verdana" panose="020B0604030504040204" pitchFamily="34" charset="0"/>
                <a:ea typeface="Verdana" panose="020B0604030504040204" pitchFamily="34" charset="0"/>
              </a:rPr>
              <a:t>“go further” than providing safe, high quality physical and mental healthcare </a:t>
            </a:r>
            <a:r>
              <a:rPr lang="en-GB" sz="1600" dirty="0">
                <a:solidFill>
                  <a:prstClr val="black"/>
                </a:solidFill>
                <a:latin typeface="Verdana" panose="020B0604030504040204" pitchFamily="34" charset="0"/>
                <a:ea typeface="Verdana" panose="020B0604030504040204" pitchFamily="34" charset="0"/>
              </a:rPr>
              <a:t>by adopting principles of equity and ambitiously pursuing its objective to </a:t>
            </a:r>
            <a:r>
              <a:rPr lang="en-GB" sz="1600" b="1" dirty="0">
                <a:solidFill>
                  <a:prstClr val="black"/>
                </a:solidFill>
                <a:latin typeface="Verdana" panose="020B0604030504040204" pitchFamily="34" charset="0"/>
                <a:ea typeface="Verdana" panose="020B0604030504040204" pitchFamily="34" charset="0"/>
              </a:rPr>
              <a:t>help our communities thrive. </a:t>
            </a:r>
            <a:r>
              <a:rPr lang="en-GB" sz="1600" dirty="0">
                <a:solidFill>
                  <a:prstClr val="black"/>
                </a:solidFill>
                <a:latin typeface="Verdana" panose="020B0604030504040204" pitchFamily="34" charset="0"/>
                <a:ea typeface="Verdana" panose="020B0604030504040204" pitchFamily="34" charset="0"/>
              </a:rPr>
              <a:t>As the only statutory organisation operating across Greater Essex (and beyond), EPUT is ideally positioned to </a:t>
            </a:r>
            <a:r>
              <a:rPr lang="en-GB" sz="1600" b="1" dirty="0">
                <a:solidFill>
                  <a:prstClr val="black"/>
                </a:solidFill>
                <a:latin typeface="Verdana" panose="020B0604030504040204" pitchFamily="34" charset="0"/>
                <a:ea typeface="Verdana" panose="020B0604030504040204" pitchFamily="34" charset="0"/>
              </a:rPr>
              <a:t>convene partners and co-ordinate </a:t>
            </a:r>
            <a:r>
              <a:rPr lang="en-GB" sz="1600" dirty="0">
                <a:solidFill>
                  <a:prstClr val="black"/>
                </a:solidFill>
                <a:latin typeface="Verdana" panose="020B0604030504040204" pitchFamily="34" charset="0"/>
                <a:ea typeface="Verdana" panose="020B0604030504040204" pitchFamily="34" charset="0"/>
              </a:rPr>
              <a:t>social impactful activity.</a:t>
            </a:r>
            <a:endParaRPr lang="en-GB" sz="1600" b="1" dirty="0">
              <a:solidFill>
                <a:prstClr val="black"/>
              </a:solidFill>
              <a:latin typeface="Verdana" panose="020B0604030504040204" pitchFamily="34" charset="0"/>
              <a:ea typeface="Verdana" panose="020B0604030504040204" pitchFamily="34" charset="0"/>
            </a:endParaRPr>
          </a:p>
          <a:p>
            <a:endParaRPr lang="en-GB" sz="1600" dirty="0"/>
          </a:p>
        </p:txBody>
      </p:sp>
      <p:sp>
        <p:nvSpPr>
          <p:cNvPr id="28" name="Rectangle 27"/>
          <p:cNvSpPr/>
          <p:nvPr/>
        </p:nvSpPr>
        <p:spPr>
          <a:xfrm>
            <a:off x="339034" y="4756726"/>
            <a:ext cx="6096000" cy="646331"/>
          </a:xfrm>
          <a:prstGeom prst="rect">
            <a:avLst/>
          </a:prstGeom>
        </p:spPr>
        <p:txBody>
          <a:bodyPr>
            <a:spAutoFit/>
          </a:bodyPr>
          <a:lstStyle/>
          <a:p>
            <a:r>
              <a:rPr lang="en-GB" sz="1200" dirty="0">
                <a:solidFill>
                  <a:srgbClr val="333333"/>
                </a:solidFill>
                <a:latin typeface="Verdana" panose="020B0604030504040204" pitchFamily="34" charset="0"/>
                <a:ea typeface="Verdana" panose="020B0604030504040204" pitchFamily="34" charset="0"/>
              </a:rPr>
              <a:t>Source: Reed S, </a:t>
            </a:r>
            <a:r>
              <a:rPr lang="en-GB" sz="1200" dirty="0" err="1">
                <a:solidFill>
                  <a:srgbClr val="333333"/>
                </a:solidFill>
                <a:latin typeface="Verdana" panose="020B0604030504040204" pitchFamily="34" charset="0"/>
                <a:ea typeface="Verdana" panose="020B0604030504040204" pitchFamily="34" charset="0"/>
              </a:rPr>
              <a:t>Göpfert</a:t>
            </a:r>
            <a:r>
              <a:rPr lang="en-GB" sz="1200" dirty="0">
                <a:solidFill>
                  <a:srgbClr val="333333"/>
                </a:solidFill>
                <a:latin typeface="Verdana" panose="020B0604030504040204" pitchFamily="34" charset="0"/>
                <a:ea typeface="Verdana" panose="020B0604030504040204" pitchFamily="34" charset="0"/>
              </a:rPr>
              <a:t> A, Wood S, </a:t>
            </a:r>
            <a:r>
              <a:rPr lang="en-GB" sz="1200" dirty="0" err="1">
                <a:solidFill>
                  <a:srgbClr val="333333"/>
                </a:solidFill>
                <a:latin typeface="Verdana" panose="020B0604030504040204" pitchFamily="34" charset="0"/>
                <a:ea typeface="Verdana" panose="020B0604030504040204" pitchFamily="34" charset="0"/>
              </a:rPr>
              <a:t>Allwood</a:t>
            </a:r>
            <a:r>
              <a:rPr lang="en-GB" sz="1200" dirty="0">
                <a:solidFill>
                  <a:srgbClr val="333333"/>
                </a:solidFill>
                <a:latin typeface="Verdana" panose="020B0604030504040204" pitchFamily="34" charset="0"/>
                <a:ea typeface="Verdana" panose="020B0604030504040204" pitchFamily="34" charset="0"/>
              </a:rPr>
              <a:t> D, Warburton W. </a:t>
            </a:r>
            <a:r>
              <a:rPr lang="en-GB" sz="1200" i="1" dirty="0">
                <a:solidFill>
                  <a:srgbClr val="333333"/>
                </a:solidFill>
                <a:latin typeface="Verdana" panose="020B0604030504040204" pitchFamily="34" charset="0"/>
                <a:ea typeface="Verdana" panose="020B0604030504040204" pitchFamily="34" charset="0"/>
              </a:rPr>
              <a:t>Building healthier communities: the role of the NHS as an anchor institution</a:t>
            </a:r>
            <a:r>
              <a:rPr lang="en-GB" sz="1200" dirty="0">
                <a:solidFill>
                  <a:srgbClr val="333333"/>
                </a:solidFill>
                <a:latin typeface="Verdana" panose="020B0604030504040204" pitchFamily="34" charset="0"/>
                <a:ea typeface="Verdana" panose="020B0604030504040204" pitchFamily="34" charset="0"/>
              </a:rPr>
              <a:t>. The Health Foundation, 2019.</a:t>
            </a:r>
            <a:endParaRPr lang="en-GB" sz="1200" dirty="0">
              <a:latin typeface="Verdana" panose="020B0604030504040204" pitchFamily="34" charset="0"/>
              <a:ea typeface="Verdana" panose="020B0604030504040204" pitchFamily="34" charset="0"/>
            </a:endParaRPr>
          </a:p>
        </p:txBody>
      </p:sp>
      <p:pic>
        <p:nvPicPr>
          <p:cNvPr id="29" name="Picture 28"/>
          <p:cNvPicPr>
            <a:picLocks noChangeAspect="1"/>
          </p:cNvPicPr>
          <p:nvPr/>
        </p:nvPicPr>
        <p:blipFill>
          <a:blip r:embed="rId13"/>
          <a:stretch>
            <a:fillRect/>
          </a:stretch>
        </p:blipFill>
        <p:spPr>
          <a:xfrm>
            <a:off x="339034" y="1398183"/>
            <a:ext cx="6096000" cy="3359020"/>
          </a:xfrm>
          <a:prstGeom prst="rect">
            <a:avLst/>
          </a:prstGeom>
        </p:spPr>
      </p:pic>
    </p:spTree>
    <p:extLst>
      <p:ext uri="{BB962C8B-B14F-4D97-AF65-F5344CB8AC3E}">
        <p14:creationId xmlns:p14="http://schemas.microsoft.com/office/powerpoint/2010/main" val="4241772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302" y="1899551"/>
            <a:ext cx="11702660" cy="4278094"/>
          </a:xfrm>
          <a:prstGeom prst="rect">
            <a:avLst/>
          </a:prstGeom>
        </p:spPr>
        <p:txBody>
          <a:bodyPr wrap="square">
            <a:spAutoFit/>
          </a:bodyPr>
          <a:lstStyle/>
          <a:p>
            <a:r>
              <a:rPr lang="en-GB" sz="1600" dirty="0" smtClean="0">
                <a:solidFill>
                  <a:prstClr val="black"/>
                </a:solidFill>
                <a:latin typeface="Verdana" panose="020B0604030504040204" pitchFamily="34" charset="0"/>
                <a:ea typeface="Verdana" panose="020B0604030504040204" pitchFamily="34" charset="0"/>
              </a:rPr>
              <a:t>The King </a:t>
            </a:r>
            <a:r>
              <a:rPr lang="en-GB" sz="1600" dirty="0">
                <a:solidFill>
                  <a:prstClr val="black"/>
                </a:solidFill>
                <a:latin typeface="Verdana" panose="020B0604030504040204" pitchFamily="34" charset="0"/>
                <a:ea typeface="Verdana" panose="020B0604030504040204" pitchFamily="34" charset="0"/>
              </a:rPr>
              <a:t>Committee on Corporate Governance was established and chaired by Professor Judge Mervyn King in post-Apartheid South Africa at the behest of the late President Nelson Mandela</a:t>
            </a:r>
            <a:r>
              <a:rPr lang="en-GB" sz="1600" dirty="0" smtClean="0">
                <a:solidFill>
                  <a:prstClr val="black"/>
                </a:solidFill>
                <a:latin typeface="Verdana" panose="020B0604030504040204" pitchFamily="34" charset="0"/>
                <a:ea typeface="Verdana" panose="020B0604030504040204" pitchFamily="34" charset="0"/>
              </a:rPr>
              <a:t>.</a:t>
            </a:r>
          </a:p>
          <a:p>
            <a:endParaRPr lang="en-GB" sz="1600" dirty="0">
              <a:solidFill>
                <a:prstClr val="black"/>
              </a:solidFill>
              <a:latin typeface="Verdana" panose="020B0604030504040204" pitchFamily="34" charset="0"/>
              <a:ea typeface="Verdana" panose="020B0604030504040204" pitchFamily="34" charset="0"/>
            </a:endParaRPr>
          </a:p>
          <a:p>
            <a:r>
              <a:rPr lang="en-GB" sz="1600" dirty="0">
                <a:solidFill>
                  <a:prstClr val="black"/>
                </a:solidFill>
                <a:latin typeface="Verdana" panose="020B0604030504040204" pitchFamily="34" charset="0"/>
                <a:ea typeface="Verdana" panose="020B0604030504040204" pitchFamily="34" charset="0"/>
              </a:rPr>
              <a:t>Professor King argued for four meaningful outcomes of governance:</a:t>
            </a:r>
          </a:p>
          <a:p>
            <a:pPr marL="457200" indent="-457200">
              <a:buFont typeface="+mj-lt"/>
              <a:buAutoNum type="arabicPeriod"/>
            </a:pPr>
            <a:r>
              <a:rPr lang="en-GB" sz="1600" dirty="0">
                <a:solidFill>
                  <a:prstClr val="black"/>
                </a:solidFill>
                <a:latin typeface="Verdana" panose="020B0604030504040204" pitchFamily="34" charset="0"/>
                <a:ea typeface="Verdana" panose="020B0604030504040204" pitchFamily="34" charset="0"/>
              </a:rPr>
              <a:t>Ethical culture</a:t>
            </a:r>
          </a:p>
          <a:p>
            <a:pPr marL="457200" indent="-457200">
              <a:buFont typeface="+mj-lt"/>
              <a:buAutoNum type="arabicPeriod"/>
            </a:pPr>
            <a:r>
              <a:rPr lang="en-GB" sz="1600" dirty="0">
                <a:solidFill>
                  <a:prstClr val="black"/>
                </a:solidFill>
                <a:latin typeface="Verdana" panose="020B0604030504040204" pitchFamily="34" charset="0"/>
                <a:ea typeface="Verdana" panose="020B0604030504040204" pitchFamily="34" charset="0"/>
              </a:rPr>
              <a:t>Good performance</a:t>
            </a:r>
          </a:p>
          <a:p>
            <a:pPr marL="457200" indent="-457200">
              <a:buFont typeface="+mj-lt"/>
              <a:buAutoNum type="arabicPeriod"/>
            </a:pPr>
            <a:r>
              <a:rPr lang="en-GB" sz="1600" dirty="0">
                <a:solidFill>
                  <a:prstClr val="black"/>
                </a:solidFill>
                <a:latin typeface="Verdana" panose="020B0604030504040204" pitchFamily="34" charset="0"/>
                <a:ea typeface="Verdana" panose="020B0604030504040204" pitchFamily="34" charset="0"/>
              </a:rPr>
              <a:t>Effective control</a:t>
            </a:r>
          </a:p>
          <a:p>
            <a:pPr marL="457200" indent="-457200">
              <a:buFont typeface="+mj-lt"/>
              <a:buAutoNum type="arabicPeriod"/>
            </a:pPr>
            <a:r>
              <a:rPr lang="en-GB" sz="1600" dirty="0">
                <a:solidFill>
                  <a:prstClr val="black"/>
                </a:solidFill>
                <a:latin typeface="Verdana" panose="020B0604030504040204" pitchFamily="34" charset="0"/>
                <a:ea typeface="Verdana" panose="020B0604030504040204" pitchFamily="34" charset="0"/>
              </a:rPr>
              <a:t>Legitimacy.</a:t>
            </a:r>
          </a:p>
          <a:p>
            <a:endParaRPr lang="en-GB" sz="1600" dirty="0">
              <a:solidFill>
                <a:prstClr val="black"/>
              </a:solidFill>
              <a:latin typeface="Verdana" panose="020B0604030504040204" pitchFamily="34" charset="0"/>
              <a:ea typeface="Verdana" panose="020B0604030504040204" pitchFamily="34" charset="0"/>
            </a:endParaRPr>
          </a:p>
          <a:p>
            <a:r>
              <a:rPr lang="en-GB" sz="1600" dirty="0">
                <a:solidFill>
                  <a:prstClr val="black"/>
                </a:solidFill>
                <a:latin typeface="Verdana" panose="020B0604030504040204" pitchFamily="34" charset="0"/>
                <a:ea typeface="Verdana" panose="020B0604030504040204" pitchFamily="34" charset="0"/>
              </a:rPr>
              <a:t>Anchor organisations that deliver impact do this with intentionality. To be successful, EPUT will need to adopt the key features of successful </a:t>
            </a:r>
            <a:r>
              <a:rPr lang="en-GB" sz="1600" dirty="0" smtClean="0">
                <a:solidFill>
                  <a:prstClr val="black"/>
                </a:solidFill>
                <a:latin typeface="Verdana" panose="020B0604030504040204" pitchFamily="34" charset="0"/>
                <a:ea typeface="Verdana" panose="020B0604030504040204" pitchFamily="34" charset="0"/>
              </a:rPr>
              <a:t>anchors</a:t>
            </a:r>
            <a:r>
              <a:rPr lang="en-GB" sz="1600" dirty="0">
                <a:solidFill>
                  <a:prstClr val="black"/>
                </a:solidFill>
                <a:latin typeface="Verdana" panose="020B0604030504040204" pitchFamily="34" charset="0"/>
                <a:ea typeface="Verdana" panose="020B0604030504040204" pitchFamily="34" charset="0"/>
              </a:rPr>
              <a:t>:</a:t>
            </a:r>
          </a:p>
          <a:p>
            <a:pPr marL="342900" indent="-342900">
              <a:buFont typeface="Arial" panose="020B0604020202020204" pitchFamily="34" charset="0"/>
              <a:buChar char="•"/>
            </a:pPr>
            <a:r>
              <a:rPr lang="en-GB" sz="1600" dirty="0">
                <a:solidFill>
                  <a:prstClr val="black"/>
                </a:solidFill>
                <a:latin typeface="Verdana" panose="020B0604030504040204" pitchFamily="34" charset="0"/>
                <a:ea typeface="Verdana" panose="020B0604030504040204" pitchFamily="34" charset="0"/>
              </a:rPr>
              <a:t>Public board acknowledgment</a:t>
            </a:r>
          </a:p>
          <a:p>
            <a:pPr marL="342900" indent="-342900">
              <a:buFont typeface="Arial" panose="020B0604020202020204" pitchFamily="34" charset="0"/>
              <a:buChar char="•"/>
            </a:pPr>
            <a:r>
              <a:rPr lang="en-GB" sz="1600" dirty="0">
                <a:solidFill>
                  <a:prstClr val="black"/>
                </a:solidFill>
                <a:latin typeface="Verdana" panose="020B0604030504040204" pitchFamily="34" charset="0"/>
                <a:ea typeface="Verdana" panose="020B0604030504040204" pitchFamily="34" charset="0"/>
              </a:rPr>
              <a:t>Commitment to action</a:t>
            </a:r>
          </a:p>
          <a:p>
            <a:pPr marL="342900" indent="-342900">
              <a:buFont typeface="Arial" panose="020B0604020202020204" pitchFamily="34" charset="0"/>
              <a:buChar char="•"/>
            </a:pPr>
            <a:r>
              <a:rPr lang="en-GB" sz="1600" dirty="0">
                <a:solidFill>
                  <a:prstClr val="black"/>
                </a:solidFill>
                <a:latin typeface="Verdana" panose="020B0604030504040204" pitchFamily="34" charset="0"/>
                <a:ea typeface="Verdana" panose="020B0604030504040204" pitchFamily="34" charset="0"/>
              </a:rPr>
              <a:t>Make explicit link between social determinants of health and core operational functions</a:t>
            </a:r>
          </a:p>
          <a:p>
            <a:pPr marL="342900" indent="-342900">
              <a:buFont typeface="Arial" panose="020B0604020202020204" pitchFamily="34" charset="0"/>
              <a:buChar char="•"/>
            </a:pPr>
            <a:r>
              <a:rPr lang="en-GB" sz="1600" dirty="0">
                <a:solidFill>
                  <a:prstClr val="black"/>
                </a:solidFill>
                <a:latin typeface="Verdana" panose="020B0604030504040204" pitchFamily="34" charset="0"/>
                <a:ea typeface="Verdana" panose="020B0604030504040204" pitchFamily="34" charset="0"/>
              </a:rPr>
              <a:t>Being explicit about benefits and outcomes</a:t>
            </a:r>
          </a:p>
          <a:p>
            <a:pPr marL="342900" indent="-342900">
              <a:buFont typeface="Arial" panose="020B0604020202020204" pitchFamily="34" charset="0"/>
              <a:buChar char="•"/>
            </a:pPr>
            <a:r>
              <a:rPr lang="en-GB" sz="1600" dirty="0">
                <a:solidFill>
                  <a:prstClr val="black"/>
                </a:solidFill>
                <a:latin typeface="Verdana" panose="020B0604030504040204" pitchFamily="34" charset="0"/>
                <a:ea typeface="Verdana" panose="020B0604030504040204" pitchFamily="34" charset="0"/>
              </a:rPr>
              <a:t>Public advocacy through ongoing, visible leadership</a:t>
            </a:r>
          </a:p>
          <a:p>
            <a:pPr marL="342900" indent="-342900">
              <a:buFont typeface="Arial" panose="020B0604020202020204" pitchFamily="34" charset="0"/>
              <a:buChar char="•"/>
            </a:pPr>
            <a:r>
              <a:rPr lang="en-GB" sz="1600" dirty="0">
                <a:solidFill>
                  <a:prstClr val="black"/>
                </a:solidFill>
                <a:latin typeface="Verdana" panose="020B0604030504040204" pitchFamily="34" charset="0"/>
                <a:ea typeface="Verdana" panose="020B0604030504040204" pitchFamily="34" charset="0"/>
              </a:rPr>
              <a:t>Giving agency to staff to innovate.</a:t>
            </a:r>
          </a:p>
        </p:txBody>
      </p:sp>
      <p:sp>
        <p:nvSpPr>
          <p:cNvPr id="4" name="TextBox 3">
            <a:extLst>
              <a:ext uri="{FF2B5EF4-FFF2-40B4-BE49-F238E27FC236}">
                <a16:creationId xmlns:a16="http://schemas.microsoft.com/office/drawing/2014/main" id="{EF57F8C6-610F-4CF5-90AD-91A5BA79C2F2}"/>
              </a:ext>
            </a:extLst>
          </p:cNvPr>
          <p:cNvSpPr txBox="1">
            <a:spLocks/>
          </p:cNvSpPr>
          <p:nvPr/>
        </p:nvSpPr>
        <p:spPr>
          <a:xfrm>
            <a:off x="339035" y="874963"/>
            <a:ext cx="11638927" cy="954107"/>
          </a:xfrm>
          <a:prstGeom prst="rect">
            <a:avLst/>
          </a:prstGeom>
          <a:noFill/>
        </p:spPr>
        <p:txBody>
          <a:bodyPr wrap="square" lIns="0" tIns="45720" rIns="0" bIns="45720" rtlCol="0" anchor="t">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GB" sz="4000" b="0" i="0" u="none" strike="noStrike" kern="1200" cap="none" normalizeH="0" baseline="0" noProof="0" dirty="0">
                <a:ln>
                  <a:noFill/>
                </a:ln>
                <a:solidFill>
                  <a:srgbClr val="005EB8"/>
                </a:solidFill>
                <a:effectLst/>
                <a:uLnTx/>
                <a:uFillTx/>
                <a:latin typeface="Impact"/>
                <a:ea typeface="+mn-ea"/>
                <a:cs typeface="+mn-cs"/>
              </a:rPr>
              <a:t>Doing good in our</a:t>
            </a:r>
            <a:r>
              <a:rPr kumimoji="0" lang="en-GB" sz="4000" b="0" i="0" u="none" strike="noStrike" kern="1200" cap="none" normalizeH="0" noProof="0" dirty="0">
                <a:ln>
                  <a:noFill/>
                </a:ln>
                <a:solidFill>
                  <a:srgbClr val="005EB8"/>
                </a:solidFill>
                <a:effectLst/>
                <a:uLnTx/>
                <a:uFillTx/>
                <a:latin typeface="Impact"/>
                <a:ea typeface="+mn-ea"/>
                <a:cs typeface="+mn-cs"/>
              </a:rPr>
              <a:t> local communities should be a natural by-product of good governance</a:t>
            </a:r>
            <a:endParaRPr kumimoji="0" lang="en-GB" sz="4000" b="0" i="0" u="none" strike="noStrike" kern="1200" cap="none" normalizeH="0" baseline="0" noProof="0" dirty="0">
              <a:ln>
                <a:noFill/>
              </a:ln>
              <a:solidFill>
                <a:srgbClr val="005EB8"/>
              </a:solidFill>
              <a:effectLst/>
              <a:uLnTx/>
              <a:uFillTx/>
              <a:latin typeface="Impact" panose="020B0806030902050204" pitchFamily="34" charset="0"/>
              <a:ea typeface="+mn-ea"/>
              <a:cs typeface="+mn-cs"/>
            </a:endParaRPr>
          </a:p>
        </p:txBody>
      </p:sp>
    </p:spTree>
    <p:extLst>
      <p:ext uri="{BB962C8B-B14F-4D97-AF65-F5344CB8AC3E}">
        <p14:creationId xmlns:p14="http://schemas.microsoft.com/office/powerpoint/2010/main" val="31183456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606" y="1744229"/>
            <a:ext cx="8725982" cy="4734810"/>
          </a:xfrm>
          <a:prstGeom prst="rect">
            <a:avLst/>
          </a:prstGeom>
        </p:spPr>
      </p:pic>
      <p:sp>
        <p:nvSpPr>
          <p:cNvPr id="3" name="TextBox 2">
            <a:extLst>
              <a:ext uri="{FF2B5EF4-FFF2-40B4-BE49-F238E27FC236}">
                <a16:creationId xmlns:a16="http://schemas.microsoft.com/office/drawing/2014/main" id="{EF57F8C6-610F-4CF5-90AD-91A5BA79C2F2}"/>
              </a:ext>
            </a:extLst>
          </p:cNvPr>
          <p:cNvSpPr txBox="1">
            <a:spLocks/>
          </p:cNvSpPr>
          <p:nvPr/>
        </p:nvSpPr>
        <p:spPr>
          <a:xfrm>
            <a:off x="339035" y="874963"/>
            <a:ext cx="11638927" cy="954107"/>
          </a:xfrm>
          <a:prstGeom prst="rect">
            <a:avLst/>
          </a:prstGeom>
          <a:noFill/>
        </p:spPr>
        <p:txBody>
          <a:bodyPr wrap="square" lIns="0" tIns="45720" rIns="0" bIns="45720" rtlCol="0" anchor="t">
            <a:spAutoFit/>
          </a:bodyPr>
          <a:lstStyle/>
          <a:p>
            <a:pPr lvl="0">
              <a:lnSpc>
                <a:spcPct val="70000"/>
              </a:lnSpc>
              <a:defRPr/>
            </a:pPr>
            <a:r>
              <a:rPr kumimoji="0" lang="en-GB" sz="4000" b="0" i="0" u="none" strike="noStrike" kern="1200" cap="none" normalizeH="0" baseline="0" noProof="0" dirty="0">
                <a:ln>
                  <a:noFill/>
                </a:ln>
                <a:solidFill>
                  <a:srgbClr val="005EB8"/>
                </a:solidFill>
                <a:effectLst/>
                <a:uLnTx/>
                <a:uFillTx/>
                <a:latin typeface="Impact"/>
              </a:rPr>
              <a:t>There are &gt;123,000 Essex residents</a:t>
            </a:r>
            <a:r>
              <a:rPr lang="en-GB" sz="4000" dirty="0">
                <a:solidFill>
                  <a:srgbClr val="005EB8"/>
                </a:solidFill>
                <a:latin typeface="Impact"/>
              </a:rPr>
              <a:t> living in the 20% most deprived areas of the UK</a:t>
            </a:r>
            <a:endParaRPr kumimoji="0" lang="en-GB" sz="4000" b="0" i="0" u="none" strike="noStrike" kern="1200" cap="none" normalizeH="0" baseline="0" noProof="0" dirty="0">
              <a:ln>
                <a:noFill/>
              </a:ln>
              <a:solidFill>
                <a:srgbClr val="005EB8"/>
              </a:solidFill>
              <a:effectLst/>
              <a:uLnTx/>
              <a:uFillTx/>
              <a:latin typeface="Impact" panose="020B0806030902050204" pitchFamily="34" charset="0"/>
            </a:endParaRPr>
          </a:p>
        </p:txBody>
      </p:sp>
      <p:sp>
        <p:nvSpPr>
          <p:cNvPr id="4" name="TextBox 3">
            <a:extLst>
              <a:ext uri="{FF2B5EF4-FFF2-40B4-BE49-F238E27FC236}">
                <a16:creationId xmlns:a16="http://schemas.microsoft.com/office/drawing/2014/main" id="{E1BEC4EA-34CE-42CC-9BDF-E3C263CC55DA}"/>
              </a:ext>
            </a:extLst>
          </p:cNvPr>
          <p:cNvSpPr txBox="1"/>
          <p:nvPr/>
        </p:nvSpPr>
        <p:spPr>
          <a:xfrm>
            <a:off x="8906588" y="1944254"/>
            <a:ext cx="2854498" cy="3046988"/>
          </a:xfrm>
          <a:prstGeom prst="rect">
            <a:avLst/>
          </a:prstGeom>
          <a:noFill/>
        </p:spPr>
        <p:txBody>
          <a:bodyPr wrap="square" lIns="0">
            <a:spAutoFit/>
          </a:bodyPr>
          <a:lstStyle/>
          <a:p>
            <a:pPr lvl="0">
              <a:defRPr/>
            </a:pPr>
            <a:r>
              <a:rPr lang="en-GB" sz="1600" noProof="0" dirty="0">
                <a:solidFill>
                  <a:prstClr val="black"/>
                </a:solidFill>
                <a:latin typeface="Verdana" panose="020B0604030504040204" pitchFamily="34" charset="0"/>
                <a:ea typeface="Verdana" panose="020B0604030504040204" pitchFamily="34" charset="0"/>
              </a:rPr>
              <a:t>As a significant fixed point in the </a:t>
            </a:r>
            <a:r>
              <a:rPr lang="en-GB" sz="1600" dirty="0">
                <a:solidFill>
                  <a:prstClr val="black"/>
                </a:solidFill>
                <a:latin typeface="Verdana" panose="020B0604030504040204" pitchFamily="34" charset="0"/>
                <a:ea typeface="Verdana" panose="020B0604030504040204" pitchFamily="34" charset="0"/>
              </a:rPr>
              <a:t>Greater </a:t>
            </a:r>
            <a:r>
              <a:rPr lang="en-GB" sz="1600" noProof="0" dirty="0">
                <a:solidFill>
                  <a:prstClr val="black"/>
                </a:solidFill>
                <a:latin typeface="Verdana" panose="020B0604030504040204" pitchFamily="34" charset="0"/>
                <a:ea typeface="Verdana" panose="020B0604030504040204" pitchFamily="34" charset="0"/>
              </a:rPr>
              <a:t>Essex system, EPUT has a responsibility to positively influence many social determinants of health and wellbeing by working in partnership with local people and communities to understand from their perspective what is needed.</a:t>
            </a:r>
            <a:endParaRPr kumimoji="0" lang="en-GB"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269255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2"/>
          <a:stretch>
            <a:fillRect/>
          </a:stretch>
        </p:blipFill>
        <p:spPr>
          <a:xfrm>
            <a:off x="1301490" y="1805904"/>
            <a:ext cx="5235943" cy="3886974"/>
          </a:xfrm>
          <a:prstGeom prst="rect">
            <a:avLst/>
          </a:prstGeom>
        </p:spPr>
      </p:pic>
      <p:sp>
        <p:nvSpPr>
          <p:cNvPr id="10" name="Freeform 9"/>
          <p:cNvSpPr/>
          <p:nvPr/>
        </p:nvSpPr>
        <p:spPr>
          <a:xfrm>
            <a:off x="1049760" y="3569110"/>
            <a:ext cx="3085688" cy="2737364"/>
          </a:xfrm>
          <a:custGeom>
            <a:avLst/>
            <a:gdLst>
              <a:gd name="connsiteX0" fmla="*/ 3085688 w 3085688"/>
              <a:gd name="connsiteY0" fmla="*/ 1775705 h 2737364"/>
              <a:gd name="connsiteX1" fmla="*/ 2578343 w 3085688"/>
              <a:gd name="connsiteY1" fmla="*/ 2707804 h 2737364"/>
              <a:gd name="connsiteX2" fmla="*/ 395582 w 3085688"/>
              <a:gd name="connsiteY2" fmla="*/ 2401037 h 2737364"/>
              <a:gd name="connsiteX3" fmla="*/ 18023 w 3085688"/>
              <a:gd name="connsiteY3" fmla="*/ 1368650 h 2737364"/>
              <a:gd name="connsiteX4" fmla="*/ 637455 w 3085688"/>
              <a:gd name="connsiteY4" fmla="*/ 678425 h 2737364"/>
              <a:gd name="connsiteX5" fmla="*/ 619757 w 3085688"/>
              <a:gd name="connsiteY5" fmla="*/ 0 h 273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5688" h="2737364">
                <a:moveTo>
                  <a:pt x="3085688" y="1775705"/>
                </a:moveTo>
                <a:cubicBezTo>
                  <a:pt x="3056191" y="2189643"/>
                  <a:pt x="3026694" y="2603582"/>
                  <a:pt x="2578343" y="2707804"/>
                </a:cubicBezTo>
                <a:cubicBezTo>
                  <a:pt x="2129992" y="2812026"/>
                  <a:pt x="822302" y="2624229"/>
                  <a:pt x="395582" y="2401037"/>
                </a:cubicBezTo>
                <a:cubicBezTo>
                  <a:pt x="-31138" y="2177845"/>
                  <a:pt x="-22289" y="1655752"/>
                  <a:pt x="18023" y="1368650"/>
                </a:cubicBezTo>
                <a:cubicBezTo>
                  <a:pt x="58335" y="1081548"/>
                  <a:pt x="537166" y="906533"/>
                  <a:pt x="637455" y="678425"/>
                </a:cubicBezTo>
                <a:cubicBezTo>
                  <a:pt x="737744" y="450317"/>
                  <a:pt x="678750" y="225158"/>
                  <a:pt x="619757" y="0"/>
                </a:cubicBezTo>
              </a:path>
            </a:pathLst>
          </a:custGeom>
          <a:noFill/>
          <a:ln>
            <a:solidFill>
              <a:srgbClr val="28A0BE"/>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A1E5429-DCFC-4854-BF00-412F3D723C55}"/>
              </a:ext>
            </a:extLst>
          </p:cNvPr>
          <p:cNvSpPr txBox="1"/>
          <p:nvPr/>
        </p:nvSpPr>
        <p:spPr>
          <a:xfrm>
            <a:off x="266822" y="851796"/>
            <a:ext cx="11638927" cy="954107"/>
          </a:xfrm>
          <a:prstGeom prst="rect">
            <a:avLst/>
          </a:prstGeom>
          <a:noFill/>
        </p:spPr>
        <p:txBody>
          <a:bodyPr wrap="square" lIns="0" rIns="0" rtlCol="0" anchor="t">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GB" sz="4000" b="0" i="0" u="none" strike="noStrike" kern="1200" cap="none" normalizeH="0" baseline="0" noProof="0" dirty="0" smtClean="0">
                <a:ln>
                  <a:noFill/>
                </a:ln>
                <a:solidFill>
                  <a:srgbClr val="005EB8"/>
                </a:solidFill>
                <a:effectLst/>
                <a:uLnTx/>
                <a:uFillTx/>
                <a:latin typeface="Impact" panose="020B0806030902050204" pitchFamily="34" charset="0"/>
                <a:ea typeface="+mn-ea"/>
                <a:cs typeface="+mn-cs"/>
              </a:rPr>
              <a:t>Our Social Impact </a:t>
            </a:r>
            <a:r>
              <a:rPr lang="en-GB" sz="4000" dirty="0">
                <a:solidFill>
                  <a:srgbClr val="005EB8"/>
                </a:solidFill>
                <a:latin typeface="Impact" panose="020B0806030902050204" pitchFamily="34" charset="0"/>
              </a:rPr>
              <a:t>S</a:t>
            </a:r>
            <a:r>
              <a:rPr kumimoji="0" lang="en-GB" sz="4000" b="0" i="0" u="none" strike="noStrike" kern="1200" cap="none" normalizeH="0" baseline="0" noProof="0" dirty="0" err="1" smtClean="0">
                <a:ln>
                  <a:noFill/>
                </a:ln>
                <a:solidFill>
                  <a:srgbClr val="005EB8"/>
                </a:solidFill>
                <a:effectLst/>
                <a:uLnTx/>
                <a:uFillTx/>
                <a:latin typeface="Impact" panose="020B0806030902050204" pitchFamily="34" charset="0"/>
                <a:ea typeface="+mn-ea"/>
                <a:cs typeface="+mn-cs"/>
              </a:rPr>
              <a:t>trategy</a:t>
            </a:r>
            <a:r>
              <a:rPr kumimoji="0" lang="en-GB" sz="4000" b="0" i="0" u="none" strike="noStrike" kern="1200" cap="none" normalizeH="0" baseline="0" noProof="0" dirty="0" smtClean="0">
                <a:ln>
                  <a:noFill/>
                </a:ln>
                <a:solidFill>
                  <a:srgbClr val="005EB8"/>
                </a:solidFill>
                <a:effectLst/>
                <a:uLnTx/>
                <a:uFillTx/>
                <a:latin typeface="Impact" panose="020B0806030902050204" pitchFamily="34" charset="0"/>
                <a:ea typeface="+mn-ea"/>
                <a:cs typeface="+mn-cs"/>
              </a:rPr>
              <a:t> </a:t>
            </a:r>
            <a:r>
              <a:rPr kumimoji="0" lang="en-GB" sz="4000" b="0" i="0" u="none" strike="noStrike" kern="1200" cap="none" normalizeH="0" baseline="0" noProof="0" dirty="0">
                <a:ln>
                  <a:noFill/>
                </a:ln>
                <a:solidFill>
                  <a:srgbClr val="005EB8"/>
                </a:solidFill>
                <a:effectLst/>
                <a:uLnTx/>
                <a:uFillTx/>
                <a:latin typeface="Impact" panose="020B0806030902050204" pitchFamily="34" charset="0"/>
                <a:ea typeface="+mn-ea"/>
                <a:cs typeface="+mn-cs"/>
              </a:rPr>
              <a:t>will directly support</a:t>
            </a:r>
            <a:r>
              <a:rPr kumimoji="0" lang="en-GB" sz="4000" b="0" i="0" u="none" strike="noStrike" kern="1200" cap="none" normalizeH="0" noProof="0" dirty="0">
                <a:ln>
                  <a:noFill/>
                </a:ln>
                <a:solidFill>
                  <a:srgbClr val="005EB8"/>
                </a:solidFill>
                <a:effectLst/>
                <a:uLnTx/>
                <a:uFillTx/>
                <a:latin typeface="Impact" panose="020B0806030902050204" pitchFamily="34" charset="0"/>
                <a:ea typeface="+mn-ea"/>
                <a:cs typeface="+mn-cs"/>
              </a:rPr>
              <a:t> delivery of our Trust strategy</a:t>
            </a:r>
            <a:endParaRPr kumimoji="0" lang="en-GB" sz="4000" b="0" i="0" u="none" strike="noStrike" kern="1200" cap="none" normalizeH="0" baseline="0" noProof="0" dirty="0">
              <a:ln>
                <a:noFill/>
              </a:ln>
              <a:solidFill>
                <a:srgbClr val="005EB8"/>
              </a:solidFill>
              <a:effectLst/>
              <a:uLnTx/>
              <a:uFillTx/>
              <a:latin typeface="Impact" panose="020B0806030902050204" pitchFamily="34" charset="0"/>
              <a:ea typeface="+mn-ea"/>
              <a:cs typeface="+mn-cs"/>
            </a:endParaRPr>
          </a:p>
        </p:txBody>
      </p:sp>
      <p:sp>
        <p:nvSpPr>
          <p:cNvPr id="2" name="Rectangle 1"/>
          <p:cNvSpPr/>
          <p:nvPr/>
        </p:nvSpPr>
        <p:spPr>
          <a:xfrm>
            <a:off x="7178566" y="2216265"/>
            <a:ext cx="4519448" cy="3046988"/>
          </a:xfrm>
          <a:prstGeom prst="rect">
            <a:avLst/>
          </a:prstGeom>
          <a:solidFill>
            <a:srgbClr val="28A0BE">
              <a:alpha val="50000"/>
            </a:srgbClr>
          </a:solidFill>
          <a:ln>
            <a:noFill/>
          </a:ln>
        </p:spPr>
        <p:style>
          <a:lnRef idx="1">
            <a:schemeClr val="accent5"/>
          </a:lnRef>
          <a:fillRef idx="2">
            <a:schemeClr val="accent5"/>
          </a:fillRef>
          <a:effectRef idx="1">
            <a:schemeClr val="accent5"/>
          </a:effectRef>
          <a:fontRef idx="minor">
            <a:schemeClr val="dk1"/>
          </a:fontRef>
        </p:style>
        <p:txBody>
          <a:bodyPr rtlCol="0" anchor="ctr">
            <a:spAutoFit/>
          </a:bodyPr>
          <a:lstStyle/>
          <a:p>
            <a:pPr algn="ctr"/>
            <a:r>
              <a:rPr lang="en-GB" sz="1600" dirty="0">
                <a:solidFill>
                  <a:schemeClr val="tx1"/>
                </a:solidFill>
                <a:latin typeface="Verdana" panose="020B0604030504040204" pitchFamily="34" charset="0"/>
                <a:ea typeface="Verdana" panose="020B0604030504040204" pitchFamily="34" charset="0"/>
              </a:rPr>
              <a:t>The specifics of how EPUT will deliver this objective have, until now, been less well developed than for the other strategic objectives. A significant cultural shift will be required to re-orientate our view of our regular processes and practices through the lens of our role as an </a:t>
            </a:r>
            <a:r>
              <a:rPr lang="en-GB" sz="1600" dirty="0" smtClean="0">
                <a:solidFill>
                  <a:schemeClr val="tx1"/>
                </a:solidFill>
                <a:latin typeface="Verdana" panose="020B0604030504040204" pitchFamily="34" charset="0"/>
                <a:ea typeface="Verdana" panose="020B0604030504040204" pitchFamily="34" charset="0"/>
              </a:rPr>
              <a:t>anchor </a:t>
            </a:r>
            <a:r>
              <a:rPr lang="en-GB" sz="1600" dirty="0">
                <a:solidFill>
                  <a:schemeClr val="tx1"/>
                </a:solidFill>
                <a:latin typeface="Verdana" panose="020B0604030504040204" pitchFamily="34" charset="0"/>
                <a:ea typeface="Verdana" panose="020B0604030504040204" pitchFamily="34" charset="0"/>
              </a:rPr>
              <a:t>institution. This will require a carefully co-ordinated programme of work, starting with the development of a new Social Impact Strategy as part of the suite of EPUT’s </a:t>
            </a:r>
            <a:r>
              <a:rPr lang="en-GB" sz="1600" dirty="0" smtClean="0">
                <a:solidFill>
                  <a:schemeClr val="tx1"/>
                </a:solidFill>
                <a:latin typeface="Verdana" panose="020B0604030504040204" pitchFamily="34" charset="0"/>
                <a:ea typeface="Verdana" panose="020B0604030504040204" pitchFamily="34" charset="0"/>
              </a:rPr>
              <a:t>corporate </a:t>
            </a:r>
            <a:r>
              <a:rPr lang="en-GB" sz="1600" dirty="0">
                <a:solidFill>
                  <a:schemeClr val="tx1"/>
                </a:solidFill>
                <a:latin typeface="Verdana" panose="020B0604030504040204" pitchFamily="34" charset="0"/>
                <a:ea typeface="Verdana" panose="020B0604030504040204" pitchFamily="34" charset="0"/>
              </a:rPr>
              <a:t>enabling strategies.</a:t>
            </a:r>
          </a:p>
        </p:txBody>
      </p:sp>
      <p:sp>
        <p:nvSpPr>
          <p:cNvPr id="6" name="TextBox 5"/>
          <p:cNvSpPr txBox="1"/>
          <p:nvPr/>
        </p:nvSpPr>
        <p:spPr>
          <a:xfrm>
            <a:off x="7178566" y="5291722"/>
            <a:ext cx="4519448"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latin typeface="Verdana" panose="020B0604030504040204" pitchFamily="34" charset="0"/>
                <a:ea typeface="Verdana" panose="020B0604030504040204" pitchFamily="34" charset="0"/>
              </a:rPr>
              <a:t>EPUT will also be supporting local </a:t>
            </a:r>
            <a:r>
              <a:rPr lang="en-GB" sz="1400" dirty="0" smtClean="0">
                <a:latin typeface="Verdana" panose="020B0604030504040204" pitchFamily="34" charset="0"/>
                <a:ea typeface="Verdana" panose="020B0604030504040204" pitchFamily="34" charset="0"/>
              </a:rPr>
              <a:t>Integrated Care Boards </a:t>
            </a:r>
            <a:r>
              <a:rPr lang="en-GB" sz="1400" dirty="0">
                <a:latin typeface="Verdana" panose="020B0604030504040204" pitchFamily="34" charset="0"/>
                <a:ea typeface="Verdana" panose="020B0604030504040204" pitchFamily="34" charset="0"/>
              </a:rPr>
              <a:t>in delivery of one of their main aims: helping the NHS support broader social and economic development at “place” </a:t>
            </a:r>
            <a:r>
              <a:rPr lang="en-GB" sz="1400" dirty="0" smtClean="0">
                <a:latin typeface="Verdana" panose="020B0604030504040204" pitchFamily="34" charset="0"/>
                <a:ea typeface="Verdana" panose="020B0604030504040204" pitchFamily="34" charset="0"/>
              </a:rPr>
              <a:t>level.</a:t>
            </a:r>
            <a:endParaRPr lang="en-GB" sz="1400" dirty="0">
              <a:latin typeface="Verdana" panose="020B0604030504040204" pitchFamily="34" charset="0"/>
              <a:ea typeface="Verdana" panose="020B0604030504040204" pitchFamily="34" charset="0"/>
            </a:endParaRPr>
          </a:p>
        </p:txBody>
      </p:sp>
      <p:sp>
        <p:nvSpPr>
          <p:cNvPr id="7" name="Freeform 6"/>
          <p:cNvSpPr/>
          <p:nvPr/>
        </p:nvSpPr>
        <p:spPr>
          <a:xfrm>
            <a:off x="3833794" y="3516015"/>
            <a:ext cx="366640" cy="1793404"/>
          </a:xfrm>
          <a:custGeom>
            <a:avLst/>
            <a:gdLst>
              <a:gd name="connsiteX0" fmla="*/ 278056 w 366640"/>
              <a:gd name="connsiteY0" fmla="*/ 1793404 h 1793404"/>
              <a:gd name="connsiteX1" fmla="*/ 787 w 366640"/>
              <a:gd name="connsiteY1" fmla="*/ 1109079 h 1793404"/>
              <a:gd name="connsiteX2" fmla="*/ 354748 w 366640"/>
              <a:gd name="connsiteY2" fmla="*/ 442452 h 1793404"/>
              <a:gd name="connsiteX3" fmla="*/ 248560 w 366640"/>
              <a:gd name="connsiteY3" fmla="*/ 0 h 1793404"/>
            </a:gdLst>
            <a:ahLst/>
            <a:cxnLst>
              <a:cxn ang="0">
                <a:pos x="connsiteX0" y="connsiteY0"/>
              </a:cxn>
              <a:cxn ang="0">
                <a:pos x="connsiteX1" y="connsiteY1"/>
              </a:cxn>
              <a:cxn ang="0">
                <a:pos x="connsiteX2" y="connsiteY2"/>
              </a:cxn>
              <a:cxn ang="0">
                <a:pos x="connsiteX3" y="connsiteY3"/>
              </a:cxn>
            </a:cxnLst>
            <a:rect l="l" t="t" r="r" b="b"/>
            <a:pathLst>
              <a:path w="366640" h="1793404">
                <a:moveTo>
                  <a:pt x="278056" y="1793404"/>
                </a:moveTo>
                <a:cubicBezTo>
                  <a:pt x="133030" y="1563821"/>
                  <a:pt x="-11995" y="1334238"/>
                  <a:pt x="787" y="1109079"/>
                </a:cubicBezTo>
                <a:cubicBezTo>
                  <a:pt x="13569" y="883920"/>
                  <a:pt x="313453" y="627298"/>
                  <a:pt x="354748" y="442452"/>
                </a:cubicBezTo>
                <a:cubicBezTo>
                  <a:pt x="396043" y="257606"/>
                  <a:pt x="322301" y="128803"/>
                  <a:pt x="248560" y="0"/>
                </a:cubicBezTo>
              </a:path>
            </a:pathLst>
          </a:custGeom>
          <a:noFill/>
          <a:ln>
            <a:solidFill>
              <a:srgbClr val="28A0BE"/>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3079463" y="5362515"/>
            <a:ext cx="1050085" cy="511181"/>
          </a:xfrm>
          <a:custGeom>
            <a:avLst/>
            <a:gdLst>
              <a:gd name="connsiteX0" fmla="*/ 1050085 w 1050085"/>
              <a:gd name="connsiteY0" fmla="*/ 0 h 511181"/>
              <a:gd name="connsiteX1" fmla="*/ 613533 w 1050085"/>
              <a:gd name="connsiteY1" fmla="*/ 501445 h 511181"/>
              <a:gd name="connsiteX2" fmla="*/ 0 w 1050085"/>
              <a:gd name="connsiteY2" fmla="*/ 283169 h 511181"/>
            </a:gdLst>
            <a:ahLst/>
            <a:cxnLst>
              <a:cxn ang="0">
                <a:pos x="connsiteX0" y="connsiteY0"/>
              </a:cxn>
              <a:cxn ang="0">
                <a:pos x="connsiteX1" y="connsiteY1"/>
              </a:cxn>
              <a:cxn ang="0">
                <a:pos x="connsiteX2" y="connsiteY2"/>
              </a:cxn>
            </a:cxnLst>
            <a:rect l="l" t="t" r="r" b="b"/>
            <a:pathLst>
              <a:path w="1050085" h="511181">
                <a:moveTo>
                  <a:pt x="1050085" y="0"/>
                </a:moveTo>
                <a:cubicBezTo>
                  <a:pt x="919316" y="227125"/>
                  <a:pt x="788547" y="454250"/>
                  <a:pt x="613533" y="501445"/>
                </a:cubicBezTo>
                <a:cubicBezTo>
                  <a:pt x="438519" y="548640"/>
                  <a:pt x="219259" y="415904"/>
                  <a:pt x="0" y="283169"/>
                </a:cubicBezTo>
              </a:path>
            </a:pathLst>
          </a:custGeom>
          <a:noFill/>
          <a:ln>
            <a:solidFill>
              <a:srgbClr val="28A0BE"/>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6447995" y="3303639"/>
            <a:ext cx="737419" cy="1053343"/>
          </a:xfrm>
          <a:custGeom>
            <a:avLst/>
            <a:gdLst>
              <a:gd name="connsiteX0" fmla="*/ 737419 w 737419"/>
              <a:gd name="connsiteY0" fmla="*/ 0 h 1053343"/>
              <a:gd name="connsiteX1" fmla="*/ 395257 w 737419"/>
              <a:gd name="connsiteY1" fmla="*/ 294967 h 1053343"/>
              <a:gd name="connsiteX2" fmla="*/ 324464 w 737419"/>
              <a:gd name="connsiteY2" fmla="*/ 979293 h 1053343"/>
              <a:gd name="connsiteX3" fmla="*/ 0 w 737419"/>
              <a:gd name="connsiteY3" fmla="*/ 1002890 h 1053343"/>
            </a:gdLst>
            <a:ahLst/>
            <a:cxnLst>
              <a:cxn ang="0">
                <a:pos x="connsiteX0" y="connsiteY0"/>
              </a:cxn>
              <a:cxn ang="0">
                <a:pos x="connsiteX1" y="connsiteY1"/>
              </a:cxn>
              <a:cxn ang="0">
                <a:pos x="connsiteX2" y="connsiteY2"/>
              </a:cxn>
              <a:cxn ang="0">
                <a:pos x="connsiteX3" y="connsiteY3"/>
              </a:cxn>
            </a:cxnLst>
            <a:rect l="l" t="t" r="r" b="b"/>
            <a:pathLst>
              <a:path w="737419" h="1053343">
                <a:moveTo>
                  <a:pt x="737419" y="0"/>
                </a:moveTo>
                <a:cubicBezTo>
                  <a:pt x="600751" y="65876"/>
                  <a:pt x="464083" y="131752"/>
                  <a:pt x="395257" y="294967"/>
                </a:cubicBezTo>
                <a:cubicBezTo>
                  <a:pt x="326431" y="458182"/>
                  <a:pt x="390340" y="861306"/>
                  <a:pt x="324464" y="979293"/>
                </a:cubicBezTo>
                <a:cubicBezTo>
                  <a:pt x="258588" y="1097280"/>
                  <a:pt x="129294" y="1050085"/>
                  <a:pt x="0" y="1002890"/>
                </a:cubicBezTo>
              </a:path>
            </a:pathLst>
          </a:custGeom>
          <a:noFill/>
          <a:ln>
            <a:solidFill>
              <a:srgbClr val="28A0BE"/>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095506" y="4659526"/>
            <a:ext cx="2762493" cy="1815882"/>
          </a:xfrm>
          <a:prstGeom prst="rect">
            <a:avLst/>
          </a:prstGeom>
          <a:ln>
            <a:solidFill>
              <a:srgbClr val="28A0BE"/>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latin typeface="Verdana" panose="020B0604030504040204" pitchFamily="34" charset="0"/>
                <a:ea typeface="Verdana" panose="020B0604030504040204" pitchFamily="34" charset="0"/>
              </a:rPr>
              <a:t>Focusing on delivering maximum social impact is in direct alignment with </a:t>
            </a:r>
            <a:r>
              <a:rPr lang="en-GB" sz="1400" b="1" dirty="0">
                <a:latin typeface="Verdana" panose="020B0604030504040204" pitchFamily="34" charset="0"/>
                <a:ea typeface="Verdana" panose="020B0604030504040204" pitchFamily="34" charset="0"/>
              </a:rPr>
              <a:t>caring</a:t>
            </a:r>
            <a:r>
              <a:rPr lang="en-GB" sz="1400" dirty="0">
                <a:latin typeface="Verdana" panose="020B0604030504040204" pitchFamily="34" charset="0"/>
                <a:ea typeface="Verdana" panose="020B0604030504040204" pitchFamily="34" charset="0"/>
              </a:rPr>
              <a:t> for our communities, </a:t>
            </a:r>
            <a:r>
              <a:rPr lang="en-GB" sz="1400" b="1" dirty="0">
                <a:latin typeface="Verdana" panose="020B0604030504040204" pitchFamily="34" charset="0"/>
                <a:ea typeface="Verdana" panose="020B0604030504040204" pitchFamily="34" charset="0"/>
              </a:rPr>
              <a:t>empowering</a:t>
            </a:r>
            <a:r>
              <a:rPr lang="en-GB" sz="1400" dirty="0">
                <a:latin typeface="Verdana" panose="020B0604030504040204" pitchFamily="34" charset="0"/>
                <a:ea typeface="Verdana" panose="020B0604030504040204" pitchFamily="34" charset="0"/>
              </a:rPr>
              <a:t> our colleagues to innovate and </a:t>
            </a:r>
            <a:r>
              <a:rPr lang="en-GB" sz="1400" b="1" dirty="0">
                <a:latin typeface="Verdana" panose="020B0604030504040204" pitchFamily="34" charset="0"/>
                <a:ea typeface="Verdana" panose="020B0604030504040204" pitchFamily="34" charset="0"/>
              </a:rPr>
              <a:t>learning</a:t>
            </a:r>
            <a:r>
              <a:rPr lang="en-GB" sz="1400" dirty="0">
                <a:latin typeface="Verdana" panose="020B0604030504040204" pitchFamily="34" charset="0"/>
                <a:ea typeface="Verdana" panose="020B0604030504040204" pitchFamily="34" charset="0"/>
              </a:rPr>
              <a:t> what works and what does not.</a:t>
            </a:r>
          </a:p>
        </p:txBody>
      </p:sp>
    </p:spTree>
    <p:extLst>
      <p:ext uri="{BB962C8B-B14F-4D97-AF65-F5344CB8AC3E}">
        <p14:creationId xmlns:p14="http://schemas.microsoft.com/office/powerpoint/2010/main" val="39884614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68F681-B4EA-481F-980E-F78A97350584}"/>
              </a:ext>
            </a:extLst>
          </p:cNvPr>
          <p:cNvSpPr txBox="1"/>
          <p:nvPr/>
        </p:nvSpPr>
        <p:spPr>
          <a:xfrm>
            <a:off x="259773" y="805614"/>
            <a:ext cx="11568433" cy="523220"/>
          </a:xfrm>
          <a:prstGeom prst="rect">
            <a:avLst/>
          </a:prstGeom>
          <a:noFill/>
        </p:spPr>
        <p:txBody>
          <a:bodyPr wrap="square" lIns="0" tIns="45720" rIns="0" bIns="45720" rtlCol="0" anchor="t">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GB" sz="4000" b="0" i="0" u="none" strike="noStrike" kern="1200" cap="none" normalizeH="0" baseline="0" noProof="0" dirty="0">
                <a:ln>
                  <a:noFill/>
                </a:ln>
                <a:solidFill>
                  <a:srgbClr val="005EB8"/>
                </a:solidFill>
                <a:effectLst/>
                <a:uLnTx/>
                <a:uFillTx/>
                <a:latin typeface="Impact"/>
                <a:ea typeface="+mn-ea"/>
                <a:cs typeface="+mn-cs"/>
              </a:rPr>
              <a:t>We are not starting from a blank slate</a:t>
            </a:r>
          </a:p>
        </p:txBody>
      </p:sp>
      <p:sp>
        <p:nvSpPr>
          <p:cNvPr id="38" name="TextBox 37"/>
          <p:cNvSpPr txBox="1"/>
          <p:nvPr/>
        </p:nvSpPr>
        <p:spPr>
          <a:xfrm>
            <a:off x="259773" y="1328834"/>
            <a:ext cx="11298619" cy="4401205"/>
          </a:xfrm>
          <a:prstGeom prst="rect">
            <a:avLst/>
          </a:prstGeom>
          <a:noFill/>
        </p:spPr>
        <p:txBody>
          <a:bodyPr wrap="square" rtlCol="0">
            <a:spAutoFit/>
          </a:bodyPr>
          <a:lstStyle/>
          <a:p>
            <a:r>
              <a:rPr lang="en-GB" sz="1400" b="1" dirty="0">
                <a:latin typeface="Verdana" panose="020B0604030504040204" pitchFamily="34" charset="0"/>
                <a:ea typeface="Verdana" panose="020B0604030504040204" pitchFamily="34" charset="0"/>
              </a:rPr>
              <a:t>We already know that:</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Health outcomes are only partially driven by healthcare interventions and a range of social factors are more powerful drivers of health outcomes</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Wide inequalities exist in the communities we serve and these need to be deliberately designed out</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As a Foundation Trust and a Public Benefit Corporation, EPUT has a responsibility to ensure it optimises its positive social impact</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As a mental health provider EPUT has a responsibility to raise awareness of the drivers of ill health and work with voluntary and community sector partners on prevention</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EPUT’s organisational values align closely with the </a:t>
            </a:r>
            <a:r>
              <a:rPr lang="en-GB" sz="1400" dirty="0" smtClean="0">
                <a:latin typeface="Verdana" panose="020B0604030504040204" pitchFamily="34" charset="0"/>
                <a:ea typeface="Verdana" panose="020B0604030504040204" pitchFamily="34" charset="0"/>
              </a:rPr>
              <a:t>anchor </a:t>
            </a:r>
            <a:r>
              <a:rPr lang="en-GB" sz="1400" dirty="0">
                <a:latin typeface="Verdana" panose="020B0604030504040204" pitchFamily="34" charset="0"/>
                <a:ea typeface="Verdana" panose="020B0604030504040204" pitchFamily="34" charset="0"/>
              </a:rPr>
              <a:t>agenda and this can be easily reflected in an Anchor Charter </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Orientating our (business as usual) services and corporate infrastructure to optimise our social impact can help address many of the operational challenges we face</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We already have many strong links with our local communities through Foundation Trust membership, </a:t>
            </a:r>
            <a:r>
              <a:rPr lang="en-GB" sz="1400" dirty="0" smtClean="0">
                <a:latin typeface="Verdana" panose="020B0604030504040204" pitchFamily="34" charset="0"/>
                <a:ea typeface="Verdana" panose="020B0604030504040204" pitchFamily="34" charset="0"/>
              </a:rPr>
              <a:t>lived </a:t>
            </a:r>
            <a:r>
              <a:rPr lang="en-GB" sz="1400" dirty="0">
                <a:latin typeface="Verdana" panose="020B0604030504040204" pitchFamily="34" charset="0"/>
                <a:ea typeface="Verdana" panose="020B0604030504040204" pitchFamily="34" charset="0"/>
              </a:rPr>
              <a:t>e</a:t>
            </a:r>
            <a:r>
              <a:rPr lang="en-GB" sz="1400" dirty="0" smtClean="0">
                <a:latin typeface="Verdana" panose="020B0604030504040204" pitchFamily="34" charset="0"/>
                <a:ea typeface="Verdana" panose="020B0604030504040204" pitchFamily="34" charset="0"/>
              </a:rPr>
              <a:t>xperience ambassadors</a:t>
            </a:r>
            <a:r>
              <a:rPr lang="en-GB" sz="1400" dirty="0">
                <a:latin typeface="Verdana" panose="020B0604030504040204" pitchFamily="34" charset="0"/>
                <a:ea typeface="Verdana" panose="020B0604030504040204" pitchFamily="34" charset="0"/>
              </a:rPr>
              <a:t>, volunteers, reservists and community partnerships</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Many EPUT teams are already delivering positive social impact e.g. Individual Placement Service, Outreach Services, </a:t>
            </a:r>
            <a:r>
              <a:rPr lang="en-GB" sz="1400" dirty="0" err="1">
                <a:latin typeface="Verdana" panose="020B0604030504040204" pitchFamily="34" charset="0"/>
                <a:ea typeface="Verdana" panose="020B0604030504040204" pitchFamily="34" charset="0"/>
              </a:rPr>
              <a:t>KickStart</a:t>
            </a:r>
            <a:r>
              <a:rPr lang="en-GB" sz="1400" dirty="0">
                <a:latin typeface="Verdana" panose="020B0604030504040204" pitchFamily="34" charset="0"/>
                <a:ea typeface="Verdana" panose="020B0604030504040204" pitchFamily="34" charset="0"/>
              </a:rPr>
              <a:t>, Enable East </a:t>
            </a:r>
            <a:r>
              <a:rPr lang="en-GB" sz="1400" dirty="0" err="1">
                <a:latin typeface="Verdana" panose="020B0604030504040204" pitchFamily="34" charset="0"/>
                <a:ea typeface="Verdana" panose="020B0604030504040204" pitchFamily="34" charset="0"/>
              </a:rPr>
              <a:t>HeadsUp</a:t>
            </a:r>
            <a:r>
              <a:rPr lang="en-GB" sz="1400" dirty="0">
                <a:latin typeface="Verdana" panose="020B0604030504040204" pitchFamily="34" charset="0"/>
                <a:ea typeface="Verdana" panose="020B0604030504040204" pitchFamily="34" charset="0"/>
              </a:rPr>
              <a:t> and Multiply programmes, West Essex collaboration with Essex, Department of Work and Pensions, local colleges and Stansted Airport, Community Wellbeing Hub in Harwich</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Change fatigue is a risk and prioritisation of effort is important, with success most likely through building a social movement for change</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We can’t do much of this alone</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This requires intentionality in daily operations and a “long game” </a:t>
            </a:r>
            <a:r>
              <a:rPr lang="en-GB" sz="1400" dirty="0" err="1">
                <a:latin typeface="Verdana" panose="020B0604030504040204" pitchFamily="34" charset="0"/>
                <a:ea typeface="Verdana" panose="020B0604030504040204" pitchFamily="34" charset="0"/>
              </a:rPr>
              <a:t>mindset</a:t>
            </a:r>
            <a:r>
              <a:rPr lang="en-GB" sz="1400" dirty="0">
                <a:latin typeface="Verdana" panose="020B0604030504040204" pitchFamily="34" charset="0"/>
                <a:ea typeface="Verdana" panose="020B0604030504040204" pitchFamily="34" charset="0"/>
              </a:rPr>
              <a:t>.</a:t>
            </a:r>
          </a:p>
        </p:txBody>
      </p:sp>
      <p:sp>
        <p:nvSpPr>
          <p:cNvPr id="4" name="Rectangle 3"/>
          <p:cNvSpPr/>
          <p:nvPr/>
        </p:nvSpPr>
        <p:spPr>
          <a:xfrm>
            <a:off x="345497" y="5730039"/>
            <a:ext cx="11568433" cy="738664"/>
          </a:xfrm>
          <a:prstGeom prst="rect">
            <a:avLst/>
          </a:prstGeom>
          <a:solidFill>
            <a:srgbClr val="28A0BE"/>
          </a:solidFill>
          <a:ln>
            <a:noFill/>
          </a:ln>
        </p:spPr>
        <p:txBody>
          <a:bodyPr wrap="square">
            <a:spAutoFit/>
          </a:bodyPr>
          <a:lstStyle/>
          <a:p>
            <a:pPr algn="ctr"/>
            <a:r>
              <a:rPr lang="en-GB" sz="1400" b="1" dirty="0">
                <a:latin typeface="Verdana" panose="020B0604030504040204" pitchFamily="34" charset="0"/>
                <a:ea typeface="Verdana" panose="020B0604030504040204" pitchFamily="34" charset="0"/>
              </a:rPr>
              <a:t>To make a positive impact in our local communities, we will need to drive a comprehensive shift in </a:t>
            </a:r>
            <a:r>
              <a:rPr lang="en-GB" sz="1400" b="1" dirty="0" err="1">
                <a:latin typeface="Verdana" panose="020B0604030504040204" pitchFamily="34" charset="0"/>
                <a:ea typeface="Verdana" panose="020B0604030504040204" pitchFamily="34" charset="0"/>
              </a:rPr>
              <a:t>mindset</a:t>
            </a:r>
            <a:r>
              <a:rPr lang="en-GB" sz="1400" b="1" dirty="0">
                <a:latin typeface="Verdana" panose="020B0604030504040204" pitchFamily="34" charset="0"/>
                <a:ea typeface="Verdana" panose="020B0604030504040204" pitchFamily="34" charset="0"/>
              </a:rPr>
              <a:t> across the whole organisation to focus daily business processes on enabling easier access for local communities (e.g. recruitment paperwork</a:t>
            </a:r>
            <a:r>
              <a:rPr lang="en-GB" sz="1400" b="1" dirty="0" smtClean="0">
                <a:latin typeface="Verdana" panose="020B0604030504040204" pitchFamily="34" charset="0"/>
                <a:ea typeface="Verdana" panose="020B0604030504040204" pitchFamily="34" charset="0"/>
              </a:rPr>
              <a:t>).</a:t>
            </a:r>
            <a:endParaRPr lang="en-GB"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435127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68F681-B4EA-481F-980E-F78A97350584}"/>
              </a:ext>
            </a:extLst>
          </p:cNvPr>
          <p:cNvSpPr txBox="1"/>
          <p:nvPr/>
        </p:nvSpPr>
        <p:spPr>
          <a:xfrm>
            <a:off x="259773" y="805614"/>
            <a:ext cx="11568433" cy="954107"/>
          </a:xfrm>
          <a:prstGeom prst="rect">
            <a:avLst/>
          </a:prstGeom>
          <a:noFill/>
        </p:spPr>
        <p:txBody>
          <a:bodyPr wrap="square" lIns="0" tIns="45720" rIns="0" bIns="45720" rtlCol="0" anchor="t">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GB" sz="4000" b="0" i="0" u="none" strike="noStrike" kern="1200" cap="none" normalizeH="0" baseline="0" noProof="0" dirty="0">
                <a:ln>
                  <a:noFill/>
                </a:ln>
                <a:solidFill>
                  <a:srgbClr val="005EB8"/>
                </a:solidFill>
                <a:effectLst/>
                <a:uLnTx/>
                <a:uFillTx/>
                <a:latin typeface="Impact"/>
                <a:ea typeface="+mn-ea"/>
                <a:cs typeface="+mn-cs"/>
              </a:rPr>
              <a:t>We have </a:t>
            </a:r>
            <a:r>
              <a:rPr kumimoji="0" lang="en-GB" sz="4000" b="0" i="0" u="none" strike="noStrike" kern="1200" cap="none" normalizeH="0" noProof="0" dirty="0">
                <a:ln>
                  <a:noFill/>
                </a:ln>
                <a:solidFill>
                  <a:srgbClr val="005EB8"/>
                </a:solidFill>
                <a:effectLst/>
                <a:uLnTx/>
                <a:uFillTx/>
                <a:latin typeface="Impact"/>
                <a:ea typeface="+mn-ea"/>
                <a:cs typeface="+mn-cs"/>
              </a:rPr>
              <a:t>made significant progress in the last four months</a:t>
            </a:r>
            <a:endParaRPr kumimoji="0" lang="en-GB" sz="4000" b="0" i="0" u="none" strike="noStrike" kern="1200" cap="none" normalizeH="0" baseline="0" noProof="0" dirty="0">
              <a:ln>
                <a:noFill/>
              </a:ln>
              <a:solidFill>
                <a:srgbClr val="005EB8"/>
              </a:solidFill>
              <a:effectLst/>
              <a:uLnTx/>
              <a:uFillTx/>
              <a:latin typeface="Impact"/>
              <a:ea typeface="+mn-ea"/>
              <a:cs typeface="+mn-cs"/>
            </a:endParaRPr>
          </a:p>
        </p:txBody>
      </p:sp>
      <p:sp>
        <p:nvSpPr>
          <p:cNvPr id="38" name="TextBox 37"/>
          <p:cNvSpPr txBox="1"/>
          <p:nvPr/>
        </p:nvSpPr>
        <p:spPr>
          <a:xfrm>
            <a:off x="259773" y="1759721"/>
            <a:ext cx="11298619" cy="4893647"/>
          </a:xfrm>
          <a:prstGeom prst="rect">
            <a:avLst/>
          </a:prstGeom>
          <a:noFill/>
        </p:spPr>
        <p:txBody>
          <a:bodyPr wrap="square" rtlCol="0">
            <a:spAutoFit/>
          </a:bodyPr>
          <a:lstStyle/>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Agreed executive sponsor and director </a:t>
            </a:r>
            <a:r>
              <a:rPr lang="en-GB" sz="1400" dirty="0" smtClean="0">
                <a:latin typeface="Verdana" panose="020B0604030504040204" pitchFamily="34" charset="0"/>
                <a:ea typeface="Verdana" panose="020B0604030504040204" pitchFamily="34" charset="0"/>
              </a:rPr>
              <a:t>senior responsible officer </a:t>
            </a:r>
            <a:r>
              <a:rPr lang="en-GB" sz="1400" dirty="0">
                <a:latin typeface="Verdana" panose="020B0604030504040204" pitchFamily="34" charset="0"/>
                <a:ea typeface="Verdana" panose="020B0604030504040204" pitchFamily="34" charset="0"/>
              </a:rPr>
              <a:t>responsibilities</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Established rapidly growing Social Impact Leadership Group (SILG) open to any EPUT </a:t>
            </a:r>
            <a:r>
              <a:rPr lang="en-GB" sz="1400" dirty="0" smtClean="0">
                <a:latin typeface="Verdana" panose="020B0604030504040204" pitchFamily="34" charset="0"/>
                <a:ea typeface="Verdana" panose="020B0604030504040204" pitchFamily="34" charset="0"/>
              </a:rPr>
              <a:t>colleague </a:t>
            </a:r>
            <a:r>
              <a:rPr lang="en-GB" sz="1400" dirty="0">
                <a:latin typeface="Verdana" panose="020B0604030504040204" pitchFamily="34" charset="0"/>
                <a:ea typeface="Verdana" panose="020B0604030504040204" pitchFamily="34" charset="0"/>
              </a:rPr>
              <a:t>who wants to contribute and/or gain experience in strategic programmes – intentionally </a:t>
            </a:r>
            <a:r>
              <a:rPr lang="en-GB" sz="1400" dirty="0" smtClean="0">
                <a:latin typeface="Verdana" panose="020B0604030504040204" pitchFamily="34" charset="0"/>
                <a:ea typeface="Verdana" panose="020B0604030504040204" pitchFamily="34" charset="0"/>
              </a:rPr>
              <a:t>creating a </a:t>
            </a:r>
            <a:r>
              <a:rPr lang="en-GB" sz="1400" dirty="0">
                <a:latin typeface="Verdana" panose="020B0604030504040204" pitchFamily="34" charset="0"/>
                <a:ea typeface="Verdana" panose="020B0604030504040204" pitchFamily="34" charset="0"/>
              </a:rPr>
              <a:t>flat and inclusive forum where colleagues and lived experience ambassadors (LEA) have agency</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Recruited one LEA and two grass roots community leaders to the SILG with interest from a further six LEAs to join</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Produced high level baseline of EPUT’s existing </a:t>
            </a:r>
            <a:r>
              <a:rPr lang="en-GB" sz="1400" dirty="0" smtClean="0">
                <a:latin typeface="Verdana" panose="020B0604030504040204" pitchFamily="34" charset="0"/>
                <a:ea typeface="Verdana" panose="020B0604030504040204" pitchFamily="34" charset="0"/>
              </a:rPr>
              <a:t>anchor </a:t>
            </a:r>
            <a:r>
              <a:rPr lang="en-GB" sz="1400" dirty="0">
                <a:latin typeface="Verdana" panose="020B0604030504040204" pitchFamily="34" charset="0"/>
                <a:ea typeface="Verdana" panose="020B0604030504040204" pitchFamily="34" charset="0"/>
              </a:rPr>
              <a:t>activities using ICB progression framework</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Ran ideas generation and prioritisation session with L50 (see output in appendix)</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Co-produced prioritisation methodology and agreed three interventions for first wave bidding</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Identified and qualified sources of recurrent and non-recurrent funding through relationships in </a:t>
            </a:r>
            <a:r>
              <a:rPr lang="en-GB" sz="1400" dirty="0" smtClean="0">
                <a:latin typeface="Verdana" panose="020B0604030504040204" pitchFamily="34" charset="0"/>
                <a:ea typeface="Verdana" panose="020B0604030504040204" pitchFamily="34" charset="0"/>
              </a:rPr>
              <a:t>Essex County Council Public </a:t>
            </a:r>
            <a:r>
              <a:rPr lang="en-GB" sz="1400" dirty="0">
                <a:latin typeface="Verdana" panose="020B0604030504040204" pitchFamily="34" charset="0"/>
                <a:ea typeface="Verdana" panose="020B0604030504040204" pitchFamily="34" charset="0"/>
              </a:rPr>
              <a:t>Health, Lottery Fund </a:t>
            </a:r>
            <a:r>
              <a:rPr lang="en-GB" sz="1400" dirty="0" smtClean="0">
                <a:latin typeface="Verdana" panose="020B0604030504040204" pitchFamily="34" charset="0"/>
                <a:ea typeface="Verdana" panose="020B0604030504040204" pitchFamily="34" charset="0"/>
              </a:rPr>
              <a:t>and </a:t>
            </a:r>
            <a:r>
              <a:rPr lang="en-GB" sz="1400" dirty="0">
                <a:latin typeface="Verdana" panose="020B0604030504040204" pitchFamily="34" charset="0"/>
                <a:ea typeface="Verdana" panose="020B0604030504040204" pitchFamily="34" charset="0"/>
              </a:rPr>
              <a:t>Serco</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Identified and initiated development work on a small number of research and innovation opportunities that could be delivered in partnership with local universities, other NHS </a:t>
            </a:r>
            <a:r>
              <a:rPr lang="en-GB" sz="1400" dirty="0" smtClean="0">
                <a:latin typeface="Verdana" panose="020B0604030504040204" pitchFamily="34" charset="0"/>
                <a:ea typeface="Verdana" panose="020B0604030504040204" pitchFamily="34" charset="0"/>
              </a:rPr>
              <a:t>anchors </a:t>
            </a:r>
            <a:r>
              <a:rPr lang="en-GB" sz="1400" dirty="0">
                <a:latin typeface="Verdana" panose="020B0604030504040204" pitchFamily="34" charset="0"/>
                <a:ea typeface="Verdana" panose="020B0604030504040204" pitchFamily="34" charset="0"/>
              </a:rPr>
              <a:t>and private sector organisations that align with the social impact agenda</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Sense checked approach with </a:t>
            </a:r>
            <a:r>
              <a:rPr lang="en-GB" sz="1400" dirty="0" smtClean="0">
                <a:latin typeface="Verdana" panose="020B0604030504040204" pitchFamily="34" charset="0"/>
                <a:ea typeface="Verdana" panose="020B0604030504040204" pitchFamily="34" charset="0"/>
              </a:rPr>
              <a:t>Mid and South Essex (MSE) Integrated Care Board (ICB)’s Anchors </a:t>
            </a:r>
            <a:r>
              <a:rPr lang="en-GB" sz="1400" dirty="0">
                <a:latin typeface="Verdana" panose="020B0604030504040204" pitchFamily="34" charset="0"/>
                <a:ea typeface="Verdana" panose="020B0604030504040204" pitchFamily="34" charset="0"/>
              </a:rPr>
              <a:t>Programme Board – very positively received; plans in place for </a:t>
            </a:r>
            <a:r>
              <a:rPr lang="en-GB" sz="1400" dirty="0" smtClean="0">
                <a:latin typeface="Verdana" panose="020B0604030504040204" pitchFamily="34" charset="0"/>
                <a:ea typeface="Verdana" panose="020B0604030504040204" pitchFamily="34" charset="0"/>
              </a:rPr>
              <a:t>Herts and West Essex (HWE) </a:t>
            </a:r>
            <a:r>
              <a:rPr lang="en-GB" sz="1400" dirty="0">
                <a:latin typeface="Verdana" panose="020B0604030504040204" pitchFamily="34" charset="0"/>
                <a:ea typeface="Verdana" panose="020B0604030504040204" pitchFamily="34" charset="0"/>
              </a:rPr>
              <a:t>and </a:t>
            </a:r>
            <a:r>
              <a:rPr lang="en-GB" sz="1400" dirty="0" smtClean="0">
                <a:latin typeface="Verdana" panose="020B0604030504040204" pitchFamily="34" charset="0"/>
                <a:ea typeface="Verdana" panose="020B0604030504040204" pitchFamily="34" charset="0"/>
              </a:rPr>
              <a:t>Suffolk North </a:t>
            </a:r>
            <a:r>
              <a:rPr lang="en-GB" sz="1400" dirty="0" smtClean="0">
                <a:latin typeface="Verdana" panose="020B0604030504040204" pitchFamily="34" charset="0"/>
                <a:ea typeface="Verdana" panose="020B0604030504040204" pitchFamily="34" charset="0"/>
              </a:rPr>
              <a:t>East Essex (SNEE)</a:t>
            </a:r>
            <a:r>
              <a:rPr lang="en-GB" sz="1400" dirty="0" smtClean="0">
                <a:latin typeface="Verdana" panose="020B0604030504040204" pitchFamily="34" charset="0"/>
                <a:ea typeface="Verdana" panose="020B0604030504040204" pitchFamily="34" charset="0"/>
              </a:rPr>
              <a:t> </a:t>
            </a:r>
            <a:r>
              <a:rPr lang="en-GB" sz="1400" dirty="0">
                <a:latin typeface="Verdana" panose="020B0604030504040204" pitchFamily="34" charset="0"/>
                <a:ea typeface="Verdana" panose="020B0604030504040204" pitchFamily="34" charset="0"/>
              </a:rPr>
              <a:t>ICBs as their Anchors Programme governance mobilises</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Sense checked emerging approach with EPUT Membership </a:t>
            </a:r>
            <a:r>
              <a:rPr lang="en-GB" sz="1400" dirty="0" smtClean="0">
                <a:latin typeface="Verdana" panose="020B0604030504040204" pitchFamily="34" charset="0"/>
                <a:ea typeface="Verdana" panose="020B0604030504040204" pitchFamily="34" charset="0"/>
              </a:rPr>
              <a:t>Committee </a:t>
            </a:r>
            <a:r>
              <a:rPr lang="en-GB" sz="1400" dirty="0">
                <a:latin typeface="Verdana" panose="020B0604030504040204" pitchFamily="34" charset="0"/>
                <a:ea typeface="Verdana" panose="020B0604030504040204" pitchFamily="34" charset="0"/>
              </a:rPr>
              <a:t>– agreed alignment with Membership Strategy</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Met with team from South West London </a:t>
            </a:r>
            <a:r>
              <a:rPr lang="en-GB" sz="1400" dirty="0" smtClean="0">
                <a:latin typeface="Verdana" panose="020B0604030504040204" pitchFamily="34" charset="0"/>
                <a:ea typeface="Verdana" panose="020B0604030504040204" pitchFamily="34" charset="0"/>
              </a:rPr>
              <a:t>and </a:t>
            </a:r>
            <a:r>
              <a:rPr lang="en-GB" sz="1400" dirty="0">
                <a:latin typeface="Verdana" panose="020B0604030504040204" pitchFamily="34" charset="0"/>
                <a:ea typeface="Verdana" panose="020B0604030504040204" pitchFamily="34" charset="0"/>
              </a:rPr>
              <a:t>St George’s Mental Health Trust to learn about how they developed their recently launched, stigma-breaking </a:t>
            </a:r>
            <a:r>
              <a:rPr lang="en-GB" sz="1400" dirty="0">
                <a:latin typeface="Verdana" panose="020B0604030504040204" pitchFamily="34" charset="0"/>
                <a:ea typeface="Verdana" panose="020B0604030504040204" pitchFamily="34" charset="0"/>
                <a:hlinkClick r:id="rId2"/>
              </a:rPr>
              <a:t>Springfield Village</a:t>
            </a:r>
            <a:r>
              <a:rPr lang="en-GB" sz="1400" dirty="0">
                <a:latin typeface="Verdana" panose="020B0604030504040204" pitchFamily="34" charset="0"/>
                <a:ea typeface="Verdana" panose="020B0604030504040204" pitchFamily="34" charset="0"/>
              </a:rPr>
              <a:t> site</a:t>
            </a:r>
          </a:p>
          <a:p>
            <a:pPr marL="28575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Discussed proposed strategy with Council of Governors.</a:t>
            </a:r>
          </a:p>
          <a:p>
            <a:pPr marL="285750" indent="-285750">
              <a:buFont typeface="Arial" panose="020B0604020202020204" pitchFamily="34" charset="0"/>
              <a:buChar char="•"/>
            </a:pPr>
            <a:endParaRPr lang="en-GB" sz="1600" dirty="0">
              <a:latin typeface="HelveticaNeue Condensed" panose="02000506050000020004"/>
              <a:ea typeface="Verdana" panose="020B0604030504040204" pitchFamily="34" charset="0"/>
            </a:endParaRPr>
          </a:p>
          <a:p>
            <a:pPr marL="285750" indent="-285750">
              <a:buFont typeface="Arial" panose="020B0604020202020204" pitchFamily="34" charset="0"/>
              <a:buChar char="•"/>
            </a:pPr>
            <a:endParaRPr lang="en-GB" sz="1600" dirty="0">
              <a:latin typeface="HelveticaNeue Condensed" panose="02000506050000020004"/>
              <a:ea typeface="Verdana" panose="020B0604030504040204" pitchFamily="34" charset="0"/>
            </a:endParaRPr>
          </a:p>
        </p:txBody>
      </p:sp>
    </p:spTree>
    <p:extLst>
      <p:ext uri="{BB962C8B-B14F-4D97-AF65-F5344CB8AC3E}">
        <p14:creationId xmlns:p14="http://schemas.microsoft.com/office/powerpoint/2010/main" val="115118846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68F681-B4EA-481F-980E-F78A97350584}"/>
              </a:ext>
            </a:extLst>
          </p:cNvPr>
          <p:cNvSpPr txBox="1"/>
          <p:nvPr/>
        </p:nvSpPr>
        <p:spPr>
          <a:xfrm>
            <a:off x="259773" y="805614"/>
            <a:ext cx="11568433" cy="523220"/>
          </a:xfrm>
          <a:prstGeom prst="rect">
            <a:avLst/>
          </a:prstGeom>
          <a:noFill/>
        </p:spPr>
        <p:txBody>
          <a:bodyPr wrap="square" lIns="0" tIns="45720" rIns="0" bIns="45720" rtlCol="0" anchor="t">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GB" sz="4000" b="0" i="0" u="none" strike="noStrike" kern="1200" cap="none" normalizeH="0" baseline="0" noProof="0" dirty="0">
                <a:ln>
                  <a:noFill/>
                </a:ln>
                <a:solidFill>
                  <a:srgbClr val="005EB8"/>
                </a:solidFill>
                <a:effectLst/>
                <a:uLnTx/>
                <a:uFillTx/>
                <a:latin typeface="Impact"/>
                <a:ea typeface="+mn-ea"/>
                <a:cs typeface="+mn-cs"/>
              </a:rPr>
              <a:t>The Board is asked to approve the proposed approach</a:t>
            </a:r>
          </a:p>
        </p:txBody>
      </p:sp>
      <p:sp>
        <p:nvSpPr>
          <p:cNvPr id="4" name="Rectangle 3"/>
          <p:cNvSpPr/>
          <p:nvPr/>
        </p:nvSpPr>
        <p:spPr>
          <a:xfrm>
            <a:off x="259773" y="1313820"/>
            <a:ext cx="11601120" cy="2893100"/>
          </a:xfrm>
          <a:prstGeom prst="rect">
            <a:avLst/>
          </a:prstGeom>
        </p:spPr>
        <p:txBody>
          <a:bodyPr wrap="square">
            <a:spAutoFit/>
          </a:bodyPr>
          <a:lstStyle/>
          <a:p>
            <a:pPr marL="285750" lvl="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Collective ambition to “go further” than the safe and high quality provision of physical and mental healthcare and enter ambitiously into the </a:t>
            </a:r>
            <a:r>
              <a:rPr lang="en-GB" sz="1400" dirty="0" smtClean="0">
                <a:latin typeface="Verdana" panose="020B0604030504040204" pitchFamily="34" charset="0"/>
                <a:ea typeface="Verdana" panose="020B0604030504040204" pitchFamily="34" charset="0"/>
              </a:rPr>
              <a:t>anchor </a:t>
            </a:r>
            <a:r>
              <a:rPr lang="en-GB" sz="1400" dirty="0">
                <a:latin typeface="Verdana" panose="020B0604030504040204" pitchFamily="34" charset="0"/>
                <a:ea typeface="Verdana" panose="020B0604030504040204" pitchFamily="34" charset="0"/>
              </a:rPr>
              <a:t>space now with a multi-year plan</a:t>
            </a:r>
          </a:p>
          <a:p>
            <a:pPr marL="285750" lvl="0" indent="-285750">
              <a:buFont typeface="Arial" panose="020B0604020202020204" pitchFamily="34" charset="0"/>
              <a:buChar char="•"/>
            </a:pPr>
            <a:r>
              <a:rPr lang="en-GB" sz="1400" b="1" dirty="0">
                <a:latin typeface="Verdana" panose="020B0604030504040204" pitchFamily="34" charset="0"/>
                <a:ea typeface="Verdana" panose="020B0604030504040204" pitchFamily="34" charset="0"/>
              </a:rPr>
              <a:t>Position EPUT as a community enabler, </a:t>
            </a:r>
            <a:r>
              <a:rPr lang="en-GB" sz="1400" dirty="0">
                <a:latin typeface="Verdana" panose="020B0604030504040204" pitchFamily="34" charset="0"/>
                <a:ea typeface="Verdana" panose="020B0604030504040204" pitchFamily="34" charset="0"/>
              </a:rPr>
              <a:t>as much as a direct provider of socially impactful interventions</a:t>
            </a:r>
          </a:p>
          <a:p>
            <a:pPr marL="285750" lvl="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Focus on successful delivery of a small number of projects to prove the concept, build the evidence base and attract more funding over time</a:t>
            </a:r>
          </a:p>
          <a:p>
            <a:pPr marL="285750" lvl="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Focus early plans on localities with highest levels of deprivation to maximise impact on reducing inequalities</a:t>
            </a:r>
          </a:p>
          <a:p>
            <a:pPr marL="285750" lvl="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Use available population health data to identify addressable equity trends through targeted intervention e.g. readmission rates in specific communities</a:t>
            </a:r>
          </a:p>
          <a:p>
            <a:pPr marL="285750" lvl="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Focus interventions where EPUT can play to its strengths as provider of holistic physical and mental healthcare</a:t>
            </a:r>
          </a:p>
          <a:p>
            <a:pPr marL="285750" lvl="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Leverage Enable East as well placed to lead on identifying, securing and managing grant funding opportunities as supplement to HMT funding</a:t>
            </a:r>
          </a:p>
          <a:p>
            <a:pPr marL="285750" lvl="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Dock into MSE ICB Anchors Programme Board and active participation in SNEE and HWE </a:t>
            </a:r>
            <a:r>
              <a:rPr lang="en-GB" sz="1400" dirty="0" smtClean="0">
                <a:latin typeface="Verdana" panose="020B0604030504040204" pitchFamily="34" charset="0"/>
                <a:ea typeface="Verdana" panose="020B0604030504040204" pitchFamily="34" charset="0"/>
              </a:rPr>
              <a:t>anchors </a:t>
            </a:r>
            <a:r>
              <a:rPr lang="en-GB" sz="1400" dirty="0">
                <a:latin typeface="Verdana" panose="020B0604030504040204" pitchFamily="34" charset="0"/>
                <a:ea typeface="Verdana" panose="020B0604030504040204" pitchFamily="34" charset="0"/>
              </a:rPr>
              <a:t>work</a:t>
            </a:r>
          </a:p>
          <a:p>
            <a:pPr marL="285750" lvl="0" indent="-285750">
              <a:buFont typeface="Arial" panose="020B0604020202020204" pitchFamily="34" charset="0"/>
              <a:buChar char="•"/>
            </a:pPr>
            <a:r>
              <a:rPr lang="en-GB" sz="1400" dirty="0">
                <a:latin typeface="Verdana" panose="020B0604030504040204" pitchFamily="34" charset="0"/>
                <a:ea typeface="Verdana" panose="020B0604030504040204" pitchFamily="34" charset="0"/>
              </a:rPr>
              <a:t>Adaptation and adoption of UCLP Anchors Dashboard to measure impact.</a:t>
            </a:r>
          </a:p>
        </p:txBody>
      </p:sp>
      <p:grpSp>
        <p:nvGrpSpPr>
          <p:cNvPr id="3" name="Group 2"/>
          <p:cNvGrpSpPr/>
          <p:nvPr/>
        </p:nvGrpSpPr>
        <p:grpSpPr>
          <a:xfrm>
            <a:off x="280776" y="4206920"/>
            <a:ext cx="11715753" cy="2547806"/>
            <a:chOff x="580372" y="4005393"/>
            <a:chExt cx="13099448" cy="2848714"/>
          </a:xfrm>
        </p:grpSpPr>
        <p:sp>
          <p:nvSpPr>
            <p:cNvPr id="5" name="Flowchart: Process 4"/>
            <p:cNvSpPr/>
            <p:nvPr/>
          </p:nvSpPr>
          <p:spPr>
            <a:xfrm>
              <a:off x="580373" y="4546686"/>
              <a:ext cx="8650013" cy="479889"/>
            </a:xfrm>
            <a:prstGeom prst="flowChartProcess">
              <a:avLst/>
            </a:prstGeom>
            <a:ln>
              <a:solidFill>
                <a:srgbClr val="005EB8"/>
              </a:solidFill>
            </a:ln>
          </p:spPr>
          <p:style>
            <a:lnRef idx="2">
              <a:schemeClr val="accent5"/>
            </a:lnRef>
            <a:fillRef idx="1">
              <a:schemeClr val="lt1"/>
            </a:fillRef>
            <a:effectRef idx="0">
              <a:schemeClr val="accent5"/>
            </a:effectRef>
            <a:fontRef idx="minor">
              <a:schemeClr val="dk1"/>
            </a:fontRef>
          </p:style>
          <p:txBody>
            <a:bodyPr rtlCol="0" anchor="ctr"/>
            <a:lstStyle/>
            <a:p>
              <a:r>
                <a:rPr lang="en-GB" sz="1400" dirty="0">
                  <a:solidFill>
                    <a:schemeClr val="tx1"/>
                  </a:solidFill>
                  <a:latin typeface="Verdana" panose="020B0604030504040204" pitchFamily="34" charset="0"/>
                  <a:ea typeface="Verdana" panose="020B0604030504040204" pitchFamily="34" charset="0"/>
                </a:rPr>
                <a:t>Tier 1: Things we are already doing or could start doing without much material change to maximise our positive impact on our local communities </a:t>
              </a:r>
            </a:p>
          </p:txBody>
        </p:sp>
        <p:sp>
          <p:nvSpPr>
            <p:cNvPr id="6" name="Flowchart: Process 5"/>
            <p:cNvSpPr/>
            <p:nvPr/>
          </p:nvSpPr>
          <p:spPr>
            <a:xfrm>
              <a:off x="580372" y="5089068"/>
              <a:ext cx="8650013" cy="479891"/>
            </a:xfrm>
            <a:prstGeom prst="flowChartProcess">
              <a:avLst/>
            </a:prstGeom>
            <a:ln>
              <a:solidFill>
                <a:srgbClr val="005EB8"/>
              </a:solidFill>
            </a:ln>
          </p:spPr>
          <p:style>
            <a:lnRef idx="2">
              <a:schemeClr val="accent5"/>
            </a:lnRef>
            <a:fillRef idx="1">
              <a:schemeClr val="lt1"/>
            </a:fillRef>
            <a:effectRef idx="0">
              <a:schemeClr val="accent5"/>
            </a:effectRef>
            <a:fontRef idx="minor">
              <a:schemeClr val="dk1"/>
            </a:fontRef>
          </p:style>
          <p:txBody>
            <a:bodyPr rtlCol="0" anchor="ctr"/>
            <a:lstStyle/>
            <a:p>
              <a:r>
                <a:rPr lang="en-GB" sz="1400" dirty="0">
                  <a:solidFill>
                    <a:schemeClr val="tx1"/>
                  </a:solidFill>
                  <a:latin typeface="Verdana" panose="020B0604030504040204" pitchFamily="34" charset="0"/>
                  <a:ea typeface="Verdana" panose="020B0604030504040204" pitchFamily="34" charset="0"/>
                </a:rPr>
                <a:t>Tier 2: Medium scale projects for the next 1-3 years, likely grant funded and delivered in partnership with local authority and VCSE</a:t>
              </a:r>
            </a:p>
          </p:txBody>
        </p:sp>
        <p:sp>
          <p:nvSpPr>
            <p:cNvPr id="7" name="Flowchart: Process 6"/>
            <p:cNvSpPr/>
            <p:nvPr/>
          </p:nvSpPr>
          <p:spPr>
            <a:xfrm>
              <a:off x="580372" y="5631451"/>
              <a:ext cx="8650013" cy="478800"/>
            </a:xfrm>
            <a:prstGeom prst="flowChartProcess">
              <a:avLst/>
            </a:prstGeom>
            <a:ln>
              <a:solidFill>
                <a:srgbClr val="005EB8"/>
              </a:solidFill>
            </a:ln>
          </p:spPr>
          <p:style>
            <a:lnRef idx="2">
              <a:schemeClr val="accent5"/>
            </a:lnRef>
            <a:fillRef idx="1">
              <a:schemeClr val="lt1"/>
            </a:fillRef>
            <a:effectRef idx="0">
              <a:schemeClr val="accent5"/>
            </a:effectRef>
            <a:fontRef idx="minor">
              <a:schemeClr val="dk1"/>
            </a:fontRef>
          </p:style>
          <p:txBody>
            <a:bodyPr rtlCol="0" anchor="ctr"/>
            <a:lstStyle/>
            <a:p>
              <a:r>
                <a:rPr lang="en-GB" sz="1400" dirty="0">
                  <a:solidFill>
                    <a:schemeClr val="tx1"/>
                  </a:solidFill>
                  <a:latin typeface="Verdana" panose="020B0604030504040204" pitchFamily="34" charset="0"/>
                  <a:ea typeface="Verdana" panose="020B0604030504040204" pitchFamily="34" charset="0"/>
                </a:rPr>
                <a:t>Tier 3: Larger scale ambitions with 5 year horizon </a:t>
              </a:r>
              <a:r>
                <a:rPr lang="en-GB" sz="1400" dirty="0" smtClean="0">
                  <a:solidFill>
                    <a:schemeClr val="tx1"/>
                  </a:solidFill>
                  <a:latin typeface="Verdana" panose="020B0604030504040204" pitchFamily="34" charset="0"/>
                  <a:ea typeface="Verdana" panose="020B0604030504040204" pitchFamily="34" charset="0"/>
                </a:rPr>
                <a:t>that </a:t>
              </a:r>
              <a:r>
                <a:rPr lang="en-GB" sz="1400" dirty="0">
                  <a:solidFill>
                    <a:schemeClr val="tx1"/>
                  </a:solidFill>
                  <a:latin typeface="Verdana" panose="020B0604030504040204" pitchFamily="34" charset="0"/>
                  <a:ea typeface="Verdana" panose="020B0604030504040204" pitchFamily="34" charset="0"/>
                </a:rPr>
                <a:t>might attract commercial investment</a:t>
              </a:r>
            </a:p>
          </p:txBody>
        </p:sp>
        <p:sp>
          <p:nvSpPr>
            <p:cNvPr id="8" name="Pentagon 7"/>
            <p:cNvSpPr/>
            <p:nvPr/>
          </p:nvSpPr>
          <p:spPr>
            <a:xfrm>
              <a:off x="580372" y="4005393"/>
              <a:ext cx="11285808" cy="478800"/>
            </a:xfrm>
            <a:prstGeom prst="homePlate">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Verdana" panose="020B0604030504040204" pitchFamily="34" charset="0"/>
                  <a:ea typeface="Verdana" panose="020B0604030504040204" pitchFamily="34" charset="0"/>
                </a:rPr>
                <a:t>2023/24 to 2027/28</a:t>
              </a:r>
            </a:p>
          </p:txBody>
        </p:sp>
        <p:sp>
          <p:nvSpPr>
            <p:cNvPr id="9" name="Rounded Rectangular Callout 8"/>
            <p:cNvSpPr/>
            <p:nvPr/>
          </p:nvSpPr>
          <p:spPr>
            <a:xfrm>
              <a:off x="8951665" y="4498347"/>
              <a:ext cx="3130185" cy="479892"/>
            </a:xfrm>
            <a:prstGeom prst="wedgeRoundRectCallout">
              <a:avLst>
                <a:gd name="adj1" fmla="val -59161"/>
                <a:gd name="adj2" fmla="val 10492"/>
                <a:gd name="adj3" fmla="val 16667"/>
              </a:avLst>
            </a:prstGeom>
            <a:solidFill>
              <a:srgbClr val="7DC8FF"/>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solidFill>
                    <a:schemeClr val="tx1"/>
                  </a:solidFill>
                  <a:latin typeface="Verdana" panose="020B0604030504040204" pitchFamily="34" charset="0"/>
                  <a:ea typeface="Verdana" panose="020B0604030504040204" pitchFamily="34" charset="0"/>
                </a:rPr>
                <a:t>Most NHS organisations operating in T1 currently</a:t>
              </a:r>
            </a:p>
          </p:txBody>
        </p:sp>
        <p:sp>
          <p:nvSpPr>
            <p:cNvPr id="10" name="Rounded Rectangular Callout 9"/>
            <p:cNvSpPr/>
            <p:nvPr/>
          </p:nvSpPr>
          <p:spPr>
            <a:xfrm>
              <a:off x="9090155" y="5140797"/>
              <a:ext cx="4589665" cy="1713310"/>
            </a:xfrm>
            <a:prstGeom prst="wedgeRoundRectCallout">
              <a:avLst>
                <a:gd name="adj1" fmla="val -82444"/>
                <a:gd name="adj2" fmla="val 4363"/>
                <a:gd name="adj3" fmla="val 16667"/>
              </a:avLst>
            </a:prstGeom>
            <a:solidFill>
              <a:srgbClr val="28A0BE"/>
            </a:solidFill>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GB" sz="1200" dirty="0">
                  <a:solidFill>
                    <a:schemeClr val="tx1"/>
                  </a:solidFill>
                  <a:latin typeface="Verdana" panose="020B0604030504040204" pitchFamily="34" charset="0"/>
                  <a:ea typeface="Verdana" panose="020B0604030504040204" pitchFamily="34" charset="0"/>
                </a:rPr>
                <a:t>Ideas could include building a dementia village, partnering with an educational institution to build a training pathway for domiciliary carers aspiring to healthcare qualifications, or partnering with technology company to create digital apps designed to address known public health challenges in Essex</a:t>
              </a:r>
            </a:p>
          </p:txBody>
        </p:sp>
      </p:grpSp>
    </p:spTree>
    <p:extLst>
      <p:ext uri="{BB962C8B-B14F-4D97-AF65-F5344CB8AC3E}">
        <p14:creationId xmlns:p14="http://schemas.microsoft.com/office/powerpoint/2010/main" val="2676512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68F681-B4EA-481F-980E-F78A97350584}"/>
              </a:ext>
            </a:extLst>
          </p:cNvPr>
          <p:cNvSpPr txBox="1"/>
          <p:nvPr/>
        </p:nvSpPr>
        <p:spPr>
          <a:xfrm>
            <a:off x="259773" y="805614"/>
            <a:ext cx="11568433" cy="954107"/>
          </a:xfrm>
          <a:prstGeom prst="rect">
            <a:avLst/>
          </a:prstGeom>
          <a:noFill/>
        </p:spPr>
        <p:txBody>
          <a:bodyPr wrap="square" lIns="0" tIns="45720" rIns="0" bIns="45720" rtlCol="0" anchor="t">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GB" sz="4000" b="0" i="0" u="none" strike="noStrike" kern="1200" cap="none" normalizeH="0" baseline="0" noProof="0" dirty="0">
                <a:ln>
                  <a:noFill/>
                </a:ln>
                <a:solidFill>
                  <a:srgbClr val="005EB8"/>
                </a:solidFill>
                <a:effectLst/>
                <a:uLnTx/>
                <a:uFillTx/>
                <a:latin typeface="Impact"/>
              </a:rPr>
              <a:t>EPUT will use</a:t>
            </a:r>
            <a:r>
              <a:rPr lang="en-GB" sz="4000" dirty="0">
                <a:solidFill>
                  <a:srgbClr val="005EB8"/>
                </a:solidFill>
                <a:latin typeface="Impact"/>
              </a:rPr>
              <a:t> design methodology to shape and scope concrete plans</a:t>
            </a:r>
            <a:endParaRPr kumimoji="0" lang="en-GB" sz="4000" b="0" i="0" u="none" strike="noStrike" kern="1200" cap="none" normalizeH="0" baseline="0" noProof="0" dirty="0">
              <a:ln>
                <a:noFill/>
              </a:ln>
              <a:solidFill>
                <a:srgbClr val="005EB8"/>
              </a:solidFill>
              <a:effectLst/>
              <a:uLnTx/>
              <a:uFillTx/>
              <a:latin typeface="Impact"/>
            </a:endParaRPr>
          </a:p>
        </p:txBody>
      </p:sp>
      <p:pic>
        <p:nvPicPr>
          <p:cNvPr id="3" name="Picture 2"/>
          <p:cNvPicPr>
            <a:picLocks noChangeAspect="1"/>
          </p:cNvPicPr>
          <p:nvPr/>
        </p:nvPicPr>
        <p:blipFill>
          <a:blip r:embed="rId2"/>
          <a:stretch>
            <a:fillRect/>
          </a:stretch>
        </p:blipFill>
        <p:spPr>
          <a:xfrm>
            <a:off x="259773" y="1759721"/>
            <a:ext cx="6581775" cy="3476625"/>
          </a:xfrm>
          <a:prstGeom prst="rect">
            <a:avLst/>
          </a:prstGeom>
        </p:spPr>
      </p:pic>
      <p:sp>
        <p:nvSpPr>
          <p:cNvPr id="10" name="TextBox 9">
            <a:extLst>
              <a:ext uri="{FF2B5EF4-FFF2-40B4-BE49-F238E27FC236}">
                <a16:creationId xmlns:a16="http://schemas.microsoft.com/office/drawing/2014/main" id="{E1BEC4EA-34CE-42CC-9BDF-E3C263CC55DA}"/>
              </a:ext>
            </a:extLst>
          </p:cNvPr>
          <p:cNvSpPr txBox="1"/>
          <p:nvPr/>
        </p:nvSpPr>
        <p:spPr>
          <a:xfrm>
            <a:off x="7685706" y="1488522"/>
            <a:ext cx="4142500" cy="4185761"/>
          </a:xfrm>
          <a:prstGeom prst="rect">
            <a:avLst/>
          </a:prstGeom>
          <a:noFill/>
        </p:spPr>
        <p:txBody>
          <a:bodyPr wrap="square" lIns="0">
            <a:spAutoFit/>
          </a:bodyPr>
          <a:lstStyle/>
          <a:p>
            <a:pPr lvl="0">
              <a:defRPr/>
            </a:pPr>
            <a:r>
              <a:rPr kumimoji="0" lang="en-GB"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The </a:t>
            </a:r>
            <a:r>
              <a:rPr lang="en-GB" sz="1400" dirty="0">
                <a:solidFill>
                  <a:prstClr val="black"/>
                </a:solidFill>
                <a:latin typeface="Verdana" panose="020B0604030504040204" pitchFamily="34" charset="0"/>
                <a:ea typeface="Verdana" panose="020B0604030504040204" pitchFamily="34" charset="0"/>
              </a:rPr>
              <a:t>high level baselining activities and ideas generation sessions have constituted the initial </a:t>
            </a:r>
            <a:r>
              <a:rPr lang="en-GB" sz="1400" b="1" dirty="0">
                <a:solidFill>
                  <a:prstClr val="black"/>
                </a:solidFill>
                <a:latin typeface="Verdana" panose="020B0604030504040204" pitchFamily="34" charset="0"/>
                <a:ea typeface="Verdana" panose="020B0604030504040204" pitchFamily="34" charset="0"/>
              </a:rPr>
              <a:t>discovery</a:t>
            </a:r>
            <a:r>
              <a:rPr lang="en-GB" sz="1400" dirty="0">
                <a:solidFill>
                  <a:prstClr val="black"/>
                </a:solidFill>
                <a:latin typeface="Verdana" panose="020B0604030504040204" pitchFamily="34" charset="0"/>
                <a:ea typeface="Verdana" panose="020B0604030504040204" pitchFamily="34" charset="0"/>
              </a:rPr>
              <a:t> phase</a:t>
            </a:r>
            <a:r>
              <a:rPr lang="en-GB" sz="1400" dirty="0" smtClean="0">
                <a:solidFill>
                  <a:prstClr val="black"/>
                </a:solidFill>
                <a:latin typeface="Verdana" panose="020B0604030504040204" pitchFamily="34" charset="0"/>
                <a:ea typeface="Verdana" panose="020B0604030504040204" pitchFamily="34" charset="0"/>
              </a:rPr>
              <a:t>.</a:t>
            </a:r>
          </a:p>
          <a:p>
            <a:pPr lvl="0">
              <a:defRPr/>
            </a:pPr>
            <a:endParaRPr lang="en-GB" sz="1400" dirty="0">
              <a:solidFill>
                <a:prstClr val="black"/>
              </a:solidFill>
              <a:latin typeface="Verdana" panose="020B0604030504040204" pitchFamily="34" charset="0"/>
              <a:ea typeface="Verdana" panose="020B0604030504040204" pitchFamily="34" charset="0"/>
            </a:endParaRPr>
          </a:p>
          <a:p>
            <a:pPr lvl="0">
              <a:defRPr/>
            </a:pPr>
            <a:r>
              <a:rPr lang="en-GB" sz="1400" noProof="0" dirty="0">
                <a:solidFill>
                  <a:prstClr val="black"/>
                </a:solidFill>
                <a:latin typeface="Verdana" panose="020B0604030504040204" pitchFamily="34" charset="0"/>
                <a:ea typeface="Verdana" panose="020B0604030504040204" pitchFamily="34" charset="0"/>
              </a:rPr>
              <a:t>The Social Impact Leadership Group drove the </a:t>
            </a:r>
            <a:r>
              <a:rPr lang="en-GB" sz="1400" b="1" noProof="0" dirty="0">
                <a:solidFill>
                  <a:prstClr val="black"/>
                </a:solidFill>
                <a:latin typeface="Verdana" panose="020B0604030504040204" pitchFamily="34" charset="0"/>
                <a:ea typeface="Verdana" panose="020B0604030504040204" pitchFamily="34" charset="0"/>
              </a:rPr>
              <a:t>define </a:t>
            </a:r>
            <a:r>
              <a:rPr lang="en-GB" sz="1400" noProof="0" dirty="0">
                <a:solidFill>
                  <a:prstClr val="black"/>
                </a:solidFill>
                <a:latin typeface="Verdana" panose="020B0604030504040204" pitchFamily="34" charset="0"/>
                <a:ea typeface="Verdana" panose="020B0604030504040204" pitchFamily="34" charset="0"/>
              </a:rPr>
              <a:t>stage where ideas were further investigated and a small number selected according to agreed criteria for proof of concept </a:t>
            </a:r>
            <a:r>
              <a:rPr lang="en-GB" sz="1400" b="1" noProof="0" dirty="0">
                <a:solidFill>
                  <a:prstClr val="black"/>
                </a:solidFill>
                <a:latin typeface="Verdana" panose="020B0604030504040204" pitchFamily="34" charset="0"/>
                <a:ea typeface="Verdana" panose="020B0604030504040204" pitchFamily="34" charset="0"/>
              </a:rPr>
              <a:t>development</a:t>
            </a:r>
            <a:r>
              <a:rPr lang="en-GB" sz="1400" noProof="0" dirty="0">
                <a:solidFill>
                  <a:prstClr val="black"/>
                </a:solidFill>
                <a:latin typeface="Verdana" panose="020B0604030504040204" pitchFamily="34" charset="0"/>
                <a:ea typeface="Verdana" panose="020B0604030504040204" pitchFamily="34" charset="0"/>
              </a:rPr>
              <a:t> and </a:t>
            </a:r>
            <a:r>
              <a:rPr lang="en-GB" sz="1400" b="1" noProof="0" dirty="0">
                <a:solidFill>
                  <a:prstClr val="black"/>
                </a:solidFill>
                <a:latin typeface="Verdana" panose="020B0604030504040204" pitchFamily="34" charset="0"/>
                <a:ea typeface="Verdana" panose="020B0604030504040204" pitchFamily="34" charset="0"/>
              </a:rPr>
              <a:t>delivery</a:t>
            </a:r>
            <a:r>
              <a:rPr lang="en-GB" sz="1400" noProof="0" dirty="0">
                <a:solidFill>
                  <a:prstClr val="black"/>
                </a:solidFill>
                <a:latin typeface="Verdana" panose="020B0604030504040204" pitchFamily="34" charset="0"/>
                <a:ea typeface="Verdana" panose="020B0604030504040204" pitchFamily="34" charset="0"/>
              </a:rPr>
              <a:t>.</a:t>
            </a:r>
          </a:p>
          <a:p>
            <a:pPr lvl="0">
              <a:defRPr/>
            </a:pPr>
            <a:endParaRPr kumimoji="0" lang="en-GB" sz="1400" i="0" u="none" strike="noStrike" kern="1200" cap="none" spc="0" normalizeH="0" baseline="0" dirty="0">
              <a:ln>
                <a:noFill/>
              </a:ln>
              <a:solidFill>
                <a:prstClr val="black"/>
              </a:solidFill>
              <a:effectLst/>
              <a:uLnTx/>
              <a:uFillTx/>
              <a:latin typeface="Verdana" panose="020B0604030504040204" pitchFamily="34" charset="0"/>
              <a:ea typeface="Verdana" panose="020B0604030504040204" pitchFamily="34" charset="0"/>
            </a:endParaRPr>
          </a:p>
          <a:p>
            <a:pPr lvl="0">
              <a:defRPr/>
            </a:pPr>
            <a:r>
              <a:rPr lang="en-GB" sz="1400" noProof="0" dirty="0">
                <a:latin typeface="Verdana" panose="020B0604030504040204" pitchFamily="34" charset="0"/>
                <a:ea typeface="Verdana" panose="020B0604030504040204" pitchFamily="34" charset="0"/>
              </a:rPr>
              <a:t>Once an intervention goes live, Quality Improvement methodology will inform PDSA cycles for rapid evaluation, learning and evolution.</a:t>
            </a:r>
          </a:p>
          <a:p>
            <a:pPr lvl="0">
              <a:defRPr/>
            </a:pPr>
            <a:endParaRPr kumimoji="0" lang="en-GB" sz="1400" i="0" u="none" strike="noStrike" kern="1200" cap="none" spc="0" normalizeH="0" baseline="0" dirty="0">
              <a:ln>
                <a:noFill/>
              </a:ln>
              <a:effectLst/>
              <a:uLnTx/>
              <a:uFillTx/>
              <a:latin typeface="Verdana" panose="020B0604030504040204" pitchFamily="34" charset="0"/>
              <a:ea typeface="Verdana" panose="020B0604030504040204" pitchFamily="34" charset="0"/>
            </a:endParaRPr>
          </a:p>
          <a:p>
            <a:pPr lvl="0">
              <a:defRPr/>
            </a:pPr>
            <a:r>
              <a:rPr lang="en-GB" sz="1400" noProof="0" dirty="0">
                <a:latin typeface="Verdana" panose="020B0604030504040204" pitchFamily="34" charset="0"/>
                <a:ea typeface="Verdana" panose="020B0604030504040204" pitchFamily="34" charset="0"/>
              </a:rPr>
              <a:t>When new interventions are identified, they will be triaged through the Single Front Door and assessed for alignment with EPUT’s objective to help its communities thrive.</a:t>
            </a:r>
            <a:endParaRPr kumimoji="0" lang="en-GB" sz="1400" i="0" u="none" strike="noStrike" kern="1200" cap="none" spc="0" normalizeH="0" baseline="0" noProof="0" dirty="0">
              <a:ln>
                <a:noFill/>
              </a:ln>
              <a:effectLst/>
              <a:uLnTx/>
              <a:uFillTx/>
              <a:latin typeface="Verdana" panose="020B0604030504040204" pitchFamily="34" charset="0"/>
              <a:ea typeface="Verdana" panose="020B0604030504040204" pitchFamily="34" charset="0"/>
            </a:endParaRPr>
          </a:p>
        </p:txBody>
      </p:sp>
      <p:sp>
        <p:nvSpPr>
          <p:cNvPr id="11" name="TextBox 10"/>
          <p:cNvSpPr txBox="1"/>
          <p:nvPr/>
        </p:nvSpPr>
        <p:spPr>
          <a:xfrm>
            <a:off x="259773" y="5486400"/>
            <a:ext cx="2345514" cy="307777"/>
          </a:xfrm>
          <a:prstGeom prst="rect">
            <a:avLst/>
          </a:prstGeom>
          <a:noFill/>
        </p:spPr>
        <p:txBody>
          <a:bodyPr wrap="none" rtlCol="0">
            <a:spAutoFit/>
          </a:bodyPr>
          <a:lstStyle/>
          <a:p>
            <a:r>
              <a:rPr lang="en-GB" sz="1400" i="1" dirty="0">
                <a:latin typeface="Verdana" panose="020B0604030504040204" pitchFamily="34" charset="0"/>
                <a:ea typeface="Verdana" panose="020B0604030504040204" pitchFamily="34" charset="0"/>
              </a:rPr>
              <a:t>Source: Design Council </a:t>
            </a:r>
          </a:p>
        </p:txBody>
      </p:sp>
      <p:sp>
        <p:nvSpPr>
          <p:cNvPr id="12" name="TextBox 11"/>
          <p:cNvSpPr txBox="1"/>
          <p:nvPr/>
        </p:nvSpPr>
        <p:spPr>
          <a:xfrm>
            <a:off x="2880237" y="5187948"/>
            <a:ext cx="1960119" cy="338554"/>
          </a:xfrm>
          <a:prstGeom prst="rect">
            <a:avLst/>
          </a:prstGeom>
          <a:noFill/>
          <a:ln>
            <a:solidFill>
              <a:schemeClr val="tx1"/>
            </a:solidFill>
          </a:ln>
        </p:spPr>
        <p:txBody>
          <a:bodyPr wrap="square" rtlCol="0">
            <a:spAutoFit/>
          </a:bodyPr>
          <a:lstStyle/>
          <a:p>
            <a:r>
              <a:rPr lang="en-GB" sz="1600" dirty="0">
                <a:latin typeface="Verdana" panose="020B0604030504040204" pitchFamily="34" charset="0"/>
                <a:ea typeface="Verdana" panose="020B0604030504040204" pitchFamily="34" charset="0"/>
              </a:rPr>
              <a:t>We are now here</a:t>
            </a:r>
          </a:p>
        </p:txBody>
      </p:sp>
      <p:cxnSp>
        <p:nvCxnSpPr>
          <p:cNvPr id="14" name="Straight Arrow Connector 13"/>
          <p:cNvCxnSpPr/>
          <p:nvPr/>
        </p:nvCxnSpPr>
        <p:spPr>
          <a:xfrm flipH="1" flipV="1">
            <a:off x="3623321" y="3916532"/>
            <a:ext cx="312575" cy="1271416"/>
          </a:xfrm>
          <a:prstGeom prst="straightConnector1">
            <a:avLst/>
          </a:prstGeom>
          <a:ln w="57150">
            <a:solidFill>
              <a:srgbClr val="7DC8FF"/>
            </a:solidFill>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267261" y="5874954"/>
            <a:ext cx="5697382" cy="338554"/>
          </a:xfrm>
          <a:prstGeom prst="rect">
            <a:avLst/>
          </a:prstGeom>
          <a:noFill/>
          <a:ln>
            <a:solidFill>
              <a:schemeClr val="tx1"/>
            </a:solidFill>
          </a:ln>
        </p:spPr>
        <p:txBody>
          <a:bodyPr wrap="square" rtlCol="0">
            <a:spAutoFit/>
          </a:bodyPr>
          <a:lstStyle/>
          <a:p>
            <a:pPr algn="ctr"/>
            <a:r>
              <a:rPr lang="en-GB" sz="1600" dirty="0">
                <a:latin typeface="Verdana" panose="020B0604030504040204" pitchFamily="34" charset="0"/>
                <a:ea typeface="Verdana" panose="020B0604030504040204" pitchFamily="34" charset="0"/>
              </a:rPr>
              <a:t>Go live with implementation of proofs of concept here</a:t>
            </a:r>
          </a:p>
        </p:txBody>
      </p:sp>
      <p:cxnSp>
        <p:nvCxnSpPr>
          <p:cNvPr id="16" name="Straight Arrow Connector 15"/>
          <p:cNvCxnSpPr/>
          <p:nvPr/>
        </p:nvCxnSpPr>
        <p:spPr>
          <a:xfrm flipH="1" flipV="1">
            <a:off x="6781246" y="3733800"/>
            <a:ext cx="60303" cy="2154214"/>
          </a:xfrm>
          <a:prstGeom prst="straightConnector1">
            <a:avLst/>
          </a:prstGeom>
          <a:ln w="57150">
            <a:solidFill>
              <a:srgbClr val="7DC8FF"/>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358140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c385056d-16ef-4a1f-b452-4036feb688b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CE9CE3FAD4104EBFA4167EF56A0328" ma:contentTypeVersion="17" ma:contentTypeDescription="Create a new document." ma:contentTypeScope="" ma:versionID="be2cd1c3b9ad603c4fe4c57f79b1f4f3">
  <xsd:schema xmlns:xsd="http://www.w3.org/2001/XMLSchema" xmlns:xs="http://www.w3.org/2001/XMLSchema" xmlns:p="http://schemas.microsoft.com/office/2006/metadata/properties" xmlns:ns1="http://schemas.microsoft.com/sharepoint/v3" xmlns:ns3="bb9d178e-a5e5-4483-84fe-ce7b3cb6a15b" xmlns:ns4="c385056d-16ef-4a1f-b452-4036feb688b5" targetNamespace="http://schemas.microsoft.com/office/2006/metadata/properties" ma:root="true" ma:fieldsID="31dd2b6beb61af9972402fec61dbeee3" ns1:_="" ns3:_="" ns4:_="">
    <xsd:import namespace="http://schemas.microsoft.com/sharepoint/v3"/>
    <xsd:import namespace="bb9d178e-a5e5-4483-84fe-ce7b3cb6a15b"/>
    <xsd:import namespace="c385056d-16ef-4a1f-b452-4036feb688b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1:_ip_UnifiedCompliancePolicyProperties" minOccurs="0"/>
                <xsd:element ref="ns1:_ip_UnifiedCompliancePolicyUIAction"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9d178e-a5e5-4483-84fe-ce7b3cb6a1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85056d-16ef-4a1f-b452-4036feb688b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00221E-D07E-4B87-86DE-D6CF714B3D15}">
  <ds:schemaRefs>
    <ds:schemaRef ds:uri="bb9d178e-a5e5-4483-84fe-ce7b3cb6a15b"/>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385056d-16ef-4a1f-b452-4036feb688b5"/>
    <ds:schemaRef ds:uri="http://www.w3.org/XML/1998/namespace"/>
    <ds:schemaRef ds:uri="http://purl.org/dc/dcmitype/"/>
  </ds:schemaRefs>
</ds:datastoreItem>
</file>

<file path=customXml/itemProps2.xml><?xml version="1.0" encoding="utf-8"?>
<ds:datastoreItem xmlns:ds="http://schemas.openxmlformats.org/officeDocument/2006/customXml" ds:itemID="{DD33C18D-F70B-4DD3-9F87-E010533E4A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9d178e-a5e5-4483-84fe-ce7b3cb6a15b"/>
    <ds:schemaRef ds:uri="c385056d-16ef-4a1f-b452-4036feb688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42F484-DBC9-41D2-9D23-B63AFE0311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6563</TotalTime>
  <Words>3015</Words>
  <Application>Microsoft Office PowerPoint</Application>
  <PresentationFormat>Widescreen</PresentationFormat>
  <Paragraphs>228</Paragraphs>
  <Slides>19</Slides>
  <Notes>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30" baseType="lpstr">
      <vt:lpstr>Arial</vt:lpstr>
      <vt:lpstr>Calibri</vt:lpstr>
      <vt:lpstr>Calibri Light</vt:lpstr>
      <vt:lpstr>Helvetica Light</vt:lpstr>
      <vt:lpstr>HelveticaNeue Condensed</vt:lpstr>
      <vt:lpstr>Impact</vt:lpstr>
      <vt:lpstr>Times New Roman</vt:lpstr>
      <vt:lpstr>Verdana</vt:lpstr>
      <vt:lpstr>3_Office Theme</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Adam J</dc:creator>
  <cp:lastModifiedBy>Walker Harriet (R1L) Essex Partnership</cp:lastModifiedBy>
  <cp:revision>90</cp:revision>
  <dcterms:created xsi:type="dcterms:W3CDTF">2022-10-12T07:48:49Z</dcterms:created>
  <dcterms:modified xsi:type="dcterms:W3CDTF">2024-01-30T14:24:29Z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2022-10-12T07:48:50Z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2991fc97-3a99-4003-8a2d-92f52f314b07</vt:lpwstr>
  </property>
  <property fmtid="{D5CDD505-2E9C-101B-9397-08002B2CF9AE}" pid="8" name="MSIP_Label_ea60d57e-af5b-4752-ac57-3e4f28ca11dc_ContentBits">
    <vt:lpwstr>0</vt:lpwstr>
  </property>
  <property fmtid="{D5CDD505-2E9C-101B-9397-08002B2CF9AE}" pid="9" name="ContentTypeId">
    <vt:lpwstr>0x010100A2CE9CE3FAD4104EBFA4167EF56A0328</vt:lpwstr>
  </property>
  <property fmtid="{D5CDD505-2E9C-101B-9397-08002B2CF9AE}" pid="10" name="MediaServiceImageTags">
    <vt:lpwstr/>
  </property>
</Properties>
</file>