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9" r:id="rId3"/>
    <p:sldMasterId id="2147483671" r:id="rId4"/>
    <p:sldMasterId id="2147483673" r:id="rId5"/>
    <p:sldMasterId id="2147483675" r:id="rId6"/>
  </p:sldMasterIdLst>
  <p:notesMasterIdLst>
    <p:notesMasterId r:id="rId29"/>
  </p:notesMasterIdLst>
  <p:sldIdLst>
    <p:sldId id="288" r:id="rId7"/>
    <p:sldId id="452" r:id="rId8"/>
    <p:sldId id="453" r:id="rId9"/>
    <p:sldId id="424" r:id="rId10"/>
    <p:sldId id="425" r:id="rId11"/>
    <p:sldId id="445" r:id="rId12"/>
    <p:sldId id="454" r:id="rId13"/>
    <p:sldId id="455" r:id="rId14"/>
    <p:sldId id="464" r:id="rId15"/>
    <p:sldId id="456" r:id="rId16"/>
    <p:sldId id="457" r:id="rId17"/>
    <p:sldId id="440" r:id="rId18"/>
    <p:sldId id="458" r:id="rId19"/>
    <p:sldId id="459" r:id="rId20"/>
    <p:sldId id="460" r:id="rId21"/>
    <p:sldId id="444" r:id="rId22"/>
    <p:sldId id="461" r:id="rId23"/>
    <p:sldId id="434" r:id="rId24"/>
    <p:sldId id="462" r:id="rId25"/>
    <p:sldId id="435" r:id="rId26"/>
    <p:sldId id="436" r:id="rId27"/>
    <p:sldId id="437" r:id="rId2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by Martine (R1L) Essex Partnership" initials="MM(EP" lastIdx="18" clrIdx="0">
    <p:extLst>
      <p:ext uri="{19B8F6BF-5375-455C-9EA6-DF929625EA0E}">
        <p15:presenceInfo xmlns:p15="http://schemas.microsoft.com/office/powerpoint/2012/main" userId="S-1-5-21-4294843508-2536323886-355255943-98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7DC8FF"/>
    <a:srgbClr val="28A0BE"/>
    <a:srgbClr val="9F64FF"/>
    <a:srgbClr val="AD8BFF"/>
    <a:srgbClr val="E3D8FF"/>
    <a:srgbClr val="FF8CF5"/>
    <a:srgbClr val="9164FF"/>
    <a:srgbClr val="00F5D2"/>
    <a:srgbClr val="4086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D5B58E-D055-4D97-B4D0-65B0AB60A19B}" v="1018" dt="2021-10-26T16:28:49.3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94411" autoAdjust="0"/>
  </p:normalViewPr>
  <p:slideViewPr>
    <p:cSldViewPr snapToGrid="0">
      <p:cViewPr>
        <p:scale>
          <a:sx n="75" d="100"/>
          <a:sy n="75" d="100"/>
        </p:scale>
        <p:origin x="182" y="43"/>
      </p:cViewPr>
      <p:guideLst/>
    </p:cSldViewPr>
  </p:slideViewPr>
  <p:notesTextViewPr>
    <p:cViewPr>
      <p:scale>
        <a:sx n="1" d="1"/>
        <a:sy n="1" d="1"/>
      </p:scale>
      <p:origin x="0" y="0"/>
    </p:cViewPr>
  </p:notesTextViewPr>
  <p:sorterViewPr>
    <p:cViewPr>
      <p:scale>
        <a:sx n="180" d="100"/>
        <a:sy n="180" d="100"/>
      </p:scale>
      <p:origin x="0" y="-18980"/>
    </p:cViewPr>
  </p:sorterViewPr>
  <p:notesViewPr>
    <p:cSldViewPr snapToGrid="0">
      <p:cViewPr varScale="1">
        <p:scale>
          <a:sx n="79" d="100"/>
          <a:sy n="79" d="100"/>
        </p:scale>
        <p:origin x="11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35"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D25DA-BD6D-4DFC-A049-BF94759B4E0B}" type="doc">
      <dgm:prSet loTypeId="urn:microsoft.com/office/officeart/2005/8/layout/venn1" loCatId="relationship" qsTypeId="urn:microsoft.com/office/officeart/2005/8/quickstyle/simple1" qsCatId="simple" csTypeId="urn:microsoft.com/office/officeart/2005/8/colors/accent1_2" csCatId="accent1" phldr="1"/>
      <dgm:spPr/>
    </dgm:pt>
    <dgm:pt modelId="{38B31FA8-90CE-4905-8501-E9AB5F57E83F}">
      <dgm:prSet phldrT="[Text]" custT="1"/>
      <dgm:spPr>
        <a:solidFill>
          <a:srgbClr val="AD8BFF">
            <a:alpha val="50000"/>
          </a:srgbClr>
        </a:solidFill>
      </dgm:spPr>
      <dgm:t>
        <a:bodyPr/>
        <a:lstStyle/>
        <a:p>
          <a:pPr algn="ctr"/>
          <a:r>
            <a:rPr lang="en-GB" sz="1800" b="1" dirty="0">
              <a:latin typeface="Verdana" panose="020B0604030504040204" pitchFamily="34" charset="0"/>
              <a:ea typeface="Verdana" panose="020B0604030504040204" pitchFamily="34" charset="0"/>
              <a:cs typeface="Arial" panose="020B0604020202020204" pitchFamily="34" charset="0"/>
            </a:rPr>
            <a:t>Members</a:t>
          </a:r>
          <a:endParaRPr lang="en-GB" sz="2400" b="1" dirty="0">
            <a:latin typeface="Verdana" panose="020B0604030504040204" pitchFamily="34" charset="0"/>
            <a:ea typeface="Verdana" panose="020B0604030504040204" pitchFamily="34" charset="0"/>
            <a:cs typeface="Arial" panose="020B0604020202020204" pitchFamily="34" charset="0"/>
          </a:endParaRPr>
        </a:p>
      </dgm:t>
    </dgm:pt>
    <dgm:pt modelId="{D93B3EE3-1CC7-46C3-BEE6-3F85975F27F3}" type="parTrans" cxnId="{4B136379-9C1F-4658-B7F3-25B219470233}">
      <dgm:prSet/>
      <dgm:spPr/>
      <dgm:t>
        <a:bodyPr/>
        <a:lstStyle/>
        <a:p>
          <a:pPr algn="ctr"/>
          <a:endParaRPr lang="en-GB"/>
        </a:p>
      </dgm:t>
    </dgm:pt>
    <dgm:pt modelId="{3F014241-19F9-426A-9C87-5F8CE78CB351}" type="sibTrans" cxnId="{4B136379-9C1F-4658-B7F3-25B219470233}">
      <dgm:prSet/>
      <dgm:spPr/>
      <dgm:t>
        <a:bodyPr/>
        <a:lstStyle/>
        <a:p>
          <a:pPr algn="ctr"/>
          <a:endParaRPr lang="en-GB"/>
        </a:p>
      </dgm:t>
    </dgm:pt>
    <dgm:pt modelId="{CE5ABE58-3135-49C8-827F-A7AC0798973E}">
      <dgm:prSet phldrT="[Text]" custT="1"/>
      <dgm:spPr>
        <a:solidFill>
          <a:srgbClr val="005EB8">
            <a:alpha val="50000"/>
          </a:srgbClr>
        </a:solidFill>
      </dgm:spPr>
      <dgm:t>
        <a:bodyPr/>
        <a:lstStyle/>
        <a:p>
          <a:pPr algn="ctr"/>
          <a:r>
            <a:rPr lang="en-GB" sz="1600" b="1" dirty="0">
              <a:latin typeface="Verdana" panose="020B0604030504040204" pitchFamily="34" charset="0"/>
              <a:ea typeface="Verdana" panose="020B0604030504040204" pitchFamily="34" charset="0"/>
              <a:cs typeface="Arial" panose="020B0604020202020204" pitchFamily="34" charset="0"/>
            </a:rPr>
            <a:t>Council of Governors</a:t>
          </a:r>
        </a:p>
      </dgm:t>
    </dgm:pt>
    <dgm:pt modelId="{7D15C41F-B479-4EEB-9641-1C7C57781FA8}" type="parTrans" cxnId="{8741C5E7-87CE-4BEA-95E9-0C57C8684791}">
      <dgm:prSet/>
      <dgm:spPr/>
      <dgm:t>
        <a:bodyPr/>
        <a:lstStyle/>
        <a:p>
          <a:pPr algn="ctr"/>
          <a:endParaRPr lang="en-GB"/>
        </a:p>
      </dgm:t>
    </dgm:pt>
    <dgm:pt modelId="{EB264ED3-C807-4A9A-ACA5-3F494DF6A2FB}" type="sibTrans" cxnId="{8741C5E7-87CE-4BEA-95E9-0C57C8684791}">
      <dgm:prSet/>
      <dgm:spPr/>
      <dgm:t>
        <a:bodyPr/>
        <a:lstStyle/>
        <a:p>
          <a:pPr algn="ctr"/>
          <a:endParaRPr lang="en-GB"/>
        </a:p>
      </dgm:t>
    </dgm:pt>
    <dgm:pt modelId="{25C0F785-EDBA-4820-AFB2-DC40471B77F0}">
      <dgm:prSet phldrT="[Text]" custT="1"/>
      <dgm:spPr>
        <a:solidFill>
          <a:srgbClr val="28A0BE">
            <a:alpha val="50000"/>
          </a:srgbClr>
        </a:solidFill>
      </dgm:spPr>
      <dgm:t>
        <a:bodyPr/>
        <a:lstStyle/>
        <a:p>
          <a:pPr algn="ctr"/>
          <a:r>
            <a:rPr lang="en-GB" sz="1800" b="1" dirty="0">
              <a:latin typeface="Verdana" panose="020B0604030504040204" pitchFamily="34" charset="0"/>
              <a:ea typeface="Verdana" panose="020B0604030504040204" pitchFamily="34" charset="0"/>
              <a:cs typeface="Arial" panose="020B0604020202020204" pitchFamily="34" charset="0"/>
            </a:rPr>
            <a:t>Board of Directors</a:t>
          </a:r>
        </a:p>
      </dgm:t>
    </dgm:pt>
    <dgm:pt modelId="{B72CAE61-0B24-47A8-8D4F-DCCFBD6335DB}" type="parTrans" cxnId="{92BD4CD1-58C7-45B0-AD34-446C6FB31CE2}">
      <dgm:prSet/>
      <dgm:spPr/>
      <dgm:t>
        <a:bodyPr/>
        <a:lstStyle/>
        <a:p>
          <a:pPr algn="ctr"/>
          <a:endParaRPr lang="en-GB"/>
        </a:p>
      </dgm:t>
    </dgm:pt>
    <dgm:pt modelId="{F877C57E-2E49-4F13-ADC3-1302E4AF4207}" type="sibTrans" cxnId="{92BD4CD1-58C7-45B0-AD34-446C6FB31CE2}">
      <dgm:prSet/>
      <dgm:spPr/>
      <dgm:t>
        <a:bodyPr/>
        <a:lstStyle/>
        <a:p>
          <a:pPr algn="ctr"/>
          <a:endParaRPr lang="en-GB"/>
        </a:p>
      </dgm:t>
    </dgm:pt>
    <dgm:pt modelId="{2DBEE42B-B926-426A-B756-724ADA05167A}" type="pres">
      <dgm:prSet presAssocID="{AAED25DA-BD6D-4DFC-A049-BF94759B4E0B}" presName="compositeShape" presStyleCnt="0">
        <dgm:presLayoutVars>
          <dgm:chMax val="7"/>
          <dgm:dir/>
          <dgm:resizeHandles val="exact"/>
        </dgm:presLayoutVars>
      </dgm:prSet>
      <dgm:spPr/>
    </dgm:pt>
    <dgm:pt modelId="{EBA48478-615D-4084-BF26-1EC6EC61F150}" type="pres">
      <dgm:prSet presAssocID="{38B31FA8-90CE-4905-8501-E9AB5F57E83F}" presName="circ1" presStyleLbl="vennNode1" presStyleIdx="0" presStyleCnt="3" custLinFactNeighborX="-335" custLinFactNeighborY="7653"/>
      <dgm:spPr/>
      <dgm:t>
        <a:bodyPr/>
        <a:lstStyle/>
        <a:p>
          <a:endParaRPr lang="en-US"/>
        </a:p>
      </dgm:t>
    </dgm:pt>
    <dgm:pt modelId="{E8163B48-2B53-4509-BDDB-922B42F0569C}" type="pres">
      <dgm:prSet presAssocID="{38B31FA8-90CE-4905-8501-E9AB5F57E83F}" presName="circ1Tx" presStyleLbl="revTx" presStyleIdx="0" presStyleCnt="0">
        <dgm:presLayoutVars>
          <dgm:chMax val="0"/>
          <dgm:chPref val="0"/>
          <dgm:bulletEnabled val="1"/>
        </dgm:presLayoutVars>
      </dgm:prSet>
      <dgm:spPr/>
      <dgm:t>
        <a:bodyPr/>
        <a:lstStyle/>
        <a:p>
          <a:endParaRPr lang="en-US"/>
        </a:p>
      </dgm:t>
    </dgm:pt>
    <dgm:pt modelId="{B77F0E18-54FC-411E-B208-11361A7C8387}" type="pres">
      <dgm:prSet presAssocID="{CE5ABE58-3135-49C8-827F-A7AC0798973E}" presName="circ2" presStyleLbl="vennNode1" presStyleIdx="1" presStyleCnt="3" custLinFactNeighborX="-2344" custLinFactNeighborY="335"/>
      <dgm:spPr/>
      <dgm:t>
        <a:bodyPr/>
        <a:lstStyle/>
        <a:p>
          <a:endParaRPr lang="en-US"/>
        </a:p>
      </dgm:t>
    </dgm:pt>
    <dgm:pt modelId="{BC931E34-3B1C-460A-BB33-45C859E777C1}" type="pres">
      <dgm:prSet presAssocID="{CE5ABE58-3135-49C8-827F-A7AC0798973E}" presName="circ2Tx" presStyleLbl="revTx" presStyleIdx="0" presStyleCnt="0">
        <dgm:presLayoutVars>
          <dgm:chMax val="0"/>
          <dgm:chPref val="0"/>
          <dgm:bulletEnabled val="1"/>
        </dgm:presLayoutVars>
      </dgm:prSet>
      <dgm:spPr/>
      <dgm:t>
        <a:bodyPr/>
        <a:lstStyle/>
        <a:p>
          <a:endParaRPr lang="en-US"/>
        </a:p>
      </dgm:t>
    </dgm:pt>
    <dgm:pt modelId="{9FDF89BE-9F76-42D0-B3BC-1CC90252F07A}" type="pres">
      <dgm:prSet presAssocID="{25C0F785-EDBA-4820-AFB2-DC40471B77F0}" presName="circ3" presStyleLbl="vennNode1" presStyleIdx="2" presStyleCnt="3" custLinFactNeighborX="-3014" custLinFactNeighborY="6028"/>
      <dgm:spPr/>
      <dgm:t>
        <a:bodyPr/>
        <a:lstStyle/>
        <a:p>
          <a:endParaRPr lang="en-US"/>
        </a:p>
      </dgm:t>
    </dgm:pt>
    <dgm:pt modelId="{B04917C9-8BE3-44E0-90DD-7155E2FB98BA}" type="pres">
      <dgm:prSet presAssocID="{25C0F785-EDBA-4820-AFB2-DC40471B77F0}" presName="circ3Tx" presStyleLbl="revTx" presStyleIdx="0" presStyleCnt="0">
        <dgm:presLayoutVars>
          <dgm:chMax val="0"/>
          <dgm:chPref val="0"/>
          <dgm:bulletEnabled val="1"/>
        </dgm:presLayoutVars>
      </dgm:prSet>
      <dgm:spPr/>
      <dgm:t>
        <a:bodyPr/>
        <a:lstStyle/>
        <a:p>
          <a:endParaRPr lang="en-US"/>
        </a:p>
      </dgm:t>
    </dgm:pt>
  </dgm:ptLst>
  <dgm:cxnLst>
    <dgm:cxn modelId="{2E75D7BD-BE51-4A1F-8139-7B242333A7A6}" type="presOf" srcId="{CE5ABE58-3135-49C8-827F-A7AC0798973E}" destId="{BC931E34-3B1C-460A-BB33-45C859E777C1}" srcOrd="1" destOrd="0" presId="urn:microsoft.com/office/officeart/2005/8/layout/venn1"/>
    <dgm:cxn modelId="{14DAD163-1ADB-452C-9225-DAA9831D55EB}" type="presOf" srcId="{AAED25DA-BD6D-4DFC-A049-BF94759B4E0B}" destId="{2DBEE42B-B926-426A-B756-724ADA05167A}" srcOrd="0" destOrd="0" presId="urn:microsoft.com/office/officeart/2005/8/layout/venn1"/>
    <dgm:cxn modelId="{8741C5E7-87CE-4BEA-95E9-0C57C8684791}" srcId="{AAED25DA-BD6D-4DFC-A049-BF94759B4E0B}" destId="{CE5ABE58-3135-49C8-827F-A7AC0798973E}" srcOrd="1" destOrd="0" parTransId="{7D15C41F-B479-4EEB-9641-1C7C57781FA8}" sibTransId="{EB264ED3-C807-4A9A-ACA5-3F494DF6A2FB}"/>
    <dgm:cxn modelId="{4B136379-9C1F-4658-B7F3-25B219470233}" srcId="{AAED25DA-BD6D-4DFC-A049-BF94759B4E0B}" destId="{38B31FA8-90CE-4905-8501-E9AB5F57E83F}" srcOrd="0" destOrd="0" parTransId="{D93B3EE3-1CC7-46C3-BEE6-3F85975F27F3}" sibTransId="{3F014241-19F9-426A-9C87-5F8CE78CB351}"/>
    <dgm:cxn modelId="{59231B9C-FAC4-4374-958D-4945A143DBB2}" type="presOf" srcId="{38B31FA8-90CE-4905-8501-E9AB5F57E83F}" destId="{EBA48478-615D-4084-BF26-1EC6EC61F150}" srcOrd="0" destOrd="0" presId="urn:microsoft.com/office/officeart/2005/8/layout/venn1"/>
    <dgm:cxn modelId="{5CCBC4E8-7D8E-42DE-861F-077378FE0C62}" type="presOf" srcId="{38B31FA8-90CE-4905-8501-E9AB5F57E83F}" destId="{E8163B48-2B53-4509-BDDB-922B42F0569C}" srcOrd="1" destOrd="0" presId="urn:microsoft.com/office/officeart/2005/8/layout/venn1"/>
    <dgm:cxn modelId="{5B744038-B266-42D7-9E0A-076CC595CB3C}" type="presOf" srcId="{25C0F785-EDBA-4820-AFB2-DC40471B77F0}" destId="{B04917C9-8BE3-44E0-90DD-7155E2FB98BA}" srcOrd="1" destOrd="0" presId="urn:microsoft.com/office/officeart/2005/8/layout/venn1"/>
    <dgm:cxn modelId="{7437D109-A2CB-4BEA-AC70-36FAA7A93875}" type="presOf" srcId="{25C0F785-EDBA-4820-AFB2-DC40471B77F0}" destId="{9FDF89BE-9F76-42D0-B3BC-1CC90252F07A}" srcOrd="0" destOrd="0" presId="urn:microsoft.com/office/officeart/2005/8/layout/venn1"/>
    <dgm:cxn modelId="{92BD4CD1-58C7-45B0-AD34-446C6FB31CE2}" srcId="{AAED25DA-BD6D-4DFC-A049-BF94759B4E0B}" destId="{25C0F785-EDBA-4820-AFB2-DC40471B77F0}" srcOrd="2" destOrd="0" parTransId="{B72CAE61-0B24-47A8-8D4F-DCCFBD6335DB}" sibTransId="{F877C57E-2E49-4F13-ADC3-1302E4AF4207}"/>
    <dgm:cxn modelId="{E3964535-619F-4DD7-9388-283A6413CBE6}" type="presOf" srcId="{CE5ABE58-3135-49C8-827F-A7AC0798973E}" destId="{B77F0E18-54FC-411E-B208-11361A7C8387}" srcOrd="0" destOrd="0" presId="urn:microsoft.com/office/officeart/2005/8/layout/venn1"/>
    <dgm:cxn modelId="{4E6E1141-DA3A-4E68-8509-23DE160C83A5}" type="presParOf" srcId="{2DBEE42B-B926-426A-B756-724ADA05167A}" destId="{EBA48478-615D-4084-BF26-1EC6EC61F150}" srcOrd="0" destOrd="0" presId="urn:microsoft.com/office/officeart/2005/8/layout/venn1"/>
    <dgm:cxn modelId="{54741845-6525-42F3-9589-1D185E0A5BC2}" type="presParOf" srcId="{2DBEE42B-B926-426A-B756-724ADA05167A}" destId="{E8163B48-2B53-4509-BDDB-922B42F0569C}" srcOrd="1" destOrd="0" presId="urn:microsoft.com/office/officeart/2005/8/layout/venn1"/>
    <dgm:cxn modelId="{F4D0528F-8278-479A-A83F-0D2AB16DE144}" type="presParOf" srcId="{2DBEE42B-B926-426A-B756-724ADA05167A}" destId="{B77F0E18-54FC-411E-B208-11361A7C8387}" srcOrd="2" destOrd="0" presId="urn:microsoft.com/office/officeart/2005/8/layout/venn1"/>
    <dgm:cxn modelId="{56A1F0EA-3AB6-4E22-B22A-354B4387BDCE}" type="presParOf" srcId="{2DBEE42B-B926-426A-B756-724ADA05167A}" destId="{BC931E34-3B1C-460A-BB33-45C859E777C1}" srcOrd="3" destOrd="0" presId="urn:microsoft.com/office/officeart/2005/8/layout/venn1"/>
    <dgm:cxn modelId="{4394F47B-FEB6-4F61-B3E5-32BAA1362143}" type="presParOf" srcId="{2DBEE42B-B926-426A-B756-724ADA05167A}" destId="{9FDF89BE-9F76-42D0-B3BC-1CC90252F07A}" srcOrd="4" destOrd="0" presId="urn:microsoft.com/office/officeart/2005/8/layout/venn1"/>
    <dgm:cxn modelId="{8F94705D-15DA-42BB-837F-6AB1EB5A7BD7}" type="presParOf" srcId="{2DBEE42B-B926-426A-B756-724ADA05167A}" destId="{B04917C9-8BE3-44E0-90DD-7155E2FB98BA}"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A4CF1-109D-47E7-BCE4-EC57962C08DE}"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BC4547B0-0019-48E7-B5F0-2C024FFBEB44}" type="pres">
      <dgm:prSet presAssocID="{F72A4CF1-109D-47E7-BCE4-EC57962C08DE}" presName="Name0" presStyleCnt="0">
        <dgm:presLayoutVars>
          <dgm:dir/>
          <dgm:animLvl val="lvl"/>
          <dgm:resizeHandles val="exact"/>
        </dgm:presLayoutVars>
      </dgm:prSet>
      <dgm:spPr/>
      <dgm:t>
        <a:bodyPr/>
        <a:lstStyle/>
        <a:p>
          <a:endParaRPr lang="en-US"/>
        </a:p>
      </dgm:t>
    </dgm:pt>
  </dgm:ptLst>
  <dgm:cxnLst>
    <dgm:cxn modelId="{87ABF368-B06E-432F-9BA7-3EE8A7656E47}" type="presOf" srcId="{F72A4CF1-109D-47E7-BCE4-EC57962C08DE}" destId="{BC4547B0-0019-48E7-B5F0-2C024FFBEB44}" srcOrd="0"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2A4CF1-109D-47E7-BCE4-EC57962C08DE}"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BC4547B0-0019-48E7-B5F0-2C024FFBEB44}" type="pres">
      <dgm:prSet presAssocID="{F72A4CF1-109D-47E7-BCE4-EC57962C08DE}" presName="Name0" presStyleCnt="0">
        <dgm:presLayoutVars>
          <dgm:dir/>
          <dgm:animLvl val="lvl"/>
          <dgm:resizeHandles val="exact"/>
        </dgm:presLayoutVars>
      </dgm:prSet>
      <dgm:spPr/>
      <dgm:t>
        <a:bodyPr/>
        <a:lstStyle/>
        <a:p>
          <a:endParaRPr lang="en-US"/>
        </a:p>
      </dgm:t>
    </dgm:pt>
  </dgm:ptLst>
  <dgm:cxnLst>
    <dgm:cxn modelId="{87ABF368-B06E-432F-9BA7-3EE8A7656E47}" type="presOf" srcId="{F72A4CF1-109D-47E7-BCE4-EC57962C08DE}" destId="{BC4547B0-0019-48E7-B5F0-2C024FFBEB44}" srcOrd="0"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2A4CF1-109D-47E7-BCE4-EC57962C08DE}"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US"/>
        </a:p>
      </dgm:t>
    </dgm:pt>
    <dgm:pt modelId="{BC4547B0-0019-48E7-B5F0-2C024FFBEB44}" type="pres">
      <dgm:prSet presAssocID="{F72A4CF1-109D-47E7-BCE4-EC57962C08DE}" presName="Name0" presStyleCnt="0">
        <dgm:presLayoutVars>
          <dgm:dir/>
          <dgm:animLvl val="lvl"/>
          <dgm:resizeHandles val="exact"/>
        </dgm:presLayoutVars>
      </dgm:prSet>
      <dgm:spPr/>
      <dgm:t>
        <a:bodyPr/>
        <a:lstStyle/>
        <a:p>
          <a:endParaRPr lang="en-US"/>
        </a:p>
      </dgm:t>
    </dgm:pt>
  </dgm:ptLst>
  <dgm:cxnLst>
    <dgm:cxn modelId="{87ABF368-B06E-432F-9BA7-3EE8A7656E47}" type="presOf" srcId="{F72A4CF1-109D-47E7-BCE4-EC57962C08DE}" destId="{BC4547B0-0019-48E7-B5F0-2C024FFBEB44}" srcOrd="0"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CA5FCB-C7FA-402C-B18E-091180EB6C27}" type="doc">
      <dgm:prSet loTypeId="urn:microsoft.com/office/officeart/2005/8/layout/cycle8" loCatId="cycle" qsTypeId="urn:microsoft.com/office/officeart/2005/8/quickstyle/simple1" qsCatId="simple" csTypeId="urn:microsoft.com/office/officeart/2005/8/colors/accent1_2" csCatId="accent1" phldr="1"/>
      <dgm:spPr/>
    </dgm:pt>
    <dgm:pt modelId="{872B2807-C1CC-4C0D-9B2D-AABB31D35B46}">
      <dgm:prSet phldrT="[Text]"/>
      <dgm:spPr>
        <a:solidFill>
          <a:srgbClr val="005EB8"/>
        </a:solidFill>
      </dgm:spPr>
      <dgm:t>
        <a:bodyPr/>
        <a:lstStyle/>
        <a:p>
          <a:r>
            <a:rPr lang="en-GB" dirty="0">
              <a:latin typeface="Verdana" panose="020B0604030504040204" pitchFamily="34" charset="0"/>
              <a:ea typeface="Verdana" panose="020B0604030504040204" pitchFamily="34" charset="0"/>
            </a:rPr>
            <a:t>Staff (6)</a:t>
          </a:r>
        </a:p>
      </dgm:t>
    </dgm:pt>
    <dgm:pt modelId="{64BB57CF-D141-498E-8E04-F869158146A6}" type="parTrans" cxnId="{04E1B28A-C645-4198-BDD7-AC483DEE886C}">
      <dgm:prSet/>
      <dgm:spPr/>
      <dgm:t>
        <a:bodyPr/>
        <a:lstStyle/>
        <a:p>
          <a:endParaRPr lang="en-GB"/>
        </a:p>
      </dgm:t>
    </dgm:pt>
    <dgm:pt modelId="{1AB0F8E0-ACA1-4191-A323-BA671D7EFC0F}" type="sibTrans" cxnId="{04E1B28A-C645-4198-BDD7-AC483DEE886C}">
      <dgm:prSet/>
      <dgm:spPr/>
      <dgm:t>
        <a:bodyPr/>
        <a:lstStyle/>
        <a:p>
          <a:endParaRPr lang="en-GB"/>
        </a:p>
      </dgm:t>
    </dgm:pt>
    <dgm:pt modelId="{B1DAEFA8-62E7-49DF-B39F-AAD7261CFD38}">
      <dgm:prSet phldrT="[Text]"/>
      <dgm:spPr>
        <a:solidFill>
          <a:srgbClr val="28A0BE"/>
        </a:solidFill>
      </dgm:spPr>
      <dgm:t>
        <a:bodyPr/>
        <a:lstStyle/>
        <a:p>
          <a:r>
            <a:rPr lang="en-GB" dirty="0">
              <a:latin typeface="Verdana" panose="020B0604030504040204" pitchFamily="34" charset="0"/>
              <a:ea typeface="Verdana" panose="020B0604030504040204" pitchFamily="34" charset="0"/>
            </a:rPr>
            <a:t>Appointed</a:t>
          </a:r>
        </a:p>
        <a:p>
          <a:r>
            <a:rPr lang="en-GB" dirty="0">
              <a:latin typeface="Verdana" panose="020B0604030504040204" pitchFamily="34" charset="0"/>
              <a:ea typeface="Verdana" panose="020B0604030504040204" pitchFamily="34" charset="0"/>
            </a:rPr>
            <a:t>(5)</a:t>
          </a:r>
        </a:p>
      </dgm:t>
    </dgm:pt>
    <dgm:pt modelId="{91B77B0D-C0D0-4582-8DBE-29B9FCB0391F}" type="parTrans" cxnId="{CFCE5F1D-2DA1-4CEE-837A-31CCBC646BE9}">
      <dgm:prSet/>
      <dgm:spPr/>
      <dgm:t>
        <a:bodyPr/>
        <a:lstStyle/>
        <a:p>
          <a:endParaRPr lang="en-GB"/>
        </a:p>
      </dgm:t>
    </dgm:pt>
    <dgm:pt modelId="{DDC9D8F2-FA10-42D4-99A2-4F970A3D5B05}" type="sibTrans" cxnId="{CFCE5F1D-2DA1-4CEE-837A-31CCBC646BE9}">
      <dgm:prSet/>
      <dgm:spPr/>
      <dgm:t>
        <a:bodyPr/>
        <a:lstStyle/>
        <a:p>
          <a:endParaRPr lang="en-GB"/>
        </a:p>
      </dgm:t>
    </dgm:pt>
    <dgm:pt modelId="{E1FBA0A0-0072-433F-A651-BF233E7CCE73}">
      <dgm:prSet phldrT="[Text]"/>
      <dgm:spPr>
        <a:solidFill>
          <a:srgbClr val="9F64FF"/>
        </a:solidFill>
      </dgm:spPr>
      <dgm:t>
        <a:bodyPr/>
        <a:lstStyle/>
        <a:p>
          <a:r>
            <a:rPr lang="en-GB" dirty="0">
              <a:latin typeface="Verdana" panose="020B0604030504040204" pitchFamily="34" charset="0"/>
              <a:ea typeface="Verdana" panose="020B0604030504040204" pitchFamily="34" charset="0"/>
            </a:rPr>
            <a:t>Public (19)</a:t>
          </a:r>
        </a:p>
      </dgm:t>
    </dgm:pt>
    <dgm:pt modelId="{41DF03E6-26EF-40E6-BAE5-0F0AA435C709}" type="parTrans" cxnId="{8A19A5C6-61E1-4C6B-9F2F-B5C5FA6FF629}">
      <dgm:prSet/>
      <dgm:spPr/>
      <dgm:t>
        <a:bodyPr/>
        <a:lstStyle/>
        <a:p>
          <a:endParaRPr lang="en-GB"/>
        </a:p>
      </dgm:t>
    </dgm:pt>
    <dgm:pt modelId="{186CCB94-BC3E-48D5-B429-44BD8998EFCC}" type="sibTrans" cxnId="{8A19A5C6-61E1-4C6B-9F2F-B5C5FA6FF629}">
      <dgm:prSet/>
      <dgm:spPr/>
      <dgm:t>
        <a:bodyPr/>
        <a:lstStyle/>
        <a:p>
          <a:endParaRPr lang="en-GB"/>
        </a:p>
      </dgm:t>
    </dgm:pt>
    <dgm:pt modelId="{0B0D5C14-6918-4E99-B853-8DD5827E7C81}" type="pres">
      <dgm:prSet presAssocID="{81CA5FCB-C7FA-402C-B18E-091180EB6C27}" presName="compositeShape" presStyleCnt="0">
        <dgm:presLayoutVars>
          <dgm:chMax val="7"/>
          <dgm:dir/>
          <dgm:resizeHandles val="exact"/>
        </dgm:presLayoutVars>
      </dgm:prSet>
      <dgm:spPr/>
    </dgm:pt>
    <dgm:pt modelId="{9BEC30B7-A936-432F-9AE4-29D70A108A6C}" type="pres">
      <dgm:prSet presAssocID="{81CA5FCB-C7FA-402C-B18E-091180EB6C27}" presName="wedge1" presStyleLbl="node1" presStyleIdx="0" presStyleCnt="3" custLinFactNeighborX="-1001" custLinFactNeighborY="-380"/>
      <dgm:spPr/>
      <dgm:t>
        <a:bodyPr/>
        <a:lstStyle/>
        <a:p>
          <a:endParaRPr lang="en-US"/>
        </a:p>
      </dgm:t>
    </dgm:pt>
    <dgm:pt modelId="{2FE8904B-E4F6-41C3-A8AE-2B38906094DB}" type="pres">
      <dgm:prSet presAssocID="{81CA5FCB-C7FA-402C-B18E-091180EB6C27}" presName="dummy1a" presStyleCnt="0"/>
      <dgm:spPr/>
    </dgm:pt>
    <dgm:pt modelId="{780D042E-00BA-4280-AC4B-640604571EB3}" type="pres">
      <dgm:prSet presAssocID="{81CA5FCB-C7FA-402C-B18E-091180EB6C27}" presName="dummy1b" presStyleCnt="0"/>
      <dgm:spPr/>
    </dgm:pt>
    <dgm:pt modelId="{557CFACA-457D-4699-868D-B0546FC2085D}" type="pres">
      <dgm:prSet presAssocID="{81CA5FCB-C7FA-402C-B18E-091180EB6C27}" presName="wedge1Tx" presStyleLbl="node1" presStyleIdx="0" presStyleCnt="3">
        <dgm:presLayoutVars>
          <dgm:chMax val="0"/>
          <dgm:chPref val="0"/>
          <dgm:bulletEnabled val="1"/>
        </dgm:presLayoutVars>
      </dgm:prSet>
      <dgm:spPr/>
      <dgm:t>
        <a:bodyPr/>
        <a:lstStyle/>
        <a:p>
          <a:endParaRPr lang="en-US"/>
        </a:p>
      </dgm:t>
    </dgm:pt>
    <dgm:pt modelId="{3F6C1A81-546B-4C6D-8180-CDE172DC11F3}" type="pres">
      <dgm:prSet presAssocID="{81CA5FCB-C7FA-402C-B18E-091180EB6C27}" presName="wedge2" presStyleLbl="node1" presStyleIdx="1" presStyleCnt="3"/>
      <dgm:spPr/>
      <dgm:t>
        <a:bodyPr/>
        <a:lstStyle/>
        <a:p>
          <a:endParaRPr lang="en-US"/>
        </a:p>
      </dgm:t>
    </dgm:pt>
    <dgm:pt modelId="{E8A2D31A-C00C-457B-A12E-942020D18B35}" type="pres">
      <dgm:prSet presAssocID="{81CA5FCB-C7FA-402C-B18E-091180EB6C27}" presName="dummy2a" presStyleCnt="0"/>
      <dgm:spPr/>
    </dgm:pt>
    <dgm:pt modelId="{584A1756-97A7-4301-9E36-00B9EAD9D904}" type="pres">
      <dgm:prSet presAssocID="{81CA5FCB-C7FA-402C-B18E-091180EB6C27}" presName="dummy2b" presStyleCnt="0"/>
      <dgm:spPr/>
    </dgm:pt>
    <dgm:pt modelId="{0C618CC4-B546-4203-A4D1-F5F2BC6699F5}" type="pres">
      <dgm:prSet presAssocID="{81CA5FCB-C7FA-402C-B18E-091180EB6C27}" presName="wedge2Tx" presStyleLbl="node1" presStyleIdx="1" presStyleCnt="3">
        <dgm:presLayoutVars>
          <dgm:chMax val="0"/>
          <dgm:chPref val="0"/>
          <dgm:bulletEnabled val="1"/>
        </dgm:presLayoutVars>
      </dgm:prSet>
      <dgm:spPr/>
      <dgm:t>
        <a:bodyPr/>
        <a:lstStyle/>
        <a:p>
          <a:endParaRPr lang="en-US"/>
        </a:p>
      </dgm:t>
    </dgm:pt>
    <dgm:pt modelId="{763678DE-327A-44BC-B53B-F5DFDC19E637}" type="pres">
      <dgm:prSet presAssocID="{81CA5FCB-C7FA-402C-B18E-091180EB6C27}" presName="wedge3" presStyleLbl="node1" presStyleIdx="2" presStyleCnt="3"/>
      <dgm:spPr/>
      <dgm:t>
        <a:bodyPr/>
        <a:lstStyle/>
        <a:p>
          <a:endParaRPr lang="en-US"/>
        </a:p>
      </dgm:t>
    </dgm:pt>
    <dgm:pt modelId="{5B32FDCC-F1A1-4AD7-BD65-8EA3768C8993}" type="pres">
      <dgm:prSet presAssocID="{81CA5FCB-C7FA-402C-B18E-091180EB6C27}" presName="dummy3a" presStyleCnt="0"/>
      <dgm:spPr/>
    </dgm:pt>
    <dgm:pt modelId="{04A1A4EA-C8C8-478D-909B-29A29D8DDB00}" type="pres">
      <dgm:prSet presAssocID="{81CA5FCB-C7FA-402C-B18E-091180EB6C27}" presName="dummy3b" presStyleCnt="0"/>
      <dgm:spPr/>
    </dgm:pt>
    <dgm:pt modelId="{14427A19-7092-400E-ADFB-0C3AE0B46843}" type="pres">
      <dgm:prSet presAssocID="{81CA5FCB-C7FA-402C-B18E-091180EB6C27}" presName="wedge3Tx" presStyleLbl="node1" presStyleIdx="2" presStyleCnt="3">
        <dgm:presLayoutVars>
          <dgm:chMax val="0"/>
          <dgm:chPref val="0"/>
          <dgm:bulletEnabled val="1"/>
        </dgm:presLayoutVars>
      </dgm:prSet>
      <dgm:spPr/>
      <dgm:t>
        <a:bodyPr/>
        <a:lstStyle/>
        <a:p>
          <a:endParaRPr lang="en-US"/>
        </a:p>
      </dgm:t>
    </dgm:pt>
    <dgm:pt modelId="{2AA8FA30-A094-4C78-8AAA-EFB34CDD2AA7}" type="pres">
      <dgm:prSet presAssocID="{1AB0F8E0-ACA1-4191-A323-BA671D7EFC0F}" presName="arrowWedge1" presStyleLbl="fgSibTrans2D1" presStyleIdx="0" presStyleCnt="3"/>
      <dgm:spPr/>
    </dgm:pt>
    <dgm:pt modelId="{C410CB7E-9B01-4B65-8A2D-C7BB12FAE086}" type="pres">
      <dgm:prSet presAssocID="{DDC9D8F2-FA10-42D4-99A2-4F970A3D5B05}" presName="arrowWedge2" presStyleLbl="fgSibTrans2D1" presStyleIdx="1" presStyleCnt="3"/>
      <dgm:spPr/>
    </dgm:pt>
    <dgm:pt modelId="{D1B89E19-66D0-4777-AF87-3B79E4816614}" type="pres">
      <dgm:prSet presAssocID="{186CCB94-BC3E-48D5-B429-44BD8998EFCC}" presName="arrowWedge3" presStyleLbl="fgSibTrans2D1" presStyleIdx="2" presStyleCnt="3"/>
      <dgm:spPr/>
    </dgm:pt>
  </dgm:ptLst>
  <dgm:cxnLst>
    <dgm:cxn modelId="{CFCE5F1D-2DA1-4CEE-837A-31CCBC646BE9}" srcId="{81CA5FCB-C7FA-402C-B18E-091180EB6C27}" destId="{B1DAEFA8-62E7-49DF-B39F-AAD7261CFD38}" srcOrd="1" destOrd="0" parTransId="{91B77B0D-C0D0-4582-8DBE-29B9FCB0391F}" sibTransId="{DDC9D8F2-FA10-42D4-99A2-4F970A3D5B05}"/>
    <dgm:cxn modelId="{E7F47304-64B9-43EF-BFBB-29156962D920}" type="presOf" srcId="{E1FBA0A0-0072-433F-A651-BF233E7CCE73}" destId="{14427A19-7092-400E-ADFB-0C3AE0B46843}" srcOrd="1" destOrd="0" presId="urn:microsoft.com/office/officeart/2005/8/layout/cycle8"/>
    <dgm:cxn modelId="{C3722A0E-2DF6-469E-ACA8-22CE11491679}" type="presOf" srcId="{872B2807-C1CC-4C0D-9B2D-AABB31D35B46}" destId="{9BEC30B7-A936-432F-9AE4-29D70A108A6C}" srcOrd="0" destOrd="0" presId="urn:microsoft.com/office/officeart/2005/8/layout/cycle8"/>
    <dgm:cxn modelId="{04E1B28A-C645-4198-BDD7-AC483DEE886C}" srcId="{81CA5FCB-C7FA-402C-B18E-091180EB6C27}" destId="{872B2807-C1CC-4C0D-9B2D-AABB31D35B46}" srcOrd="0" destOrd="0" parTransId="{64BB57CF-D141-498E-8E04-F869158146A6}" sibTransId="{1AB0F8E0-ACA1-4191-A323-BA671D7EFC0F}"/>
    <dgm:cxn modelId="{6EA92F43-C842-411E-B8AB-0BEA564C352E}" type="presOf" srcId="{B1DAEFA8-62E7-49DF-B39F-AAD7261CFD38}" destId="{3F6C1A81-546B-4C6D-8180-CDE172DC11F3}" srcOrd="0" destOrd="0" presId="urn:microsoft.com/office/officeart/2005/8/layout/cycle8"/>
    <dgm:cxn modelId="{FD6C47BE-D2E7-4D8D-9042-8C8D01EA7A6A}" type="presOf" srcId="{B1DAEFA8-62E7-49DF-B39F-AAD7261CFD38}" destId="{0C618CC4-B546-4203-A4D1-F5F2BC6699F5}" srcOrd="1" destOrd="0" presId="urn:microsoft.com/office/officeart/2005/8/layout/cycle8"/>
    <dgm:cxn modelId="{2A62D3EC-A2CA-4C0A-96C3-0F980017226C}" type="presOf" srcId="{E1FBA0A0-0072-433F-A651-BF233E7CCE73}" destId="{763678DE-327A-44BC-B53B-F5DFDC19E637}" srcOrd="0" destOrd="0" presId="urn:microsoft.com/office/officeart/2005/8/layout/cycle8"/>
    <dgm:cxn modelId="{8A19A5C6-61E1-4C6B-9F2F-B5C5FA6FF629}" srcId="{81CA5FCB-C7FA-402C-B18E-091180EB6C27}" destId="{E1FBA0A0-0072-433F-A651-BF233E7CCE73}" srcOrd="2" destOrd="0" parTransId="{41DF03E6-26EF-40E6-BAE5-0F0AA435C709}" sibTransId="{186CCB94-BC3E-48D5-B429-44BD8998EFCC}"/>
    <dgm:cxn modelId="{C1E3EA13-F9EC-4189-B94F-3C58D038911C}" type="presOf" srcId="{81CA5FCB-C7FA-402C-B18E-091180EB6C27}" destId="{0B0D5C14-6918-4E99-B853-8DD5827E7C81}" srcOrd="0" destOrd="0" presId="urn:microsoft.com/office/officeart/2005/8/layout/cycle8"/>
    <dgm:cxn modelId="{D4A46C24-0F08-495B-A202-815A8AC9D382}" type="presOf" srcId="{872B2807-C1CC-4C0D-9B2D-AABB31D35B46}" destId="{557CFACA-457D-4699-868D-B0546FC2085D}" srcOrd="1" destOrd="0" presId="urn:microsoft.com/office/officeart/2005/8/layout/cycle8"/>
    <dgm:cxn modelId="{1261BBD5-B7F9-4BA9-B6B1-78705E8B53C4}" type="presParOf" srcId="{0B0D5C14-6918-4E99-B853-8DD5827E7C81}" destId="{9BEC30B7-A936-432F-9AE4-29D70A108A6C}" srcOrd="0" destOrd="0" presId="urn:microsoft.com/office/officeart/2005/8/layout/cycle8"/>
    <dgm:cxn modelId="{42D04575-E72A-4E63-800A-A9E8B93EC7ED}" type="presParOf" srcId="{0B0D5C14-6918-4E99-B853-8DD5827E7C81}" destId="{2FE8904B-E4F6-41C3-A8AE-2B38906094DB}" srcOrd="1" destOrd="0" presId="urn:microsoft.com/office/officeart/2005/8/layout/cycle8"/>
    <dgm:cxn modelId="{44FFED0B-2646-46F6-9493-85DA147DBD95}" type="presParOf" srcId="{0B0D5C14-6918-4E99-B853-8DD5827E7C81}" destId="{780D042E-00BA-4280-AC4B-640604571EB3}" srcOrd="2" destOrd="0" presId="urn:microsoft.com/office/officeart/2005/8/layout/cycle8"/>
    <dgm:cxn modelId="{3F11AC63-48A4-4B57-8063-8596AF5E3566}" type="presParOf" srcId="{0B0D5C14-6918-4E99-B853-8DD5827E7C81}" destId="{557CFACA-457D-4699-868D-B0546FC2085D}" srcOrd="3" destOrd="0" presId="urn:microsoft.com/office/officeart/2005/8/layout/cycle8"/>
    <dgm:cxn modelId="{B3AFC3CC-4713-4383-8236-25D18C135A79}" type="presParOf" srcId="{0B0D5C14-6918-4E99-B853-8DD5827E7C81}" destId="{3F6C1A81-546B-4C6D-8180-CDE172DC11F3}" srcOrd="4" destOrd="0" presId="urn:microsoft.com/office/officeart/2005/8/layout/cycle8"/>
    <dgm:cxn modelId="{0F46B200-BE1B-4F3F-AB3B-DB966AC6D384}" type="presParOf" srcId="{0B0D5C14-6918-4E99-B853-8DD5827E7C81}" destId="{E8A2D31A-C00C-457B-A12E-942020D18B35}" srcOrd="5" destOrd="0" presId="urn:microsoft.com/office/officeart/2005/8/layout/cycle8"/>
    <dgm:cxn modelId="{A371BF7A-7F93-44A4-B60B-94AE351D2B55}" type="presParOf" srcId="{0B0D5C14-6918-4E99-B853-8DD5827E7C81}" destId="{584A1756-97A7-4301-9E36-00B9EAD9D904}" srcOrd="6" destOrd="0" presId="urn:microsoft.com/office/officeart/2005/8/layout/cycle8"/>
    <dgm:cxn modelId="{D28575D3-2F7E-4E87-8FB9-18CADAE3463F}" type="presParOf" srcId="{0B0D5C14-6918-4E99-B853-8DD5827E7C81}" destId="{0C618CC4-B546-4203-A4D1-F5F2BC6699F5}" srcOrd="7" destOrd="0" presId="urn:microsoft.com/office/officeart/2005/8/layout/cycle8"/>
    <dgm:cxn modelId="{8A73FEF1-A190-4A6C-A4BD-BA5F1E4C3AD2}" type="presParOf" srcId="{0B0D5C14-6918-4E99-B853-8DD5827E7C81}" destId="{763678DE-327A-44BC-B53B-F5DFDC19E637}" srcOrd="8" destOrd="0" presId="urn:microsoft.com/office/officeart/2005/8/layout/cycle8"/>
    <dgm:cxn modelId="{AE127500-B367-49B0-9889-DAA05A727039}" type="presParOf" srcId="{0B0D5C14-6918-4E99-B853-8DD5827E7C81}" destId="{5B32FDCC-F1A1-4AD7-BD65-8EA3768C8993}" srcOrd="9" destOrd="0" presId="urn:microsoft.com/office/officeart/2005/8/layout/cycle8"/>
    <dgm:cxn modelId="{49038270-52B0-41F9-AC5D-9AB0C237B4AB}" type="presParOf" srcId="{0B0D5C14-6918-4E99-B853-8DD5827E7C81}" destId="{04A1A4EA-C8C8-478D-909B-29A29D8DDB00}" srcOrd="10" destOrd="0" presId="urn:microsoft.com/office/officeart/2005/8/layout/cycle8"/>
    <dgm:cxn modelId="{7144E21F-843F-4836-87D1-073CA26CEBB1}" type="presParOf" srcId="{0B0D5C14-6918-4E99-B853-8DD5827E7C81}" destId="{14427A19-7092-400E-ADFB-0C3AE0B46843}" srcOrd="11" destOrd="0" presId="urn:microsoft.com/office/officeart/2005/8/layout/cycle8"/>
    <dgm:cxn modelId="{966802C2-68C6-440F-9D18-9373957CC39E}" type="presParOf" srcId="{0B0D5C14-6918-4E99-B853-8DD5827E7C81}" destId="{2AA8FA30-A094-4C78-8AAA-EFB34CDD2AA7}" srcOrd="12" destOrd="0" presId="urn:microsoft.com/office/officeart/2005/8/layout/cycle8"/>
    <dgm:cxn modelId="{CA229EB0-640A-4C62-A3F5-85D600481609}" type="presParOf" srcId="{0B0D5C14-6918-4E99-B853-8DD5827E7C81}" destId="{C410CB7E-9B01-4B65-8A2D-C7BB12FAE086}" srcOrd="13" destOrd="0" presId="urn:microsoft.com/office/officeart/2005/8/layout/cycle8"/>
    <dgm:cxn modelId="{46C5D569-2031-46DA-875F-45C0BDD9AC29}" type="presParOf" srcId="{0B0D5C14-6918-4E99-B853-8DD5827E7C81}" destId="{D1B89E19-66D0-4777-AF87-3B79E4816614}"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48478-615D-4084-BF26-1EC6EC61F150}">
      <dsp:nvSpPr>
        <dsp:cNvPr id="0" name=""/>
        <dsp:cNvSpPr/>
      </dsp:nvSpPr>
      <dsp:spPr>
        <a:xfrm>
          <a:off x="1743933" y="203817"/>
          <a:ext cx="2093372" cy="2093372"/>
        </a:xfrm>
        <a:prstGeom prst="ellipse">
          <a:avLst/>
        </a:prstGeom>
        <a:solidFill>
          <a:srgbClr val="AD8BFF">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b="1" kern="1200" dirty="0">
              <a:latin typeface="Verdana" panose="020B0604030504040204" pitchFamily="34" charset="0"/>
              <a:ea typeface="Verdana" panose="020B0604030504040204" pitchFamily="34" charset="0"/>
              <a:cs typeface="Arial" panose="020B0604020202020204" pitchFamily="34" charset="0"/>
            </a:rPr>
            <a:t>Members</a:t>
          </a:r>
          <a:endParaRPr lang="en-GB" sz="2400" b="1" kern="1200" dirty="0">
            <a:latin typeface="Verdana" panose="020B0604030504040204" pitchFamily="34" charset="0"/>
            <a:ea typeface="Verdana" panose="020B0604030504040204" pitchFamily="34" charset="0"/>
            <a:cs typeface="Arial" panose="020B0604020202020204" pitchFamily="34" charset="0"/>
          </a:endParaRPr>
        </a:p>
      </dsp:txBody>
      <dsp:txXfrm>
        <a:off x="2023049" y="570157"/>
        <a:ext cx="1535139" cy="942017"/>
      </dsp:txXfrm>
    </dsp:sp>
    <dsp:sp modelId="{B77F0E18-54FC-411E-B208-11361A7C8387}">
      <dsp:nvSpPr>
        <dsp:cNvPr id="0" name=""/>
        <dsp:cNvSpPr/>
      </dsp:nvSpPr>
      <dsp:spPr>
        <a:xfrm>
          <a:off x="2457235" y="1358982"/>
          <a:ext cx="2093372" cy="2093372"/>
        </a:xfrm>
        <a:prstGeom prst="ellipse">
          <a:avLst/>
        </a:prstGeom>
        <a:solidFill>
          <a:srgbClr val="005EB8">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GB" sz="1600" b="1" kern="1200" dirty="0">
              <a:latin typeface="Verdana" panose="020B0604030504040204" pitchFamily="34" charset="0"/>
              <a:ea typeface="Verdana" panose="020B0604030504040204" pitchFamily="34" charset="0"/>
              <a:cs typeface="Arial" panose="020B0604020202020204" pitchFamily="34" charset="0"/>
            </a:rPr>
            <a:t>Council of Governors</a:t>
          </a:r>
        </a:p>
      </dsp:txBody>
      <dsp:txXfrm>
        <a:off x="3097458" y="1899770"/>
        <a:ext cx="1256023" cy="1151354"/>
      </dsp:txXfrm>
    </dsp:sp>
    <dsp:sp modelId="{9FDF89BE-9F76-42D0-B3BC-1CC90252F07A}">
      <dsp:nvSpPr>
        <dsp:cNvPr id="0" name=""/>
        <dsp:cNvSpPr/>
      </dsp:nvSpPr>
      <dsp:spPr>
        <a:xfrm>
          <a:off x="932493" y="1395581"/>
          <a:ext cx="2093372" cy="2093372"/>
        </a:xfrm>
        <a:prstGeom prst="ellipse">
          <a:avLst/>
        </a:prstGeom>
        <a:solidFill>
          <a:srgbClr val="28A0BE">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b="1" kern="1200" dirty="0">
              <a:latin typeface="Verdana" panose="020B0604030504040204" pitchFamily="34" charset="0"/>
              <a:ea typeface="Verdana" panose="020B0604030504040204" pitchFamily="34" charset="0"/>
              <a:cs typeface="Arial" panose="020B0604020202020204" pitchFamily="34" charset="0"/>
            </a:rPr>
            <a:t>Board of Directors</a:t>
          </a:r>
        </a:p>
      </dsp:txBody>
      <dsp:txXfrm>
        <a:off x="1129618" y="1936369"/>
        <a:ext cx="1256023" cy="11513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C30B7-A936-432F-9AE4-29D70A108A6C}">
      <dsp:nvSpPr>
        <dsp:cNvPr id="0" name=""/>
        <dsp:cNvSpPr/>
      </dsp:nvSpPr>
      <dsp:spPr>
        <a:xfrm>
          <a:off x="2950194" y="237795"/>
          <a:ext cx="3231750" cy="3231750"/>
        </a:xfrm>
        <a:prstGeom prst="pie">
          <a:avLst>
            <a:gd name="adj1" fmla="val 16200000"/>
            <a:gd name="adj2" fmla="val 1800000"/>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latin typeface="Verdana" panose="020B0604030504040204" pitchFamily="34" charset="0"/>
              <a:ea typeface="Verdana" panose="020B0604030504040204" pitchFamily="34" charset="0"/>
            </a:rPr>
            <a:t>Staff (6)</a:t>
          </a:r>
        </a:p>
      </dsp:txBody>
      <dsp:txXfrm>
        <a:off x="4653403" y="922618"/>
        <a:ext cx="1154196" cy="961830"/>
      </dsp:txXfrm>
    </dsp:sp>
    <dsp:sp modelId="{3F6C1A81-546B-4C6D-8180-CDE172DC11F3}">
      <dsp:nvSpPr>
        <dsp:cNvPr id="0" name=""/>
        <dsp:cNvSpPr/>
      </dsp:nvSpPr>
      <dsp:spPr>
        <a:xfrm>
          <a:off x="2915985" y="365495"/>
          <a:ext cx="3231750" cy="3231750"/>
        </a:xfrm>
        <a:prstGeom prst="pie">
          <a:avLst>
            <a:gd name="adj1" fmla="val 1800000"/>
            <a:gd name="adj2" fmla="val 9000000"/>
          </a:avLst>
        </a:prstGeom>
        <a:solidFill>
          <a:srgbClr val="28A0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latin typeface="Verdana" panose="020B0604030504040204" pitchFamily="34" charset="0"/>
              <a:ea typeface="Verdana" panose="020B0604030504040204" pitchFamily="34" charset="0"/>
            </a:rPr>
            <a:t>Appointed</a:t>
          </a:r>
        </a:p>
        <a:p>
          <a:pPr lvl="0" algn="ctr" defTabSz="1022350">
            <a:lnSpc>
              <a:spcPct val="90000"/>
            </a:lnSpc>
            <a:spcBef>
              <a:spcPct val="0"/>
            </a:spcBef>
            <a:spcAft>
              <a:spcPct val="35000"/>
            </a:spcAft>
          </a:pPr>
          <a:r>
            <a:rPr lang="en-GB" sz="2300" kern="1200" dirty="0">
              <a:latin typeface="Verdana" panose="020B0604030504040204" pitchFamily="34" charset="0"/>
              <a:ea typeface="Verdana" panose="020B0604030504040204" pitchFamily="34" charset="0"/>
            </a:rPr>
            <a:t>(5)</a:t>
          </a:r>
        </a:p>
      </dsp:txBody>
      <dsp:txXfrm>
        <a:off x="3685449" y="2462286"/>
        <a:ext cx="1731294" cy="846410"/>
      </dsp:txXfrm>
    </dsp:sp>
    <dsp:sp modelId="{763678DE-327A-44BC-B53B-F5DFDC19E637}">
      <dsp:nvSpPr>
        <dsp:cNvPr id="0" name=""/>
        <dsp:cNvSpPr/>
      </dsp:nvSpPr>
      <dsp:spPr>
        <a:xfrm>
          <a:off x="2849426" y="250075"/>
          <a:ext cx="3231750" cy="3231750"/>
        </a:xfrm>
        <a:prstGeom prst="pie">
          <a:avLst>
            <a:gd name="adj1" fmla="val 9000000"/>
            <a:gd name="adj2" fmla="val 16200000"/>
          </a:avLst>
        </a:prstGeom>
        <a:solidFill>
          <a:srgbClr val="9F64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GB" sz="2300" kern="1200" dirty="0">
              <a:latin typeface="Verdana" panose="020B0604030504040204" pitchFamily="34" charset="0"/>
              <a:ea typeface="Verdana" panose="020B0604030504040204" pitchFamily="34" charset="0"/>
            </a:rPr>
            <a:t>Public (19)</a:t>
          </a:r>
        </a:p>
      </dsp:txBody>
      <dsp:txXfrm>
        <a:off x="3223771" y="934899"/>
        <a:ext cx="1154196" cy="961830"/>
      </dsp:txXfrm>
    </dsp:sp>
    <dsp:sp modelId="{2AA8FA30-A094-4C78-8AAA-EFB34CDD2AA7}">
      <dsp:nvSpPr>
        <dsp:cNvPr id="0" name=""/>
        <dsp:cNvSpPr/>
      </dsp:nvSpPr>
      <dsp:spPr>
        <a:xfrm>
          <a:off x="2750400" y="37734"/>
          <a:ext cx="3631871" cy="363187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10CB7E-9B01-4B65-8A2D-C7BB12FAE086}">
      <dsp:nvSpPr>
        <dsp:cNvPr id="0" name=""/>
        <dsp:cNvSpPr/>
      </dsp:nvSpPr>
      <dsp:spPr>
        <a:xfrm>
          <a:off x="2715924" y="165230"/>
          <a:ext cx="3631871" cy="363187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B89E19-66D0-4777-AF87-3B79E4816614}">
      <dsp:nvSpPr>
        <dsp:cNvPr id="0" name=""/>
        <dsp:cNvSpPr/>
      </dsp:nvSpPr>
      <dsp:spPr>
        <a:xfrm>
          <a:off x="2649099" y="50015"/>
          <a:ext cx="3631871" cy="363187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6"/>
          </a:xfrm>
          <a:prstGeom prst="rect">
            <a:avLst/>
          </a:prstGeom>
        </p:spPr>
        <p:txBody>
          <a:bodyPr vert="horz" lIns="91303" tIns="45651" rIns="91303" bIns="45651" rtlCol="0"/>
          <a:lstStyle>
            <a:lvl1pPr algn="l">
              <a:defRPr sz="1200"/>
            </a:lvl1pPr>
          </a:lstStyle>
          <a:p>
            <a:endParaRPr lang="en-GB" dirty="0"/>
          </a:p>
        </p:txBody>
      </p:sp>
      <p:sp>
        <p:nvSpPr>
          <p:cNvPr id="3" name="Date Placeholder 2"/>
          <p:cNvSpPr>
            <a:spLocks noGrp="1"/>
          </p:cNvSpPr>
          <p:nvPr>
            <p:ph type="dt" idx="1"/>
          </p:nvPr>
        </p:nvSpPr>
        <p:spPr>
          <a:xfrm>
            <a:off x="3850443" y="0"/>
            <a:ext cx="2945659" cy="498136"/>
          </a:xfrm>
          <a:prstGeom prst="rect">
            <a:avLst/>
          </a:prstGeom>
        </p:spPr>
        <p:txBody>
          <a:bodyPr vert="horz" lIns="91303" tIns="45651" rIns="91303" bIns="45651" rtlCol="0"/>
          <a:lstStyle>
            <a:lvl1pPr algn="r">
              <a:defRPr sz="1200"/>
            </a:lvl1pPr>
          </a:lstStyle>
          <a:p>
            <a:fld id="{2EF46187-C5B8-40C5-8EB6-075DDADCFC12}" type="datetimeFigureOut">
              <a:rPr lang="en-GB" smtClean="0"/>
              <a:t>30/01/2024</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303" tIns="45651" rIns="91303" bIns="45651" rtlCol="0" anchor="ctr"/>
          <a:lstStyle/>
          <a:p>
            <a:endParaRPr lang="en-GB" dirty="0"/>
          </a:p>
        </p:txBody>
      </p:sp>
      <p:sp>
        <p:nvSpPr>
          <p:cNvPr id="5" name="Notes Placeholder 4"/>
          <p:cNvSpPr>
            <a:spLocks noGrp="1"/>
          </p:cNvSpPr>
          <p:nvPr>
            <p:ph type="body" sz="quarter" idx="3"/>
          </p:nvPr>
        </p:nvSpPr>
        <p:spPr>
          <a:xfrm>
            <a:off x="679768" y="4777959"/>
            <a:ext cx="5438140" cy="3909238"/>
          </a:xfrm>
          <a:prstGeom prst="rect">
            <a:avLst/>
          </a:prstGeom>
        </p:spPr>
        <p:txBody>
          <a:bodyPr vert="horz" lIns="91303" tIns="45651" rIns="91303" bIns="4565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8135"/>
          </a:xfrm>
          <a:prstGeom prst="rect">
            <a:avLst/>
          </a:prstGeom>
        </p:spPr>
        <p:txBody>
          <a:bodyPr vert="horz" lIns="91303" tIns="45651" rIns="91303" bIns="4565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8135"/>
          </a:xfrm>
          <a:prstGeom prst="rect">
            <a:avLst/>
          </a:prstGeom>
        </p:spPr>
        <p:txBody>
          <a:bodyPr vert="horz" lIns="91303" tIns="45651" rIns="91303" bIns="45651" rtlCol="0" anchor="b"/>
          <a:lstStyle>
            <a:lvl1pPr algn="r">
              <a:defRPr sz="1200"/>
            </a:lvl1pPr>
          </a:lstStyle>
          <a:p>
            <a:fld id="{39274E3F-E8D4-4909-887C-A03E04607351}" type="slidenum">
              <a:rPr lang="en-GB" smtClean="0"/>
              <a:t>‹#›</a:t>
            </a:fld>
            <a:endParaRPr lang="en-GB" dirty="0"/>
          </a:p>
        </p:txBody>
      </p:sp>
    </p:spTree>
    <p:extLst>
      <p:ext uri="{BB962C8B-B14F-4D97-AF65-F5344CB8AC3E}">
        <p14:creationId xmlns:p14="http://schemas.microsoft.com/office/powerpoint/2010/main" val="2079008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39274E3F-E8D4-4909-887C-A03E04607351}" type="slidenum">
              <a:rPr lang="en-GB" smtClean="0"/>
              <a:t>6</a:t>
            </a:fld>
            <a:endParaRPr lang="en-GB" dirty="0"/>
          </a:p>
        </p:txBody>
      </p:sp>
    </p:spTree>
    <p:extLst>
      <p:ext uri="{BB962C8B-B14F-4D97-AF65-F5344CB8AC3E}">
        <p14:creationId xmlns:p14="http://schemas.microsoft.com/office/powerpoint/2010/main" val="1444989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39274E3F-E8D4-4909-887C-A03E04607351}" type="slidenum">
              <a:rPr lang="en-GB" smtClean="0"/>
              <a:t>7</a:t>
            </a:fld>
            <a:endParaRPr lang="en-GB" dirty="0"/>
          </a:p>
        </p:txBody>
      </p:sp>
    </p:spTree>
    <p:extLst>
      <p:ext uri="{BB962C8B-B14F-4D97-AF65-F5344CB8AC3E}">
        <p14:creationId xmlns:p14="http://schemas.microsoft.com/office/powerpoint/2010/main" val="1297127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39274E3F-E8D4-4909-887C-A03E04607351}" type="slidenum">
              <a:rPr lang="en-GB" smtClean="0"/>
              <a:t>8</a:t>
            </a:fld>
            <a:endParaRPr lang="en-GB" dirty="0"/>
          </a:p>
        </p:txBody>
      </p:sp>
    </p:spTree>
    <p:extLst>
      <p:ext uri="{BB962C8B-B14F-4D97-AF65-F5344CB8AC3E}">
        <p14:creationId xmlns:p14="http://schemas.microsoft.com/office/powerpoint/2010/main" val="166901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1759"/>
            <a:endParaRPr lang="en-GB"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0"/>
          </p:nvPr>
        </p:nvSpPr>
        <p:spPr/>
        <p:txBody>
          <a:bodyPr/>
          <a:lstStyle/>
          <a:p>
            <a:fld id="{39274E3F-E8D4-4909-887C-A03E04607351}" type="slidenum">
              <a:rPr lang="en-GB" smtClean="0"/>
              <a:t>21</a:t>
            </a:fld>
            <a:endParaRPr lang="en-GB" dirty="0"/>
          </a:p>
        </p:txBody>
      </p:sp>
    </p:spTree>
    <p:extLst>
      <p:ext uri="{BB962C8B-B14F-4D97-AF65-F5344CB8AC3E}">
        <p14:creationId xmlns:p14="http://schemas.microsoft.com/office/powerpoint/2010/main" val="1711652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568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255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F846731-1F0D-469D-A47B-6A52F7F84F31}"/>
              </a:ext>
            </a:extLst>
          </p:cNvPr>
          <p:cNvCxnSpPr>
            <a:cxnSpLocks/>
          </p:cNvCxnSpPr>
          <p:nvPr userDrawn="1"/>
        </p:nvCxnSpPr>
        <p:spPr>
          <a:xfrm>
            <a:off x="275167" y="6484305"/>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413CBBB-89D6-49E7-AFF4-E85BF0D9AED3}"/>
              </a:ext>
            </a:extLst>
          </p:cNvPr>
          <p:cNvSpPr txBox="1"/>
          <p:nvPr userDrawn="1"/>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a:t>
            </a:fld>
            <a:endParaRPr lang="en-GB" sz="900" dirty="0">
              <a:latin typeface="HelveticaNeue Condensed" panose="02000506050000020004" pitchFamily="2" charset="0"/>
            </a:endParaRPr>
          </a:p>
        </p:txBody>
      </p:sp>
      <p:sp>
        <p:nvSpPr>
          <p:cNvPr id="8" name="TextBox 7">
            <a:extLst>
              <a:ext uri="{FF2B5EF4-FFF2-40B4-BE49-F238E27FC236}">
                <a16:creationId xmlns:a16="http://schemas.microsoft.com/office/drawing/2014/main" id="{A74A965A-ED83-4EF9-9E39-CB639681E18D}"/>
              </a:ext>
            </a:extLst>
          </p:cNvPr>
          <p:cNvSpPr txBox="1"/>
          <p:nvPr userDrawn="1"/>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Tree>
    <p:extLst>
      <p:ext uri="{BB962C8B-B14F-4D97-AF65-F5344CB8AC3E}">
        <p14:creationId xmlns:p14="http://schemas.microsoft.com/office/powerpoint/2010/main" val="3710450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096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88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061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EB8"/>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t="18449" b="27566"/>
          <a:stretch/>
        </p:blipFill>
        <p:spPr>
          <a:xfrm>
            <a:off x="245605" y="145862"/>
            <a:ext cx="2863851" cy="1092530"/>
          </a:xfrm>
          <a:prstGeom prst="rect">
            <a:avLst/>
          </a:prstGeom>
        </p:spPr>
      </p:pic>
      <p:sp>
        <p:nvSpPr>
          <p:cNvPr id="10" name="TextBox 9">
            <a:extLst>
              <a:ext uri="{FF2B5EF4-FFF2-40B4-BE49-F238E27FC236}">
                <a16:creationId xmlns:a16="http://schemas.microsoft.com/office/drawing/2014/main" id="{A5502CCF-7584-4D15-96A1-E570A4D5BB94}"/>
              </a:ext>
            </a:extLst>
          </p:cNvPr>
          <p:cNvSpPr txBox="1"/>
          <p:nvPr userDrawn="1"/>
        </p:nvSpPr>
        <p:spPr>
          <a:xfrm>
            <a:off x="8495035" y="5474429"/>
            <a:ext cx="3696966" cy="1578894"/>
          </a:xfrm>
          <a:prstGeom prst="rect">
            <a:avLst/>
          </a:prstGeom>
          <a:noFill/>
        </p:spPr>
        <p:txBody>
          <a:bodyPr wrap="square" rtlCol="0" anchor="ctr">
            <a:spAutoFit/>
          </a:bodyPr>
          <a:lstStyle/>
          <a:p>
            <a:pPr>
              <a:lnSpc>
                <a:spcPct val="70000"/>
              </a:lnSpc>
            </a:pPr>
            <a:r>
              <a:rPr lang="en-US" sz="13800" dirty="0">
                <a:ln w="19050">
                  <a:solidFill>
                    <a:srgbClr val="4086CA"/>
                  </a:solidFill>
                </a:ln>
                <a:noFill/>
                <a:latin typeface="Impact" panose="020B0806030902050204" pitchFamily="34" charset="0"/>
              </a:rPr>
              <a:t>EPUT</a:t>
            </a:r>
            <a:endParaRPr lang="en-GB" sz="13800" dirty="0">
              <a:ln w="19050">
                <a:solidFill>
                  <a:srgbClr val="4086CA"/>
                </a:solidFill>
              </a:ln>
              <a:noFill/>
              <a:latin typeface="Impact" panose="020B0806030902050204" pitchFamily="34" charset="0"/>
            </a:endParaRPr>
          </a:p>
        </p:txBody>
      </p:sp>
    </p:spTree>
    <p:extLst>
      <p:ext uri="{BB962C8B-B14F-4D97-AF65-F5344CB8AC3E}">
        <p14:creationId xmlns:p14="http://schemas.microsoft.com/office/powerpoint/2010/main" val="3640820111"/>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10000" kern="1200">
          <a:solidFill>
            <a:schemeClr val="accent3"/>
          </a:solidFill>
          <a:latin typeface="Impact" panose="020B080603090205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70211" y="205343"/>
            <a:ext cx="1658589" cy="431037"/>
          </a:xfrm>
          <a:prstGeom prst="rect">
            <a:avLst/>
          </a:prstGeom>
        </p:spPr>
      </p:pic>
      <p:cxnSp>
        <p:nvCxnSpPr>
          <p:cNvPr id="11" name="Straight Connector 10">
            <a:extLst>
              <a:ext uri="{FF2B5EF4-FFF2-40B4-BE49-F238E27FC236}">
                <a16:creationId xmlns:a16="http://schemas.microsoft.com/office/drawing/2014/main" id="{BDCEACF8-D520-4D80-AA4C-583E1A86528A}"/>
              </a:ext>
            </a:extLst>
          </p:cNvPr>
          <p:cNvCxnSpPr>
            <a:cxnSpLocks/>
          </p:cNvCxnSpPr>
          <p:nvPr userDrawn="1"/>
        </p:nvCxnSpPr>
        <p:spPr>
          <a:xfrm>
            <a:off x="213175" y="705733"/>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BA7C909-3BD8-4D75-88BD-8A7E6953822E}"/>
              </a:ext>
            </a:extLst>
          </p:cNvPr>
          <p:cNvSpPr txBox="1"/>
          <p:nvPr userDrawn="1"/>
        </p:nvSpPr>
        <p:spPr>
          <a:xfrm>
            <a:off x="173567" y="1128734"/>
            <a:ext cx="8978900" cy="1126462"/>
          </a:xfrm>
          <a:prstGeom prst="rect">
            <a:avLst/>
          </a:prstGeom>
          <a:noFill/>
        </p:spPr>
        <p:txBody>
          <a:bodyPr wrap="square" rtlCol="0" anchor="t">
            <a:spAutoFit/>
          </a:bodyPr>
          <a:lstStyle/>
          <a:p>
            <a:pPr>
              <a:lnSpc>
                <a:spcPct val="70000"/>
              </a:lnSpc>
            </a:pPr>
            <a:r>
              <a:rPr lang="en-US" sz="9600" spc="-150" dirty="0">
                <a:solidFill>
                  <a:srgbClr val="005EB8"/>
                </a:solidFill>
                <a:latin typeface="Impact" panose="020B0806030902050204" pitchFamily="34" charset="0"/>
              </a:rPr>
              <a:t>CONTENTS.</a:t>
            </a:r>
            <a:endParaRPr lang="en-GB" sz="9600" spc="-150" dirty="0">
              <a:solidFill>
                <a:srgbClr val="005EB8"/>
              </a:solidFill>
              <a:latin typeface="Impact" panose="020B0806030902050204" pitchFamily="34" charset="0"/>
            </a:endParaRPr>
          </a:p>
        </p:txBody>
      </p:sp>
      <p:cxnSp>
        <p:nvCxnSpPr>
          <p:cNvPr id="13" name="Straight Connector 12">
            <a:extLst>
              <a:ext uri="{FF2B5EF4-FFF2-40B4-BE49-F238E27FC236}">
                <a16:creationId xmlns:a16="http://schemas.microsoft.com/office/drawing/2014/main" id="{8F846731-1F0D-469D-A47B-6A52F7F84F31}"/>
              </a:ext>
            </a:extLst>
          </p:cNvPr>
          <p:cNvCxnSpPr>
            <a:cxnSpLocks/>
          </p:cNvCxnSpPr>
          <p:nvPr userDrawn="1"/>
        </p:nvCxnSpPr>
        <p:spPr>
          <a:xfrm>
            <a:off x="275167" y="6484305"/>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413CBBB-89D6-49E7-AFF4-E85BF0D9AED3}"/>
              </a:ext>
            </a:extLst>
          </p:cNvPr>
          <p:cNvSpPr txBox="1"/>
          <p:nvPr userDrawn="1"/>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a:t>
            </a:fld>
            <a:endParaRPr lang="en-GB" sz="900" dirty="0">
              <a:latin typeface="HelveticaNeue Condensed" panose="02000506050000020004" pitchFamily="2" charset="0"/>
            </a:endParaRPr>
          </a:p>
        </p:txBody>
      </p:sp>
      <p:sp>
        <p:nvSpPr>
          <p:cNvPr id="15" name="TextBox 14">
            <a:extLst>
              <a:ext uri="{FF2B5EF4-FFF2-40B4-BE49-F238E27FC236}">
                <a16:creationId xmlns:a16="http://schemas.microsoft.com/office/drawing/2014/main" id="{A74A965A-ED83-4EF9-9E39-CB639681E18D}"/>
              </a:ext>
            </a:extLst>
          </p:cNvPr>
          <p:cNvSpPr txBox="1"/>
          <p:nvPr userDrawn="1"/>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Tree>
    <p:extLst>
      <p:ext uri="{BB962C8B-B14F-4D97-AF65-F5344CB8AC3E}">
        <p14:creationId xmlns:p14="http://schemas.microsoft.com/office/powerpoint/2010/main" val="3982501062"/>
      </p:ext>
    </p:extLst>
  </p:cSld>
  <p:clrMap bg1="lt1" tx1="dk1" bg2="lt2" tx2="dk2" accent1="accent1" accent2="accent2" accent3="accent3" accent4="accent4" accent5="accent5" accent6="accent6" hlink="hlink" folHlink="folHlink"/>
  <p:sldLayoutIdLst>
    <p:sldLayoutId id="214748366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70211" y="205343"/>
            <a:ext cx="1658589" cy="431037"/>
          </a:xfrm>
          <a:prstGeom prst="rect">
            <a:avLst/>
          </a:prstGeom>
        </p:spPr>
      </p:pic>
      <p:cxnSp>
        <p:nvCxnSpPr>
          <p:cNvPr id="11" name="Straight Connector 10">
            <a:extLst>
              <a:ext uri="{FF2B5EF4-FFF2-40B4-BE49-F238E27FC236}">
                <a16:creationId xmlns:a16="http://schemas.microsoft.com/office/drawing/2014/main" id="{BDCEACF8-D520-4D80-AA4C-583E1A86528A}"/>
              </a:ext>
            </a:extLst>
          </p:cNvPr>
          <p:cNvCxnSpPr>
            <a:cxnSpLocks/>
          </p:cNvCxnSpPr>
          <p:nvPr userDrawn="1"/>
        </p:nvCxnSpPr>
        <p:spPr>
          <a:xfrm>
            <a:off x="213175" y="705733"/>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BA7C909-3BD8-4D75-88BD-8A7E6953822E}"/>
              </a:ext>
            </a:extLst>
          </p:cNvPr>
          <p:cNvSpPr txBox="1"/>
          <p:nvPr userDrawn="1"/>
        </p:nvSpPr>
        <p:spPr>
          <a:xfrm>
            <a:off x="173567" y="1128734"/>
            <a:ext cx="8978900" cy="1126462"/>
          </a:xfrm>
          <a:prstGeom prst="rect">
            <a:avLst/>
          </a:prstGeom>
          <a:noFill/>
        </p:spPr>
        <p:txBody>
          <a:bodyPr wrap="square" rtlCol="0" anchor="t">
            <a:spAutoFit/>
          </a:bodyPr>
          <a:lstStyle/>
          <a:p>
            <a:pPr>
              <a:lnSpc>
                <a:spcPct val="70000"/>
              </a:lnSpc>
            </a:pPr>
            <a:r>
              <a:rPr lang="en-US" sz="9600" spc="-150" dirty="0">
                <a:solidFill>
                  <a:srgbClr val="005EB8"/>
                </a:solidFill>
                <a:latin typeface="Impact" panose="020B0806030902050204" pitchFamily="34" charset="0"/>
              </a:rPr>
              <a:t>CONTENTS.</a:t>
            </a:r>
            <a:endParaRPr lang="en-GB" sz="9600" spc="-150" dirty="0">
              <a:solidFill>
                <a:srgbClr val="005EB8"/>
              </a:solidFill>
              <a:latin typeface="Impact" panose="020B0806030902050204" pitchFamily="34" charset="0"/>
            </a:endParaRPr>
          </a:p>
        </p:txBody>
      </p:sp>
      <p:cxnSp>
        <p:nvCxnSpPr>
          <p:cNvPr id="5" name="Straight Connector 4">
            <a:extLst>
              <a:ext uri="{FF2B5EF4-FFF2-40B4-BE49-F238E27FC236}">
                <a16:creationId xmlns:a16="http://schemas.microsoft.com/office/drawing/2014/main" id="{8F846731-1F0D-469D-A47B-6A52F7F84F31}"/>
              </a:ext>
            </a:extLst>
          </p:cNvPr>
          <p:cNvCxnSpPr>
            <a:cxnSpLocks/>
          </p:cNvCxnSpPr>
          <p:nvPr userDrawn="1"/>
        </p:nvCxnSpPr>
        <p:spPr>
          <a:xfrm>
            <a:off x="275167" y="6484305"/>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413CBBB-89D6-49E7-AFF4-E85BF0D9AED3}"/>
              </a:ext>
            </a:extLst>
          </p:cNvPr>
          <p:cNvSpPr txBox="1"/>
          <p:nvPr userDrawn="1"/>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a:t>
            </a:fld>
            <a:endParaRPr lang="en-GB" sz="900" dirty="0">
              <a:latin typeface="HelveticaNeue Condensed" panose="02000506050000020004" pitchFamily="2" charset="0"/>
            </a:endParaRPr>
          </a:p>
        </p:txBody>
      </p:sp>
      <p:sp>
        <p:nvSpPr>
          <p:cNvPr id="7" name="TextBox 6">
            <a:extLst>
              <a:ext uri="{FF2B5EF4-FFF2-40B4-BE49-F238E27FC236}">
                <a16:creationId xmlns:a16="http://schemas.microsoft.com/office/drawing/2014/main" id="{A74A965A-ED83-4EF9-9E39-CB639681E18D}"/>
              </a:ext>
            </a:extLst>
          </p:cNvPr>
          <p:cNvSpPr txBox="1"/>
          <p:nvPr userDrawn="1"/>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Tree>
    <p:extLst>
      <p:ext uri="{BB962C8B-B14F-4D97-AF65-F5344CB8AC3E}">
        <p14:creationId xmlns:p14="http://schemas.microsoft.com/office/powerpoint/2010/main" val="2406338066"/>
      </p:ext>
    </p:extLst>
  </p:cSld>
  <p:clrMap bg1="lt1" tx1="dk1" bg2="lt2" tx2="dk2" accent1="accent1" accent2="accent2" accent3="accent3" accent4="accent4" accent5="accent5" accent6="accent6" hlink="hlink" folHlink="folHlink"/>
  <p:sldLayoutIdLst>
    <p:sldLayoutId id="214748367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5EB8"/>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8219" y="-123984"/>
            <a:ext cx="1720581" cy="1215850"/>
          </a:xfrm>
          <a:prstGeom prst="rect">
            <a:avLst/>
          </a:prstGeom>
        </p:spPr>
      </p:pic>
      <p:sp>
        <p:nvSpPr>
          <p:cNvPr id="10" name="TextBox 9">
            <a:extLst>
              <a:ext uri="{FF2B5EF4-FFF2-40B4-BE49-F238E27FC236}">
                <a16:creationId xmlns:a16="http://schemas.microsoft.com/office/drawing/2014/main" id="{A5502CCF-7584-4D15-96A1-E570A4D5BB94}"/>
              </a:ext>
            </a:extLst>
          </p:cNvPr>
          <p:cNvSpPr txBox="1"/>
          <p:nvPr userDrawn="1"/>
        </p:nvSpPr>
        <p:spPr>
          <a:xfrm>
            <a:off x="8495035" y="5474429"/>
            <a:ext cx="3696966" cy="1578894"/>
          </a:xfrm>
          <a:prstGeom prst="rect">
            <a:avLst/>
          </a:prstGeom>
          <a:noFill/>
        </p:spPr>
        <p:txBody>
          <a:bodyPr wrap="square" rtlCol="0" anchor="ctr">
            <a:spAutoFit/>
          </a:bodyPr>
          <a:lstStyle/>
          <a:p>
            <a:pPr>
              <a:lnSpc>
                <a:spcPct val="70000"/>
              </a:lnSpc>
            </a:pPr>
            <a:r>
              <a:rPr lang="en-US" sz="13800" dirty="0">
                <a:ln w="19050">
                  <a:solidFill>
                    <a:srgbClr val="4086CA"/>
                  </a:solidFill>
                </a:ln>
                <a:noFill/>
                <a:latin typeface="Impact" panose="020B0806030902050204" pitchFamily="34" charset="0"/>
              </a:rPr>
              <a:t>EPUT</a:t>
            </a:r>
            <a:endParaRPr lang="en-GB" sz="13800" dirty="0">
              <a:ln w="19050">
                <a:solidFill>
                  <a:srgbClr val="4086CA"/>
                </a:solidFill>
              </a:ln>
              <a:noFill/>
              <a:latin typeface="Impact" panose="020B0806030902050204" pitchFamily="34" charset="0"/>
            </a:endParaRPr>
          </a:p>
        </p:txBody>
      </p:sp>
      <p:cxnSp>
        <p:nvCxnSpPr>
          <p:cNvPr id="4" name="Straight Connector 3">
            <a:extLst>
              <a:ext uri="{FF2B5EF4-FFF2-40B4-BE49-F238E27FC236}">
                <a16:creationId xmlns:a16="http://schemas.microsoft.com/office/drawing/2014/main" id="{15F96BA0-CEE8-43DC-9441-208960EC369D}"/>
              </a:ext>
            </a:extLst>
          </p:cNvPr>
          <p:cNvCxnSpPr>
            <a:cxnSpLocks/>
          </p:cNvCxnSpPr>
          <p:nvPr userDrawn="1"/>
        </p:nvCxnSpPr>
        <p:spPr>
          <a:xfrm>
            <a:off x="185709" y="752227"/>
            <a:ext cx="1164166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8A035EF-64DA-44B4-B26E-4FDAFB4EF2BB}"/>
              </a:ext>
            </a:extLst>
          </p:cNvPr>
          <p:cNvSpPr txBox="1"/>
          <p:nvPr userDrawn="1"/>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solidFill>
                  <a:schemeClr val="bg1"/>
                </a:solidFill>
                <a:latin typeface="HelveticaNeue Condensed" panose="02000506050000020004" pitchFamily="2" charset="0"/>
              </a:rPr>
              <a:t>25.10.21</a:t>
            </a:r>
            <a:endParaRPr lang="en-GB" sz="900" dirty="0">
              <a:solidFill>
                <a:schemeClr val="bg1"/>
              </a:solidFill>
              <a:latin typeface="HelveticaNeue Condensed" panose="02000506050000020004" pitchFamily="2" charset="0"/>
            </a:endParaRPr>
          </a:p>
        </p:txBody>
      </p:sp>
    </p:spTree>
    <p:extLst>
      <p:ext uri="{BB962C8B-B14F-4D97-AF65-F5344CB8AC3E}">
        <p14:creationId xmlns:p14="http://schemas.microsoft.com/office/powerpoint/2010/main" val="2025378295"/>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10000" kern="1200">
          <a:solidFill>
            <a:schemeClr val="accent3"/>
          </a:solidFill>
          <a:latin typeface="Impact" panose="020B080603090205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5EB8"/>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8219" y="-123984"/>
            <a:ext cx="1720581" cy="1215850"/>
          </a:xfrm>
          <a:prstGeom prst="rect">
            <a:avLst/>
          </a:prstGeom>
        </p:spPr>
      </p:pic>
      <p:cxnSp>
        <p:nvCxnSpPr>
          <p:cNvPr id="4" name="Straight Connector 3">
            <a:extLst>
              <a:ext uri="{FF2B5EF4-FFF2-40B4-BE49-F238E27FC236}">
                <a16:creationId xmlns:a16="http://schemas.microsoft.com/office/drawing/2014/main" id="{15F96BA0-CEE8-43DC-9441-208960EC369D}"/>
              </a:ext>
            </a:extLst>
          </p:cNvPr>
          <p:cNvCxnSpPr>
            <a:cxnSpLocks/>
          </p:cNvCxnSpPr>
          <p:nvPr userDrawn="1"/>
        </p:nvCxnSpPr>
        <p:spPr>
          <a:xfrm>
            <a:off x="185709" y="752227"/>
            <a:ext cx="1164166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8A035EF-64DA-44B4-B26E-4FDAFB4EF2BB}"/>
              </a:ext>
            </a:extLst>
          </p:cNvPr>
          <p:cNvSpPr txBox="1"/>
          <p:nvPr userDrawn="1"/>
        </p:nvSpPr>
        <p:spPr>
          <a:xfrm>
            <a:off x="275167" y="6578830"/>
            <a:ext cx="1242060" cy="193066"/>
          </a:xfrm>
          <a:prstGeom prst="rect">
            <a:avLst/>
          </a:prstGeom>
          <a:noFill/>
        </p:spPr>
        <p:txBody>
          <a:bodyPr wrap="square" lIns="0" rIns="0" rtlCol="0" anchor="ctr">
            <a:spAutoFit/>
          </a:bodyPr>
          <a:lstStyle/>
          <a:p>
            <a:pPr>
              <a:lnSpc>
                <a:spcPct val="70000"/>
              </a:lnSpc>
            </a:pPr>
            <a:r>
              <a:rPr lang="en-US" sz="900" dirty="0">
                <a:solidFill>
                  <a:schemeClr val="tx1"/>
                </a:solidFill>
                <a:latin typeface="HelveticaNeue Condensed" panose="02000506050000020004" pitchFamily="2" charset="0"/>
              </a:rPr>
              <a:t>25.10.21</a:t>
            </a:r>
            <a:endParaRPr lang="en-GB" sz="900" dirty="0">
              <a:solidFill>
                <a:schemeClr val="tx1"/>
              </a:solidFill>
              <a:latin typeface="HelveticaNeue Condensed" panose="02000506050000020004" pitchFamily="2" charset="0"/>
            </a:endParaRPr>
          </a:p>
        </p:txBody>
      </p:sp>
      <p:cxnSp>
        <p:nvCxnSpPr>
          <p:cNvPr id="6" name="Straight Connector 5">
            <a:extLst>
              <a:ext uri="{FF2B5EF4-FFF2-40B4-BE49-F238E27FC236}">
                <a16:creationId xmlns:a16="http://schemas.microsoft.com/office/drawing/2014/main" id="{5C7237CF-4831-4545-9AB3-2209CF5ECF32}"/>
              </a:ext>
            </a:extLst>
          </p:cNvPr>
          <p:cNvCxnSpPr>
            <a:cxnSpLocks/>
          </p:cNvCxnSpPr>
          <p:nvPr userDrawn="1"/>
        </p:nvCxnSpPr>
        <p:spPr>
          <a:xfrm>
            <a:off x="275167" y="6484305"/>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1214239"/>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10000" kern="1200">
          <a:solidFill>
            <a:schemeClr val="accent3"/>
          </a:solidFill>
          <a:latin typeface="Impact" panose="020B080603090205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47701" y="220841"/>
            <a:ext cx="1658589" cy="431037"/>
          </a:xfrm>
          <a:prstGeom prst="rect">
            <a:avLst/>
          </a:prstGeom>
        </p:spPr>
      </p:pic>
      <p:cxnSp>
        <p:nvCxnSpPr>
          <p:cNvPr id="11" name="Straight Connector 10">
            <a:extLst>
              <a:ext uri="{FF2B5EF4-FFF2-40B4-BE49-F238E27FC236}">
                <a16:creationId xmlns:a16="http://schemas.microsoft.com/office/drawing/2014/main" id="{BDCEACF8-D520-4D80-AA4C-583E1A86528A}"/>
              </a:ext>
            </a:extLst>
          </p:cNvPr>
          <p:cNvCxnSpPr>
            <a:cxnSpLocks/>
          </p:cNvCxnSpPr>
          <p:nvPr userDrawn="1"/>
        </p:nvCxnSpPr>
        <p:spPr>
          <a:xfrm>
            <a:off x="228673" y="783223"/>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F846731-1F0D-469D-A47B-6A52F7F84F31}"/>
              </a:ext>
            </a:extLst>
          </p:cNvPr>
          <p:cNvCxnSpPr>
            <a:cxnSpLocks/>
          </p:cNvCxnSpPr>
          <p:nvPr userDrawn="1"/>
        </p:nvCxnSpPr>
        <p:spPr>
          <a:xfrm>
            <a:off x="275167" y="6484305"/>
            <a:ext cx="11641667" cy="0"/>
          </a:xfrm>
          <a:prstGeom prst="line">
            <a:avLst/>
          </a:prstGeom>
          <a:ln w="12700">
            <a:solidFill>
              <a:srgbClr val="005EB8"/>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413CBBB-89D6-49E7-AFF4-E85BF0D9AED3}"/>
              </a:ext>
            </a:extLst>
          </p:cNvPr>
          <p:cNvSpPr txBox="1"/>
          <p:nvPr userDrawn="1"/>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a:t>
            </a:fld>
            <a:endParaRPr lang="en-GB" sz="900" dirty="0">
              <a:latin typeface="HelveticaNeue Condensed" panose="02000506050000020004" pitchFamily="2" charset="0"/>
            </a:endParaRPr>
          </a:p>
        </p:txBody>
      </p:sp>
      <p:sp>
        <p:nvSpPr>
          <p:cNvPr id="15" name="TextBox 14">
            <a:extLst>
              <a:ext uri="{FF2B5EF4-FFF2-40B4-BE49-F238E27FC236}">
                <a16:creationId xmlns:a16="http://schemas.microsoft.com/office/drawing/2014/main" id="{A74A965A-ED83-4EF9-9E39-CB639681E18D}"/>
              </a:ext>
            </a:extLst>
          </p:cNvPr>
          <p:cNvSpPr txBox="1"/>
          <p:nvPr userDrawn="1"/>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Tree>
    <p:extLst>
      <p:ext uri="{BB962C8B-B14F-4D97-AF65-F5344CB8AC3E}">
        <p14:creationId xmlns:p14="http://schemas.microsoft.com/office/powerpoint/2010/main" val="2751899053"/>
      </p:ext>
    </p:extLst>
  </p:cSld>
  <p:clrMap bg1="lt1" tx1="dk1" bg2="lt2" tx2="dk2" accent1="accent1" accent2="accent2" accent3="accent3" accent4="accent4" accent5="accent5" accent6="accent6" hlink="hlink" folHlink="folHlink"/>
  <p:sldLayoutIdLst>
    <p:sldLayoutId id="214748367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EB8"/>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B1709AF-42C8-40E1-8EB8-47AC55B92BCF}"/>
              </a:ext>
            </a:extLst>
          </p:cNvPr>
          <p:cNvSpPr txBox="1"/>
          <p:nvPr/>
        </p:nvSpPr>
        <p:spPr>
          <a:xfrm>
            <a:off x="6848542" y="5104509"/>
            <a:ext cx="13988105" cy="4745915"/>
          </a:xfrm>
          <a:prstGeom prst="rect">
            <a:avLst/>
          </a:prstGeom>
          <a:noFill/>
        </p:spPr>
        <p:txBody>
          <a:bodyPr wrap="square" rtlCol="0" anchor="ctr">
            <a:spAutoFit/>
          </a:bodyPr>
          <a:lstStyle/>
          <a:p>
            <a:pPr>
              <a:lnSpc>
                <a:spcPct val="70000"/>
              </a:lnSpc>
            </a:pPr>
            <a:r>
              <a:rPr lang="en-US" sz="43200" dirty="0">
                <a:ln w="19050">
                  <a:solidFill>
                    <a:srgbClr val="4086CA"/>
                  </a:solidFill>
                </a:ln>
                <a:noFill/>
                <a:latin typeface="Druk Bold" pitchFamily="50" charset="0"/>
              </a:rPr>
              <a:t>V.01</a:t>
            </a:r>
            <a:endParaRPr lang="en-GB" sz="43200" dirty="0">
              <a:ln w="19050">
                <a:solidFill>
                  <a:srgbClr val="4086CA"/>
                </a:solidFill>
              </a:ln>
              <a:noFill/>
              <a:latin typeface="Druk Bold" pitchFamily="50" charset="0"/>
            </a:endParaRPr>
          </a:p>
        </p:txBody>
      </p:sp>
      <p:sp>
        <p:nvSpPr>
          <p:cNvPr id="2" name="TextBox 1">
            <a:extLst>
              <a:ext uri="{FF2B5EF4-FFF2-40B4-BE49-F238E27FC236}">
                <a16:creationId xmlns:a16="http://schemas.microsoft.com/office/drawing/2014/main" id="{2A6EB132-97F9-4BBE-B1F6-4CA8C9E003B5}"/>
              </a:ext>
            </a:extLst>
          </p:cNvPr>
          <p:cNvSpPr txBox="1"/>
          <p:nvPr/>
        </p:nvSpPr>
        <p:spPr>
          <a:xfrm>
            <a:off x="292099" y="3087556"/>
            <a:ext cx="11321723" cy="1040285"/>
          </a:xfrm>
          <a:prstGeom prst="rect">
            <a:avLst/>
          </a:prstGeom>
          <a:noFill/>
        </p:spPr>
        <p:txBody>
          <a:bodyPr wrap="square" rtlCol="0" anchor="ctr">
            <a:spAutoFit/>
          </a:bodyPr>
          <a:lstStyle/>
          <a:p>
            <a:pPr>
              <a:lnSpc>
                <a:spcPct val="70000"/>
              </a:lnSpc>
            </a:pPr>
            <a:r>
              <a:rPr lang="en-US" sz="8800" dirty="0">
                <a:solidFill>
                  <a:srgbClr val="7DC8FF"/>
                </a:solidFill>
                <a:latin typeface="Impact" panose="020B0806030902050204" pitchFamily="34" charset="0"/>
              </a:rPr>
              <a:t>MEMBERSHIP STRATEGY</a:t>
            </a:r>
            <a:endParaRPr lang="en-GB" sz="8800" dirty="0">
              <a:solidFill>
                <a:srgbClr val="7DC8FF"/>
              </a:solidFill>
              <a:latin typeface="Impact" panose="020B0806030902050204" pitchFamily="34" charset="0"/>
            </a:endParaRPr>
          </a:p>
        </p:txBody>
      </p:sp>
      <p:sp>
        <p:nvSpPr>
          <p:cNvPr id="4" name="TextBox 3">
            <a:extLst>
              <a:ext uri="{FF2B5EF4-FFF2-40B4-BE49-F238E27FC236}">
                <a16:creationId xmlns:a16="http://schemas.microsoft.com/office/drawing/2014/main" id="{0E2EE56E-FFF9-4F5B-9BF2-BED2836C3A9E}"/>
              </a:ext>
            </a:extLst>
          </p:cNvPr>
          <p:cNvSpPr txBox="1"/>
          <p:nvPr/>
        </p:nvSpPr>
        <p:spPr>
          <a:xfrm>
            <a:off x="292100" y="4994298"/>
            <a:ext cx="8978900" cy="480131"/>
          </a:xfrm>
          <a:prstGeom prst="rect">
            <a:avLst/>
          </a:prstGeom>
          <a:noFill/>
        </p:spPr>
        <p:txBody>
          <a:bodyPr wrap="square" rtlCol="0" anchor="ctr">
            <a:spAutoFit/>
          </a:bodyPr>
          <a:lstStyle/>
          <a:p>
            <a:pPr>
              <a:lnSpc>
                <a:spcPct val="70000"/>
              </a:lnSpc>
            </a:pPr>
            <a:r>
              <a:rPr lang="en-US" sz="3600" i="1" dirty="0">
                <a:solidFill>
                  <a:schemeClr val="bg1"/>
                </a:solidFill>
                <a:latin typeface="Impact" panose="020B0806030902050204" pitchFamily="34" charset="0"/>
              </a:rPr>
              <a:t>2023-2026</a:t>
            </a:r>
            <a:endParaRPr lang="en-GB" sz="3600" i="1" dirty="0">
              <a:solidFill>
                <a:schemeClr val="bg1"/>
              </a:solidFill>
              <a:latin typeface="Impact" panose="020B0806030902050204" pitchFamily="34" charset="0"/>
            </a:endParaRPr>
          </a:p>
        </p:txBody>
      </p:sp>
    </p:spTree>
    <p:extLst>
      <p:ext uri="{BB962C8B-B14F-4D97-AF65-F5344CB8AC3E}">
        <p14:creationId xmlns:p14="http://schemas.microsoft.com/office/powerpoint/2010/main" val="3762852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A4C232-82E6-4C4D-909B-BBEF6E73F9F9}"/>
              </a:ext>
            </a:extLst>
          </p:cNvPr>
          <p:cNvSpPr/>
          <p:nvPr/>
        </p:nvSpPr>
        <p:spPr>
          <a:xfrm>
            <a:off x="275166" y="781665"/>
            <a:ext cx="3492162" cy="5702636"/>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3D94FB3E-6C4B-469C-BE1E-3C5F50B5F480}"/>
              </a:ext>
            </a:extLst>
          </p:cNvPr>
          <p:cNvSpPr txBox="1"/>
          <p:nvPr/>
        </p:nvSpPr>
        <p:spPr>
          <a:xfrm>
            <a:off x="563034" y="1127327"/>
            <a:ext cx="2984838" cy="1040285"/>
          </a:xfrm>
          <a:prstGeom prst="rect">
            <a:avLst/>
          </a:prstGeom>
          <a:noFill/>
        </p:spPr>
        <p:txBody>
          <a:bodyPr wrap="square" lIns="0" rIns="0" rtlCol="0" anchor="t">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lang="en-GB" sz="4400" dirty="0" smtClean="0">
                <a:solidFill>
                  <a:srgbClr val="005EB8"/>
                </a:solidFill>
                <a:latin typeface="Impact" panose="020B0806030902050204" pitchFamily="34" charset="0"/>
              </a:rPr>
              <a:t>Council of Governors</a:t>
            </a:r>
            <a:endParaRPr kumimoji="0" lang="en-GB" sz="4400" b="0" i="0" u="none" strike="noStrike" kern="1200" normalizeH="0" noProof="0" dirty="0">
              <a:ln>
                <a:noFill/>
              </a:ln>
              <a:solidFill>
                <a:srgbClr val="005EB8"/>
              </a:solidFill>
              <a:effectLst/>
              <a:uLnTx/>
              <a:uFillTx/>
              <a:latin typeface="Impact" panose="020B0806030902050204" pitchFamily="34" charset="0"/>
            </a:endParaRPr>
          </a:p>
        </p:txBody>
      </p:sp>
      <p:sp>
        <p:nvSpPr>
          <p:cNvPr id="15" name="TextBox 14">
            <a:extLst>
              <a:ext uri="{FF2B5EF4-FFF2-40B4-BE49-F238E27FC236}">
                <a16:creationId xmlns:a16="http://schemas.microsoft.com/office/drawing/2014/main" id="{C646E132-1242-42F5-947A-3799FFF8112B}"/>
              </a:ext>
            </a:extLst>
          </p:cNvPr>
          <p:cNvSpPr txBox="1"/>
          <p:nvPr/>
        </p:nvSpPr>
        <p:spPr>
          <a:xfrm>
            <a:off x="275167" y="6579984"/>
            <a:ext cx="1242060" cy="190758"/>
          </a:xfrm>
          <a:prstGeom prst="rect">
            <a:avLst/>
          </a:prstGeom>
          <a:noFill/>
        </p:spPr>
        <p:txBody>
          <a:bodyPr wrap="square" lIns="0" rIns="0" rtlCol="0" anchor="ctr">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25.10.21</a:t>
            </a:r>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20" name="TextBox 19">
            <a:extLst>
              <a:ext uri="{FF2B5EF4-FFF2-40B4-BE49-F238E27FC236}">
                <a16:creationId xmlns:a16="http://schemas.microsoft.com/office/drawing/2014/main" id="{15D1C018-176A-45C2-911C-752341C5F1CB}"/>
              </a:ext>
            </a:extLst>
          </p:cNvPr>
          <p:cNvSpPr txBox="1"/>
          <p:nvPr/>
        </p:nvSpPr>
        <p:spPr>
          <a:xfrm>
            <a:off x="10674774" y="6579984"/>
            <a:ext cx="1242060" cy="190758"/>
          </a:xfrm>
          <a:prstGeom prst="rect">
            <a:avLst/>
          </a:prstGeom>
          <a:noFill/>
        </p:spPr>
        <p:txBody>
          <a:bodyPr wrap="square" lIns="0" rIns="0" rtlCol="0" anchor="ctr">
            <a:spAutoFit/>
          </a:bodyPr>
          <a:lstStyle/>
          <a:p>
            <a:pPr marL="0" marR="0" lvl="0" indent="0" algn="r"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P.</a:t>
            </a:r>
            <a:fld id="{B2068090-552C-4170-9C8C-224D976DFA5A}" type="slidenum">
              <a:rPr kumimoji="0" lang="en-US" sz="900" b="0" i="0" u="none" strike="noStrike" kern="1200" cap="none" spc="0" normalizeH="0" baseline="0" noProof="0" smtClean="0">
                <a:ln>
                  <a:noFill/>
                </a:ln>
                <a:solidFill>
                  <a:prstClr val="black"/>
                </a:solidFill>
                <a:effectLst/>
                <a:uLnTx/>
                <a:uFillTx/>
                <a:latin typeface="HelveticaNeue Condensed" panose="02000506050000020004" pitchFamily="2" charset="0"/>
                <a:ea typeface="+mn-ea"/>
                <a:cs typeface="+mn-cs"/>
              </a:rPr>
              <a:pPr marL="0" marR="0" lvl="0" indent="0" algn="r" defTabSz="914400" rtl="0" eaLnBrk="1" fontAlgn="auto" latinLnBrk="0" hangingPunct="1">
                <a:lnSpc>
                  <a:spcPct val="70000"/>
                </a:lnSpc>
                <a:spcBef>
                  <a:spcPts val="0"/>
                </a:spcBef>
                <a:spcAft>
                  <a:spcPts val="0"/>
                </a:spcAft>
                <a:buClrTx/>
                <a:buSzTx/>
                <a:buFontTx/>
                <a:buNone/>
                <a:tabLst/>
                <a:defRPr/>
              </a:pPr>
              <a:t>10</a:t>
            </a:fld>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17" name="TextBox 16">
            <a:extLst>
              <a:ext uri="{FF2B5EF4-FFF2-40B4-BE49-F238E27FC236}">
                <a16:creationId xmlns:a16="http://schemas.microsoft.com/office/drawing/2014/main" id="{EF87FBE1-ADF7-4E2E-AE00-0671343B6C37}"/>
              </a:ext>
            </a:extLst>
          </p:cNvPr>
          <p:cNvSpPr txBox="1"/>
          <p:nvPr/>
        </p:nvSpPr>
        <p:spPr>
          <a:xfrm>
            <a:off x="4033889" y="1046668"/>
            <a:ext cx="7824216" cy="5172629"/>
          </a:xfrm>
          <a:prstGeom prst="rect">
            <a:avLst/>
          </a:prstGeom>
          <a:noFill/>
        </p:spPr>
        <p:txBody>
          <a:bodyPr wrap="square" lIns="0" rIns="0" rtlCol="0" anchor="t">
            <a:noAutofit/>
          </a:bodyPr>
          <a:lstStyle/>
          <a:p>
            <a:r>
              <a:rPr lang="en-GB" sz="1400" dirty="0">
                <a:latin typeface="Verdana" panose="020B0604030504040204" pitchFamily="34" charset="0"/>
                <a:ea typeface="Verdana" panose="020B0604030504040204" pitchFamily="34" charset="0"/>
              </a:rPr>
              <a:t>Members' views and opinions are heard through the Council of Governors, whose role is to represent the interests of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and hold the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 </a:t>
            </a:r>
            <a:r>
              <a:rPr lang="en-GB" sz="1400" dirty="0">
                <a:latin typeface="Verdana" panose="020B0604030504040204" pitchFamily="34" charset="0"/>
                <a:ea typeface="Verdana" panose="020B0604030504040204" pitchFamily="34" charset="0"/>
              </a:rPr>
              <a:t>to account for the performance of the Board.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The Council of Governors is made up of 19 elected public </a:t>
            </a:r>
            <a:r>
              <a:rPr lang="en-GB" sz="1400" dirty="0" smtClean="0">
                <a:latin typeface="Verdana" panose="020B0604030504040204" pitchFamily="34" charset="0"/>
                <a:ea typeface="Verdana" panose="020B0604030504040204" pitchFamily="34" charset="0"/>
              </a:rPr>
              <a:t>governors</a:t>
            </a:r>
            <a:r>
              <a:rPr lang="en-GB" sz="1400" dirty="0">
                <a:latin typeface="Verdana" panose="020B0604030504040204" pitchFamily="34" charset="0"/>
                <a:ea typeface="Verdana" panose="020B0604030504040204" pitchFamily="34" charset="0"/>
              </a:rPr>
              <a:t>, </a:t>
            </a:r>
            <a:r>
              <a:rPr lang="en-GB" sz="1400" dirty="0" smtClean="0">
                <a:latin typeface="Verdana" panose="020B0604030504040204" pitchFamily="34" charset="0"/>
                <a:ea typeface="Verdana" panose="020B0604030504040204" pitchFamily="34" charset="0"/>
              </a:rPr>
              <a:t>six </a:t>
            </a:r>
            <a:r>
              <a:rPr lang="en-GB" sz="1400" dirty="0">
                <a:latin typeface="Verdana" panose="020B0604030504040204" pitchFamily="34" charset="0"/>
                <a:ea typeface="Verdana" panose="020B0604030504040204" pitchFamily="34" charset="0"/>
              </a:rPr>
              <a:t>elected staff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and </a:t>
            </a:r>
            <a:r>
              <a:rPr lang="en-GB" sz="1400" dirty="0" smtClean="0">
                <a:latin typeface="Verdana" panose="020B0604030504040204" pitchFamily="34" charset="0"/>
                <a:ea typeface="Verdana" panose="020B0604030504040204" pitchFamily="34" charset="0"/>
              </a:rPr>
              <a:t>five </a:t>
            </a:r>
            <a:r>
              <a:rPr lang="en-GB" sz="1400" dirty="0">
                <a:latin typeface="Verdana" panose="020B0604030504040204" pitchFamily="34" charset="0"/>
                <a:ea typeface="Verdana" panose="020B0604030504040204" pitchFamily="34" charset="0"/>
              </a:rPr>
              <a:t>appointed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from </a:t>
            </a:r>
            <a:r>
              <a:rPr lang="en-GB" sz="1400" dirty="0" smtClean="0">
                <a:latin typeface="Verdana" panose="020B0604030504040204" pitchFamily="34" charset="0"/>
                <a:ea typeface="Verdana" panose="020B0604030504040204" pitchFamily="34" charset="0"/>
              </a:rPr>
              <a:t>stakeholder or partner </a:t>
            </a:r>
            <a:r>
              <a:rPr lang="en-GB" sz="1400" dirty="0">
                <a:latin typeface="Verdana" panose="020B0604030504040204" pitchFamily="34" charset="0"/>
                <a:ea typeface="Verdana" panose="020B0604030504040204" pitchFamily="34" charset="0"/>
              </a:rPr>
              <a:t>organisations.</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All public members aged 16 or over are allowed to stand as a </a:t>
            </a:r>
            <a:r>
              <a:rPr lang="en-GB" sz="1400" dirty="0" smtClean="0">
                <a:latin typeface="Verdana" panose="020B0604030504040204" pitchFamily="34" charset="0"/>
                <a:ea typeface="Verdana" panose="020B0604030504040204" pitchFamily="34" charset="0"/>
              </a:rPr>
              <a:t>governor </a:t>
            </a:r>
            <a:r>
              <a:rPr lang="en-GB" sz="1400" dirty="0">
                <a:latin typeface="Verdana" panose="020B0604030504040204" pitchFamily="34" charset="0"/>
                <a:ea typeface="Verdana" panose="020B0604030504040204" pitchFamily="34" charset="0"/>
              </a:rPr>
              <a:t>or vote for a </a:t>
            </a:r>
            <a:r>
              <a:rPr lang="en-GB" sz="1400" dirty="0" smtClean="0">
                <a:latin typeface="Verdana" panose="020B0604030504040204" pitchFamily="34" charset="0"/>
                <a:ea typeface="Verdana" panose="020B0604030504040204" pitchFamily="34" charset="0"/>
              </a:rPr>
              <a:t>governor</a:t>
            </a:r>
            <a:r>
              <a:rPr lang="en-GB" sz="1400" dirty="0">
                <a:latin typeface="Verdana" panose="020B0604030504040204" pitchFamily="34" charset="0"/>
                <a:ea typeface="Verdana" panose="020B0604030504040204" pitchFamily="34" charset="0"/>
              </a:rPr>
              <a:t>.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All staff colleague members are able to stand as a </a:t>
            </a:r>
            <a:r>
              <a:rPr lang="en-GB" sz="1400" dirty="0" smtClean="0">
                <a:latin typeface="Verdana" panose="020B0604030504040204" pitchFamily="34" charset="0"/>
                <a:ea typeface="Verdana" panose="020B0604030504040204" pitchFamily="34" charset="0"/>
              </a:rPr>
              <a:t>governor </a:t>
            </a:r>
            <a:r>
              <a:rPr lang="en-GB" sz="1400" dirty="0">
                <a:latin typeface="Verdana" panose="020B0604030504040204" pitchFamily="34" charset="0"/>
                <a:ea typeface="Verdana" panose="020B0604030504040204" pitchFamily="34" charset="0"/>
              </a:rPr>
              <a:t>or vote for a </a:t>
            </a:r>
            <a:r>
              <a:rPr lang="en-GB" sz="1400" dirty="0" smtClean="0">
                <a:latin typeface="Verdana" panose="020B0604030504040204" pitchFamily="34" charset="0"/>
                <a:ea typeface="Verdana" panose="020B0604030504040204" pitchFamily="34" charset="0"/>
              </a:rPr>
              <a:t>governor </a:t>
            </a:r>
            <a:r>
              <a:rPr lang="en-GB" sz="1400" dirty="0">
                <a:latin typeface="Verdana" panose="020B0604030504040204" pitchFamily="34" charset="0"/>
                <a:ea typeface="Verdana" panose="020B0604030504040204" pitchFamily="34" charset="0"/>
              </a:rPr>
              <a:t>within their staff constituency.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There are also local stakeholder organisations that are represented on the Council of Governors.</a:t>
            </a:r>
          </a:p>
          <a:p>
            <a:endParaRPr lang="en-GB" sz="20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p:txBody>
      </p:sp>
      <p:graphicFrame>
        <p:nvGraphicFramePr>
          <p:cNvPr id="9" name="Content Placeholder 3">
            <a:extLst>
              <a:ext uri="{FF2B5EF4-FFF2-40B4-BE49-F238E27FC236}">
                <a16:creationId xmlns:a16="http://schemas.microsoft.com/office/drawing/2014/main" id="{B93E6C32-E2A1-4457-81BF-5CEB2500432B}"/>
              </a:ext>
            </a:extLst>
          </p:cNvPr>
          <p:cNvGraphicFramePr>
            <a:graphicFrameLocks/>
          </p:cNvGraphicFramePr>
          <p:nvPr>
            <p:extLst>
              <p:ext uri="{D42A27DB-BD31-4B8C-83A1-F6EECF244321}">
                <p14:modId xmlns:p14="http://schemas.microsoft.com/office/powerpoint/2010/main" val="3732210504"/>
              </p:ext>
            </p:extLst>
          </p:nvPr>
        </p:nvGraphicFramePr>
        <p:xfrm>
          <a:off x="-2510614" y="2402295"/>
          <a:ext cx="9063721" cy="3847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955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A4C232-82E6-4C4D-909B-BBEF6E73F9F9}"/>
              </a:ext>
            </a:extLst>
          </p:cNvPr>
          <p:cNvSpPr/>
          <p:nvPr/>
        </p:nvSpPr>
        <p:spPr>
          <a:xfrm>
            <a:off x="275166" y="781665"/>
            <a:ext cx="3546063" cy="5702636"/>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3D94FB3E-6C4B-469C-BE1E-3C5F50B5F480}"/>
              </a:ext>
            </a:extLst>
          </p:cNvPr>
          <p:cNvSpPr txBox="1"/>
          <p:nvPr/>
        </p:nvSpPr>
        <p:spPr>
          <a:xfrm>
            <a:off x="563034" y="1127327"/>
            <a:ext cx="3258195" cy="1040285"/>
          </a:xfrm>
          <a:prstGeom prst="rect">
            <a:avLst/>
          </a:prstGeom>
          <a:noFill/>
        </p:spPr>
        <p:txBody>
          <a:bodyPr wrap="square" lIns="0" rIns="0" rtlCol="0" anchor="t">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lang="en-GB" sz="4400" dirty="0" smtClean="0">
                <a:solidFill>
                  <a:srgbClr val="005EB8"/>
                </a:solidFill>
                <a:latin typeface="Impact" panose="020B0806030902050204" pitchFamily="34" charset="0"/>
              </a:rPr>
              <a:t>Council of Governors</a:t>
            </a:r>
            <a:endParaRPr kumimoji="0" lang="en-GB" sz="4400" b="0" i="0" u="none" strike="noStrike" kern="1200" normalizeH="0" noProof="0" dirty="0">
              <a:ln>
                <a:noFill/>
              </a:ln>
              <a:solidFill>
                <a:srgbClr val="005EB8"/>
              </a:solidFill>
              <a:effectLst/>
              <a:uLnTx/>
              <a:uFillTx/>
              <a:latin typeface="Impact" panose="020B0806030902050204" pitchFamily="34" charset="0"/>
            </a:endParaRPr>
          </a:p>
        </p:txBody>
      </p:sp>
      <p:sp>
        <p:nvSpPr>
          <p:cNvPr id="15" name="TextBox 14">
            <a:extLst>
              <a:ext uri="{FF2B5EF4-FFF2-40B4-BE49-F238E27FC236}">
                <a16:creationId xmlns:a16="http://schemas.microsoft.com/office/drawing/2014/main" id="{C646E132-1242-42F5-947A-3799FFF8112B}"/>
              </a:ext>
            </a:extLst>
          </p:cNvPr>
          <p:cNvSpPr txBox="1"/>
          <p:nvPr/>
        </p:nvSpPr>
        <p:spPr>
          <a:xfrm>
            <a:off x="275167" y="6579984"/>
            <a:ext cx="1242060" cy="190758"/>
          </a:xfrm>
          <a:prstGeom prst="rect">
            <a:avLst/>
          </a:prstGeom>
          <a:noFill/>
        </p:spPr>
        <p:txBody>
          <a:bodyPr wrap="square" lIns="0" rIns="0" rtlCol="0" anchor="ctr">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25.10.21</a:t>
            </a:r>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20" name="TextBox 19">
            <a:extLst>
              <a:ext uri="{FF2B5EF4-FFF2-40B4-BE49-F238E27FC236}">
                <a16:creationId xmlns:a16="http://schemas.microsoft.com/office/drawing/2014/main" id="{15D1C018-176A-45C2-911C-752341C5F1CB}"/>
              </a:ext>
            </a:extLst>
          </p:cNvPr>
          <p:cNvSpPr txBox="1"/>
          <p:nvPr/>
        </p:nvSpPr>
        <p:spPr>
          <a:xfrm>
            <a:off x="10674774" y="6579984"/>
            <a:ext cx="1242060" cy="190758"/>
          </a:xfrm>
          <a:prstGeom prst="rect">
            <a:avLst/>
          </a:prstGeom>
          <a:noFill/>
        </p:spPr>
        <p:txBody>
          <a:bodyPr wrap="square" lIns="0" rIns="0" rtlCol="0" anchor="ctr">
            <a:spAutoFit/>
          </a:bodyPr>
          <a:lstStyle/>
          <a:p>
            <a:pPr marL="0" marR="0" lvl="0" indent="0" algn="r"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P.</a:t>
            </a:r>
            <a:fld id="{B2068090-552C-4170-9C8C-224D976DFA5A}" type="slidenum">
              <a:rPr kumimoji="0" lang="en-US" sz="900" b="0" i="0" u="none" strike="noStrike" kern="1200" cap="none" spc="0" normalizeH="0" baseline="0" noProof="0" smtClean="0">
                <a:ln>
                  <a:noFill/>
                </a:ln>
                <a:solidFill>
                  <a:prstClr val="black"/>
                </a:solidFill>
                <a:effectLst/>
                <a:uLnTx/>
                <a:uFillTx/>
                <a:latin typeface="HelveticaNeue Condensed" panose="02000506050000020004" pitchFamily="2" charset="0"/>
                <a:ea typeface="+mn-ea"/>
                <a:cs typeface="+mn-cs"/>
              </a:rPr>
              <a:pPr marL="0" marR="0" lvl="0" indent="0" algn="r" defTabSz="914400" rtl="0" eaLnBrk="1" fontAlgn="auto" latinLnBrk="0" hangingPunct="1">
                <a:lnSpc>
                  <a:spcPct val="70000"/>
                </a:lnSpc>
                <a:spcBef>
                  <a:spcPts val="0"/>
                </a:spcBef>
                <a:spcAft>
                  <a:spcPts val="0"/>
                </a:spcAft>
                <a:buClrTx/>
                <a:buSzTx/>
                <a:buFontTx/>
                <a:buNone/>
                <a:tabLst/>
                <a:defRPr/>
              </a:pPr>
              <a:t>11</a:t>
            </a:fld>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17" name="TextBox 16">
            <a:extLst>
              <a:ext uri="{FF2B5EF4-FFF2-40B4-BE49-F238E27FC236}">
                <a16:creationId xmlns:a16="http://schemas.microsoft.com/office/drawing/2014/main" id="{EF87FBE1-ADF7-4E2E-AE00-0671343B6C37}"/>
              </a:ext>
            </a:extLst>
          </p:cNvPr>
          <p:cNvSpPr txBox="1"/>
          <p:nvPr/>
        </p:nvSpPr>
        <p:spPr>
          <a:xfrm>
            <a:off x="4109097" y="781665"/>
            <a:ext cx="7960851" cy="5522153"/>
          </a:xfrm>
          <a:prstGeom prst="rect">
            <a:avLst/>
          </a:prstGeom>
          <a:noFill/>
        </p:spPr>
        <p:txBody>
          <a:bodyPr wrap="square" lIns="0" rIns="0" rtlCol="0" anchor="t">
            <a:noAutofit/>
          </a:bodyPr>
          <a:lstStyle/>
          <a:p>
            <a:endParaRPr lang="en-GB" dirty="0">
              <a:latin typeface="Verdana" panose="020B0604030504040204" pitchFamily="34" charset="0"/>
              <a:ea typeface="Verdana" panose="020B0604030504040204" pitchFamily="34" charset="0"/>
            </a:endParaRPr>
          </a:p>
          <a:p>
            <a:r>
              <a:rPr lang="en-GB" sz="1600" b="1" dirty="0">
                <a:latin typeface="Verdana" panose="020B0604030504040204" pitchFamily="34" charset="0"/>
                <a:ea typeface="Verdana" panose="020B0604030504040204" pitchFamily="34" charset="0"/>
              </a:rPr>
              <a:t>The Council of Governors is responsible for</a:t>
            </a:r>
            <a:r>
              <a:rPr lang="en-GB" sz="1600" dirty="0">
                <a:latin typeface="Verdana" panose="020B0604030504040204" pitchFamily="34" charset="0"/>
                <a:ea typeface="Verdana" panose="020B0604030504040204" pitchFamily="34" charset="0"/>
              </a:rPr>
              <a:t>:</a:t>
            </a:r>
          </a:p>
          <a:p>
            <a:endParaRPr lang="en-GB"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Representing the interests of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and the public</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Holding the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 </a:t>
            </a:r>
            <a:r>
              <a:rPr lang="en-GB" sz="1400" dirty="0">
                <a:latin typeface="Verdana" panose="020B0604030504040204" pitchFamily="34" charset="0"/>
                <a:ea typeface="Verdana" panose="020B0604030504040204" pitchFamily="34" charset="0"/>
              </a:rPr>
              <a:t>to account for the performance of the Board of Directors</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Appointing the Chair and other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a:t>
            </a:r>
            <a:r>
              <a:rPr lang="en-GB" sz="1400" dirty="0">
                <a:latin typeface="Verdana" panose="020B0604030504040204" pitchFamily="34" charset="0"/>
                <a:ea typeface="Verdana" panose="020B0604030504040204" pitchFamily="34" charset="0"/>
              </a:rPr>
              <a:t>, and holding them to account for the performance of the Board</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Approving the appointment of the Chief Executive by the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a:t>
            </a: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Receiving the Trust’s Annual Report and Accounts</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Appointing the Trust’s external auditors</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The Trust is committed to developing and supporting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to enable them to carry out their role and contribute fully to the work of the Council of Governors</a:t>
            </a: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Further details of the composition of the Council of Governors are set out later in this </a:t>
            </a:r>
            <a:r>
              <a:rPr lang="en-GB" sz="1400" dirty="0" smtClean="0">
                <a:latin typeface="Verdana" panose="020B0604030504040204" pitchFamily="34" charset="0"/>
                <a:ea typeface="Verdana" panose="020B0604030504040204" pitchFamily="34" charset="0"/>
              </a:rPr>
              <a:t>document.</a:t>
            </a:r>
            <a:endParaRPr lang="en-GB" sz="1400" dirty="0">
              <a:solidFill>
                <a:srgbClr val="FF0000"/>
              </a:solidFill>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35632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75167" y="1085012"/>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Our </a:t>
            </a:r>
            <a:r>
              <a:rPr lang="en-GB" sz="4000" b="1" dirty="0" smtClean="0">
                <a:solidFill>
                  <a:srgbClr val="28A0BE"/>
                </a:solidFill>
                <a:latin typeface="Verdana" panose="020B0604030504040204" pitchFamily="34" charset="0"/>
                <a:ea typeface="Verdana" panose="020B0604030504040204" pitchFamily="34" charset="0"/>
              </a:rPr>
              <a:t>Membership </a:t>
            </a:r>
            <a:r>
              <a:rPr lang="en-GB" sz="4000" b="1" dirty="0">
                <a:solidFill>
                  <a:srgbClr val="28A0BE"/>
                </a:solidFill>
                <a:latin typeface="Verdana" panose="020B0604030504040204" pitchFamily="34" charset="0"/>
                <a:ea typeface="Verdana" panose="020B0604030504040204" pitchFamily="34" charset="0"/>
              </a:rPr>
              <a:t>Priorities </a:t>
            </a: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12</a:t>
            </a:fld>
            <a:endParaRPr lang="en-GB" sz="900" dirty="0">
              <a:latin typeface="HelveticaNeue Condensed" panose="02000506050000020004" pitchFamily="2" charset="0"/>
            </a:endParaRPr>
          </a:p>
        </p:txBody>
      </p:sp>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25891" y="2129171"/>
            <a:ext cx="1568801" cy="979789"/>
          </a:xfrm>
          <a:prstGeom prst="rect">
            <a:avLst/>
          </a:prstGeom>
        </p:spPr>
      </p:pic>
      <p:sp>
        <p:nvSpPr>
          <p:cNvPr id="3" name="Rectangle 2"/>
          <p:cNvSpPr/>
          <p:nvPr/>
        </p:nvSpPr>
        <p:spPr>
          <a:xfrm>
            <a:off x="2052748" y="2312692"/>
            <a:ext cx="9541844" cy="830997"/>
          </a:xfrm>
          <a:prstGeom prst="rect">
            <a:avLst/>
          </a:prstGeom>
        </p:spPr>
        <p:txBody>
          <a:bodyPr wrap="square">
            <a:spAutoFit/>
          </a:bodyPr>
          <a:lstStyle/>
          <a:p>
            <a:pPr lvl="0"/>
            <a:r>
              <a:rPr lang="en-US" sz="2400" dirty="0">
                <a:latin typeface="Verdana" panose="020B0604030504040204" pitchFamily="34" charset="0"/>
                <a:ea typeface="Verdana" panose="020B0604030504040204" pitchFamily="34" charset="0"/>
              </a:rPr>
              <a:t>Establish a membership that is representative of the population served by EPUT</a:t>
            </a:r>
          </a:p>
        </p:txBody>
      </p:sp>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3947" y="3222040"/>
            <a:ext cx="1568801" cy="979789"/>
          </a:xfrm>
          <a:prstGeom prst="rect">
            <a:avLst/>
          </a:prstGeom>
        </p:spPr>
      </p:pic>
      <p:sp>
        <p:nvSpPr>
          <p:cNvPr id="4" name="Rectangle 3"/>
          <p:cNvSpPr/>
          <p:nvPr/>
        </p:nvSpPr>
        <p:spPr>
          <a:xfrm>
            <a:off x="2094691" y="3327210"/>
            <a:ext cx="8858857" cy="830997"/>
          </a:xfrm>
          <a:prstGeom prst="rect">
            <a:avLst/>
          </a:prstGeom>
        </p:spPr>
        <p:txBody>
          <a:bodyPr wrap="square">
            <a:spAutoFit/>
          </a:bodyPr>
          <a:lstStyle/>
          <a:p>
            <a:pPr lvl="0"/>
            <a:r>
              <a:rPr lang="en-US" sz="2400" dirty="0">
                <a:latin typeface="Verdana" panose="020B0604030504040204" pitchFamily="34" charset="0"/>
                <a:ea typeface="Verdana" panose="020B0604030504040204" pitchFamily="34" charset="0"/>
              </a:rPr>
              <a:t>Communicate effectively with members and ensure their views are represented within EPUT</a:t>
            </a:r>
          </a:p>
        </p:txBody>
      </p:sp>
      <p:pic>
        <p:nvPicPr>
          <p:cNvPr id="10" name="Picture 9"/>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25890" y="4384986"/>
            <a:ext cx="1568801" cy="979789"/>
          </a:xfrm>
          <a:prstGeom prst="rect">
            <a:avLst/>
          </a:prstGeom>
        </p:spPr>
      </p:pic>
      <p:sp>
        <p:nvSpPr>
          <p:cNvPr id="5" name="Rectangle 4"/>
          <p:cNvSpPr/>
          <p:nvPr/>
        </p:nvSpPr>
        <p:spPr>
          <a:xfrm>
            <a:off x="2094690" y="4407740"/>
            <a:ext cx="9137991" cy="1200329"/>
          </a:xfrm>
          <a:prstGeom prst="rect">
            <a:avLst/>
          </a:prstGeom>
        </p:spPr>
        <p:txBody>
          <a:bodyPr wrap="square">
            <a:spAutoFit/>
          </a:bodyPr>
          <a:lstStyle/>
          <a:p>
            <a:pPr lvl="0"/>
            <a:r>
              <a:rPr lang="en-US" sz="2400" dirty="0">
                <a:latin typeface="Verdana" panose="020B0604030504040204" pitchFamily="34" charset="0"/>
                <a:ea typeface="Verdana" panose="020B0604030504040204" pitchFamily="34" charset="0"/>
              </a:rPr>
              <a:t>Develop a process to ensure membership engagement operates across the system and with Integrated Care Boards</a:t>
            </a:r>
          </a:p>
        </p:txBody>
      </p:sp>
    </p:spTree>
    <p:extLst>
      <p:ext uri="{BB962C8B-B14F-4D97-AF65-F5344CB8AC3E}">
        <p14:creationId xmlns:p14="http://schemas.microsoft.com/office/powerpoint/2010/main" val="2476610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385639" y="1022695"/>
            <a:ext cx="5269422" cy="1514261"/>
          </a:xfrm>
          <a:prstGeom prst="rect">
            <a:avLst/>
          </a:prstGeom>
          <a:noFill/>
        </p:spPr>
        <p:txBody>
          <a:bodyPr wrap="square" lIns="0" rIns="0" rtlCol="0" anchor="t">
            <a:spAutoFit/>
          </a:bodyPr>
          <a:lstStyle/>
          <a:p>
            <a:pPr>
              <a:lnSpc>
                <a:spcPct val="70000"/>
              </a:lnSpc>
            </a:pPr>
            <a:r>
              <a:rPr lang="en-GB" sz="3200" b="1" dirty="0" smtClean="0">
                <a:solidFill>
                  <a:srgbClr val="28A0BE"/>
                </a:solidFill>
                <a:latin typeface="Verdana" panose="020B0604030504040204" pitchFamily="34" charset="0"/>
                <a:ea typeface="Verdana" panose="020B0604030504040204" pitchFamily="34" charset="0"/>
              </a:rPr>
              <a:t>Priority 1</a:t>
            </a:r>
            <a:r>
              <a:rPr lang="en-GB" sz="3200" dirty="0" smtClean="0">
                <a:solidFill>
                  <a:srgbClr val="28A0BE"/>
                </a:solidFill>
                <a:latin typeface="Verdana" panose="020B0604030504040204" pitchFamily="34" charset="0"/>
                <a:ea typeface="Verdana" panose="020B0604030504040204" pitchFamily="34" charset="0"/>
              </a:rPr>
              <a:t>: </a:t>
            </a:r>
          </a:p>
          <a:p>
            <a:pPr>
              <a:lnSpc>
                <a:spcPct val="70000"/>
              </a:lnSpc>
            </a:pPr>
            <a:endParaRPr lang="en-GB" sz="2800" dirty="0">
              <a:solidFill>
                <a:srgbClr val="28A0BE"/>
              </a:solidFill>
              <a:latin typeface="Verdana" panose="020B0604030504040204" pitchFamily="34" charset="0"/>
              <a:ea typeface="Verdana" panose="020B0604030504040204" pitchFamily="34" charset="0"/>
            </a:endParaRPr>
          </a:p>
          <a:p>
            <a:pPr>
              <a:lnSpc>
                <a:spcPct val="70000"/>
              </a:lnSpc>
            </a:pPr>
            <a:r>
              <a:rPr lang="en-US" sz="2400" b="1" dirty="0" smtClean="0">
                <a:solidFill>
                  <a:srgbClr val="28A0BE"/>
                </a:solidFill>
                <a:latin typeface="Verdana" panose="020B0604030504040204" pitchFamily="34" charset="0"/>
                <a:ea typeface="Verdana" panose="020B0604030504040204" pitchFamily="34" charset="0"/>
              </a:rPr>
              <a:t>Establish a membership that is representative of the population served by EPUT</a:t>
            </a:r>
            <a:endParaRPr lang="en-GB" sz="4800" b="1" dirty="0">
              <a:solidFill>
                <a:srgbClr val="28A0BE"/>
              </a:solidFill>
              <a:latin typeface="Verdana" panose="020B0604030504040204" pitchFamily="34" charset="0"/>
              <a:ea typeface="Verdana" panose="020B0604030504040204" pitchFamily="34" charset="0"/>
            </a:endParaRP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13</a:t>
            </a:fld>
            <a:endParaRPr lang="en-GB" sz="900" dirty="0">
              <a:latin typeface="HelveticaNeue Condensed" panose="02000506050000020004" pitchFamily="2" charset="0"/>
            </a:endParaRPr>
          </a:p>
        </p:txBody>
      </p:sp>
      <p:sp>
        <p:nvSpPr>
          <p:cNvPr id="6" name="Rectangle 5"/>
          <p:cNvSpPr/>
          <p:nvPr/>
        </p:nvSpPr>
        <p:spPr>
          <a:xfrm>
            <a:off x="275167" y="2724960"/>
            <a:ext cx="5490367" cy="3108543"/>
          </a:xfrm>
          <a:prstGeom prst="rect">
            <a:avLst/>
          </a:prstGeom>
        </p:spPr>
        <p:txBody>
          <a:bodyPr wrap="square">
            <a:spAutoFit/>
          </a:bodyPr>
          <a:lstStyle/>
          <a:p>
            <a:r>
              <a:rPr lang="en-GB" sz="1400" dirty="0">
                <a:latin typeface="Verdana" panose="020B0604030504040204" pitchFamily="34" charset="0"/>
                <a:ea typeface="Verdana" panose="020B0604030504040204" pitchFamily="34" charset="0"/>
              </a:rPr>
              <a:t>The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a:t>
            </a:r>
            <a:r>
              <a:rPr lang="en-GB" sz="1400" dirty="0">
                <a:latin typeface="Verdana" panose="020B0604030504040204" pitchFamily="34" charset="0"/>
                <a:ea typeface="Verdana" panose="020B0604030504040204" pitchFamily="34" charset="0"/>
              </a:rPr>
              <a:t>, whether they are Foundation Trust </a:t>
            </a:r>
            <a:r>
              <a:rPr lang="en-GB" sz="1400" dirty="0" smtClean="0">
                <a:latin typeface="Verdana" panose="020B0604030504040204" pitchFamily="34" charset="0"/>
                <a:ea typeface="Verdana" panose="020B0604030504040204" pitchFamily="34" charset="0"/>
              </a:rPr>
              <a:t>members </a:t>
            </a:r>
            <a:r>
              <a:rPr lang="en-GB" sz="1400" dirty="0">
                <a:latin typeface="Verdana" panose="020B0604030504040204" pitchFamily="34" charset="0"/>
                <a:ea typeface="Verdana" panose="020B0604030504040204" pitchFamily="34" charset="0"/>
              </a:rPr>
              <a:t>or </a:t>
            </a:r>
            <a:r>
              <a:rPr lang="en-GB" sz="1400" dirty="0" smtClean="0">
                <a:latin typeface="Verdana" panose="020B0604030504040204" pitchFamily="34" charset="0"/>
                <a:ea typeface="Verdana" panose="020B0604030504040204" pitchFamily="34" charset="0"/>
              </a:rPr>
              <a:t>members </a:t>
            </a:r>
            <a:r>
              <a:rPr lang="en-GB" sz="1400" dirty="0">
                <a:latin typeface="Verdana" panose="020B0604030504040204" pitchFamily="34" charset="0"/>
                <a:ea typeface="Verdana" panose="020B0604030504040204" pitchFamily="34" charset="0"/>
              </a:rPr>
              <a:t>of the </a:t>
            </a:r>
            <a:r>
              <a:rPr lang="en-GB" sz="1400" dirty="0" smtClean="0">
                <a:latin typeface="Verdana" panose="020B0604030504040204" pitchFamily="34" charset="0"/>
                <a:ea typeface="Verdana" panose="020B0604030504040204" pitchFamily="34" charset="0"/>
              </a:rPr>
              <a:t>public, </a:t>
            </a:r>
            <a:r>
              <a:rPr lang="en-GB" sz="1400" dirty="0">
                <a:latin typeface="Verdana" panose="020B0604030504040204" pitchFamily="34" charset="0"/>
                <a:ea typeface="Verdana" panose="020B0604030504040204" pitchFamily="34" charset="0"/>
              </a:rPr>
              <a:t>are fundamental to the way we operate as a Foundation Trust. We are accountable to our </a:t>
            </a:r>
            <a:r>
              <a:rPr lang="en-GB" sz="1400" dirty="0" smtClean="0">
                <a:latin typeface="Verdana" panose="020B0604030504040204" pitchFamily="34" charset="0"/>
                <a:ea typeface="Verdana" panose="020B0604030504040204" pitchFamily="34" charset="0"/>
              </a:rPr>
              <a:t>members</a:t>
            </a:r>
            <a:r>
              <a:rPr lang="en-GB" sz="1400" dirty="0">
                <a:latin typeface="Verdana" panose="020B0604030504040204" pitchFamily="34" charset="0"/>
                <a:ea typeface="Verdana" panose="020B0604030504040204" pitchFamily="34" charset="0"/>
              </a:rPr>
              <a:t>, so it is important to ensure our formal Foundation Trust membership is representative of the population we serve.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We can do this by ensuring we understand our local demographics and target areas that are under-represented to ensure their voices are heard.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We can then continue to monitor so we understand the impact of our engagement work we are doing on the diversity and representation of our membership. </a:t>
            </a:r>
          </a:p>
        </p:txBody>
      </p:sp>
      <p:sp>
        <p:nvSpPr>
          <p:cNvPr id="10" name="Rounded Rectangle 9"/>
          <p:cNvSpPr/>
          <p:nvPr/>
        </p:nvSpPr>
        <p:spPr>
          <a:xfrm>
            <a:off x="5765534" y="910382"/>
            <a:ext cx="6151300" cy="5465480"/>
          </a:xfrm>
          <a:prstGeom prst="roundRect">
            <a:avLst/>
          </a:prstGeom>
          <a:solidFill>
            <a:srgbClr val="7DC8FF">
              <a:alpha val="50196"/>
            </a:srgbClr>
          </a:solidFill>
          <a:ln>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6098263" y="1401520"/>
            <a:ext cx="5929044" cy="4370427"/>
          </a:xfrm>
          <a:prstGeom prst="rect">
            <a:avLst/>
          </a:prstGeom>
          <a:noFill/>
        </p:spPr>
        <p:txBody>
          <a:bodyPr wrap="square" rtlCol="0">
            <a:spAutoFit/>
          </a:bodyPr>
          <a:lstStyle/>
          <a:p>
            <a:pPr lvl="0"/>
            <a:r>
              <a:rPr lang="en-GB" b="1" dirty="0">
                <a:latin typeface="Verdana" panose="020B0604030504040204" pitchFamily="34" charset="0"/>
                <a:ea typeface="Verdana" panose="020B0604030504040204" pitchFamily="34" charset="0"/>
              </a:rPr>
              <a:t>What we will do</a:t>
            </a:r>
            <a:r>
              <a:rPr lang="en-GB" dirty="0">
                <a:latin typeface="Verdana" panose="020B0604030504040204" pitchFamily="34" charset="0"/>
                <a:ea typeface="Verdana" panose="020B0604030504040204" pitchFamily="34" charset="0"/>
              </a:rPr>
              <a:t>: </a:t>
            </a:r>
          </a:p>
          <a:p>
            <a:pPr lvl="0"/>
            <a:endParaRPr lang="en-GB" dirty="0">
              <a:latin typeface="Verdana" panose="020B0604030504040204" pitchFamily="34" charset="0"/>
              <a:ea typeface="Verdana" panose="020B0604030504040204" pitchFamily="34" charset="0"/>
            </a:endParaRPr>
          </a:p>
          <a:p>
            <a:pPr marL="452438" lvl="0"/>
            <a:r>
              <a:rPr lang="en-GB" sz="1600" dirty="0">
                <a:latin typeface="Verdana" panose="020B0604030504040204" pitchFamily="34" charset="0"/>
                <a:ea typeface="Verdana" panose="020B0604030504040204" pitchFamily="34" charset="0"/>
              </a:rPr>
              <a:t>Understand the demographics of the population served by EPUT and compare against the membership of the Trust.</a:t>
            </a:r>
          </a:p>
          <a:p>
            <a:pPr lvl="0"/>
            <a:endParaRPr lang="en-GB" sz="1600" dirty="0">
              <a:latin typeface="Verdana" panose="020B0604030504040204" pitchFamily="34" charset="0"/>
              <a:ea typeface="Verdana" panose="020B0604030504040204" pitchFamily="34" charset="0"/>
            </a:endParaRPr>
          </a:p>
          <a:p>
            <a:pPr marL="452438" lvl="0"/>
            <a:r>
              <a:rPr lang="en-GB" sz="1600" dirty="0">
                <a:latin typeface="Verdana" panose="020B0604030504040204" pitchFamily="34" charset="0"/>
                <a:ea typeface="Verdana" panose="020B0604030504040204" pitchFamily="34" charset="0"/>
              </a:rPr>
              <a:t>Identify and undertake engagement with </a:t>
            </a:r>
            <a:r>
              <a:rPr lang="en-GB" sz="1600" dirty="0">
                <a:latin typeface="Verdana" panose="020B0604030504040204" pitchFamily="34" charset="0"/>
                <a:ea typeface="Verdana" panose="020B0604030504040204" pitchFamily="34" charset="0"/>
              </a:rPr>
              <a:t>m</a:t>
            </a:r>
            <a:r>
              <a:rPr lang="en-GB" sz="1600" dirty="0" smtClean="0">
                <a:latin typeface="Verdana" panose="020B0604030504040204" pitchFamily="34" charset="0"/>
                <a:ea typeface="Verdana" panose="020B0604030504040204" pitchFamily="34" charset="0"/>
              </a:rPr>
              <a:t>embers </a:t>
            </a:r>
            <a:r>
              <a:rPr lang="en-GB" sz="1600" dirty="0">
                <a:latin typeface="Verdana" panose="020B0604030504040204" pitchFamily="34" charset="0"/>
                <a:ea typeface="Verdana" panose="020B0604030504040204" pitchFamily="34" charset="0"/>
              </a:rPr>
              <a:t>of the public to increase membership in any areas that are not represented. </a:t>
            </a:r>
          </a:p>
          <a:p>
            <a:pPr lvl="0"/>
            <a:endParaRPr lang="en-GB" sz="1600" dirty="0">
              <a:latin typeface="Verdana" panose="020B0604030504040204" pitchFamily="34" charset="0"/>
              <a:ea typeface="Verdana" panose="020B0604030504040204" pitchFamily="34" charset="0"/>
            </a:endParaRPr>
          </a:p>
          <a:p>
            <a:pPr marL="452438" lvl="0"/>
            <a:r>
              <a:rPr lang="en-GB" sz="1600" dirty="0">
                <a:latin typeface="Verdana" panose="020B0604030504040204" pitchFamily="34" charset="0"/>
                <a:ea typeface="Verdana" panose="020B0604030504040204" pitchFamily="34" charset="0"/>
              </a:rPr>
              <a:t>Regularly review membership demographics to confirm engagement is working and identify solutions where it is not working. </a:t>
            </a:r>
            <a:endParaRPr lang="en-GB" sz="1600" dirty="0" smtClean="0">
              <a:latin typeface="Verdana" panose="020B0604030504040204" pitchFamily="34" charset="0"/>
              <a:ea typeface="Verdana" panose="020B0604030504040204" pitchFamily="34" charset="0"/>
            </a:endParaRPr>
          </a:p>
          <a:p>
            <a:pPr marL="452438" lvl="0"/>
            <a:endParaRPr lang="en-GB" sz="1600" b="1" dirty="0">
              <a:latin typeface="Verdana" panose="020B0604030504040204" pitchFamily="34" charset="0"/>
              <a:ea typeface="Verdana" panose="020B0604030504040204" pitchFamily="34" charset="0"/>
            </a:endParaRPr>
          </a:p>
          <a:p>
            <a:pPr lvl="0"/>
            <a:r>
              <a:rPr lang="en-GB" sz="1600" b="1" dirty="0" smtClean="0">
                <a:latin typeface="Verdana" panose="020B0604030504040204" pitchFamily="34" charset="0"/>
                <a:ea typeface="Verdana" panose="020B0604030504040204" pitchFamily="34" charset="0"/>
              </a:rPr>
              <a:t>EPUT </a:t>
            </a:r>
            <a:r>
              <a:rPr lang="en-GB" sz="1600" b="1" dirty="0">
                <a:latin typeface="Verdana" panose="020B0604030504040204" pitchFamily="34" charset="0"/>
                <a:ea typeface="Verdana" panose="020B0604030504040204" pitchFamily="34" charset="0"/>
              </a:rPr>
              <a:t>Strategic Objective 4: We will help our communities to thrive</a:t>
            </a:r>
          </a:p>
          <a:p>
            <a:endParaRPr lang="en-GB" dirty="0"/>
          </a:p>
        </p:txBody>
      </p:sp>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163203" y="1975853"/>
            <a:ext cx="543546" cy="339470"/>
          </a:xfrm>
          <a:prstGeom prst="rect">
            <a:avLst/>
          </a:prstGeom>
        </p:spPr>
      </p:pic>
      <p:pic>
        <p:nvPicPr>
          <p:cNvPr id="11" name="Pictur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163203" y="2931675"/>
            <a:ext cx="543546" cy="339470"/>
          </a:xfrm>
          <a:prstGeom prst="rect">
            <a:avLst/>
          </a:prstGeom>
        </p:spPr>
      </p:pic>
      <p:pic>
        <p:nvPicPr>
          <p:cNvPr id="12" name="Picture 1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163203" y="3939761"/>
            <a:ext cx="543546" cy="339470"/>
          </a:xfrm>
          <a:prstGeom prst="rect">
            <a:avLst/>
          </a:prstGeom>
        </p:spPr>
      </p:pic>
    </p:spTree>
    <p:extLst>
      <p:ext uri="{BB962C8B-B14F-4D97-AF65-F5344CB8AC3E}">
        <p14:creationId xmlns:p14="http://schemas.microsoft.com/office/powerpoint/2010/main" val="4250820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406203" y="1025046"/>
            <a:ext cx="5490367" cy="1815882"/>
          </a:xfrm>
          <a:prstGeom prst="rect">
            <a:avLst/>
          </a:prstGeom>
          <a:noFill/>
        </p:spPr>
        <p:txBody>
          <a:bodyPr wrap="square" lIns="0" rIns="0" rtlCol="0" anchor="t">
            <a:spAutoFit/>
          </a:bodyPr>
          <a:lstStyle/>
          <a:p>
            <a:pPr>
              <a:lnSpc>
                <a:spcPct val="70000"/>
              </a:lnSpc>
            </a:pPr>
            <a:r>
              <a:rPr lang="en-GB" sz="3200" b="1" dirty="0">
                <a:solidFill>
                  <a:srgbClr val="28A0BE"/>
                </a:solidFill>
                <a:latin typeface="Verdana" panose="020B0604030504040204" pitchFamily="34" charset="0"/>
                <a:ea typeface="Verdana" panose="020B0604030504040204" pitchFamily="34" charset="0"/>
              </a:rPr>
              <a:t>Priority 2:</a:t>
            </a:r>
            <a:r>
              <a:rPr lang="en-GB" sz="3200" dirty="0">
                <a:solidFill>
                  <a:srgbClr val="28A0BE"/>
                </a:solidFill>
                <a:latin typeface="Verdana" panose="020B0604030504040204" pitchFamily="34" charset="0"/>
                <a:ea typeface="Verdana" panose="020B0604030504040204" pitchFamily="34" charset="0"/>
              </a:rPr>
              <a:t> </a:t>
            </a:r>
            <a:endParaRPr lang="en-GB" sz="3200" dirty="0" smtClean="0">
              <a:solidFill>
                <a:srgbClr val="28A0BE"/>
              </a:solidFill>
              <a:latin typeface="Verdana" panose="020B0604030504040204" pitchFamily="34" charset="0"/>
              <a:ea typeface="Verdana" panose="020B0604030504040204" pitchFamily="34" charset="0"/>
            </a:endParaRPr>
          </a:p>
          <a:p>
            <a:pPr>
              <a:lnSpc>
                <a:spcPct val="70000"/>
              </a:lnSpc>
            </a:pPr>
            <a:endParaRPr lang="en-GB" sz="3200" dirty="0" smtClean="0">
              <a:solidFill>
                <a:srgbClr val="28A0BE"/>
              </a:solidFill>
              <a:latin typeface="Verdana" panose="020B0604030504040204" pitchFamily="34" charset="0"/>
              <a:ea typeface="Verdana" panose="020B0604030504040204" pitchFamily="34" charset="0"/>
            </a:endParaRPr>
          </a:p>
          <a:p>
            <a:pPr>
              <a:lnSpc>
                <a:spcPct val="70000"/>
              </a:lnSpc>
            </a:pPr>
            <a:r>
              <a:rPr lang="en-US" sz="2400" b="1" dirty="0" smtClean="0">
                <a:solidFill>
                  <a:srgbClr val="28A0BE"/>
                </a:solidFill>
                <a:latin typeface="Verdana" panose="020B0604030504040204" pitchFamily="34" charset="0"/>
                <a:ea typeface="Verdana" panose="020B0604030504040204" pitchFamily="34" charset="0"/>
              </a:rPr>
              <a:t>Communicate </a:t>
            </a:r>
            <a:r>
              <a:rPr lang="en-US" sz="2400" b="1" dirty="0">
                <a:solidFill>
                  <a:srgbClr val="28A0BE"/>
                </a:solidFill>
                <a:latin typeface="Verdana" panose="020B0604030504040204" pitchFamily="34" charset="0"/>
                <a:ea typeface="Verdana" panose="020B0604030504040204" pitchFamily="34" charset="0"/>
              </a:rPr>
              <a:t>effectively with </a:t>
            </a:r>
            <a:r>
              <a:rPr lang="en-US" sz="2400" b="1" dirty="0">
                <a:solidFill>
                  <a:srgbClr val="28A0BE"/>
                </a:solidFill>
                <a:latin typeface="Verdana" panose="020B0604030504040204" pitchFamily="34" charset="0"/>
                <a:ea typeface="Verdana" panose="020B0604030504040204" pitchFamily="34" charset="0"/>
              </a:rPr>
              <a:t>m</a:t>
            </a:r>
            <a:r>
              <a:rPr lang="en-US" sz="2400" b="1" dirty="0" smtClean="0">
                <a:solidFill>
                  <a:srgbClr val="28A0BE"/>
                </a:solidFill>
                <a:latin typeface="Verdana" panose="020B0604030504040204" pitchFamily="34" charset="0"/>
                <a:ea typeface="Verdana" panose="020B0604030504040204" pitchFamily="34" charset="0"/>
              </a:rPr>
              <a:t>embers </a:t>
            </a:r>
            <a:r>
              <a:rPr lang="en-US" sz="2400" b="1" dirty="0">
                <a:solidFill>
                  <a:srgbClr val="28A0BE"/>
                </a:solidFill>
                <a:latin typeface="Verdana" panose="020B0604030504040204" pitchFamily="34" charset="0"/>
                <a:ea typeface="Verdana" panose="020B0604030504040204" pitchFamily="34" charset="0"/>
              </a:rPr>
              <a:t>and ensure their views are represented within EPUT</a:t>
            </a:r>
            <a:endParaRPr lang="en-GB" sz="4800" b="1" dirty="0">
              <a:solidFill>
                <a:srgbClr val="28A0BE"/>
              </a:solidFill>
              <a:latin typeface="Verdana" panose="020B0604030504040204" pitchFamily="34" charset="0"/>
              <a:ea typeface="Verdana" panose="020B0604030504040204" pitchFamily="34" charset="0"/>
            </a:endParaRP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14</a:t>
            </a:fld>
            <a:endParaRPr lang="en-GB" sz="900" dirty="0">
              <a:latin typeface="HelveticaNeue Condensed" panose="02000506050000020004" pitchFamily="2" charset="0"/>
            </a:endParaRPr>
          </a:p>
        </p:txBody>
      </p:sp>
      <p:sp>
        <p:nvSpPr>
          <p:cNvPr id="6" name="Rectangle 5"/>
          <p:cNvSpPr/>
          <p:nvPr/>
        </p:nvSpPr>
        <p:spPr>
          <a:xfrm>
            <a:off x="275167" y="2730054"/>
            <a:ext cx="5490367" cy="2677656"/>
          </a:xfrm>
          <a:prstGeom prst="rect">
            <a:avLst/>
          </a:prstGeom>
        </p:spPr>
        <p:txBody>
          <a:bodyPr wrap="square">
            <a:spAutoFit/>
          </a:bodyPr>
          <a:lstStyle/>
          <a:p>
            <a:r>
              <a:rPr lang="en-GB" sz="1400" dirty="0">
                <a:latin typeface="Verdana" panose="020B0604030504040204" pitchFamily="34" charset="0"/>
                <a:ea typeface="Verdana" panose="020B0604030504040204" pitchFamily="34" charset="0"/>
              </a:rPr>
              <a:t>One of the key roles of the Council of Governors is to represent the views and interests of the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and members of the public.</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One of the fundamental parts of this is to have a regular dialogue with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to ensure their views are understood and can form part of any conversations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have with the Board of Directors.</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It’s important we regularly communicate with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and this is an </a:t>
            </a:r>
            <a:r>
              <a:rPr lang="en-GB" sz="1400" dirty="0" smtClean="0">
                <a:latin typeface="Verdana" panose="020B0604030504040204" pitchFamily="34" charset="0"/>
                <a:ea typeface="Verdana" panose="020B0604030504040204" pitchFamily="34" charset="0"/>
              </a:rPr>
              <a:t>area </a:t>
            </a:r>
            <a:r>
              <a:rPr lang="en-GB" sz="1400" dirty="0">
                <a:latin typeface="Verdana" panose="020B0604030504040204" pitchFamily="34" charset="0"/>
                <a:ea typeface="Verdana" panose="020B0604030504040204" pitchFamily="34" charset="0"/>
              </a:rPr>
              <a:t>that we need to strengthen. Any communications need to be two-way. </a:t>
            </a:r>
          </a:p>
        </p:txBody>
      </p:sp>
      <p:sp>
        <p:nvSpPr>
          <p:cNvPr id="10" name="Rounded Rectangle 9"/>
          <p:cNvSpPr/>
          <p:nvPr/>
        </p:nvSpPr>
        <p:spPr>
          <a:xfrm>
            <a:off x="5712876" y="1025046"/>
            <a:ext cx="6132760" cy="5404705"/>
          </a:xfrm>
          <a:prstGeom prst="roundRect">
            <a:avLst/>
          </a:prstGeom>
          <a:solidFill>
            <a:srgbClr val="7DC8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6048075" y="1287075"/>
            <a:ext cx="5929044" cy="5109091"/>
          </a:xfrm>
          <a:prstGeom prst="rect">
            <a:avLst/>
          </a:prstGeom>
          <a:noFill/>
        </p:spPr>
        <p:txBody>
          <a:bodyPr wrap="square" rtlCol="0">
            <a:spAutoFit/>
          </a:bodyPr>
          <a:lstStyle/>
          <a:p>
            <a:pPr lvl="0"/>
            <a:r>
              <a:rPr lang="en-GB" b="1" dirty="0">
                <a:latin typeface="Verdana" panose="020B0604030504040204" pitchFamily="34" charset="0"/>
                <a:ea typeface="Verdana" panose="020B0604030504040204" pitchFamily="34" charset="0"/>
              </a:rPr>
              <a:t>What we will do</a:t>
            </a:r>
            <a:r>
              <a:rPr lang="en-GB" dirty="0">
                <a:latin typeface="Verdana" panose="020B0604030504040204" pitchFamily="34" charset="0"/>
                <a:ea typeface="Verdana" panose="020B0604030504040204" pitchFamily="34" charset="0"/>
              </a:rPr>
              <a:t>: </a:t>
            </a:r>
          </a:p>
          <a:p>
            <a:pPr lvl="0"/>
            <a:endParaRPr lang="en-GB" dirty="0">
              <a:latin typeface="Verdana" panose="020B0604030504040204" pitchFamily="34" charset="0"/>
              <a:ea typeface="Verdana" panose="020B0604030504040204" pitchFamily="34" charset="0"/>
            </a:endParaRPr>
          </a:p>
          <a:p>
            <a:pPr marL="452438"/>
            <a:r>
              <a:rPr lang="en-GB" sz="1600" dirty="0">
                <a:latin typeface="Verdana" panose="020B0604030504040204" pitchFamily="34" charset="0"/>
                <a:ea typeface="Verdana" panose="020B0604030504040204" pitchFamily="34" charset="0"/>
              </a:rPr>
              <a:t>Develop a membership communications strategy which: </a:t>
            </a:r>
          </a:p>
          <a:p>
            <a:pPr marL="452438" lvl="0"/>
            <a:endParaRPr lang="en-GB" sz="1600" dirty="0">
              <a:latin typeface="Verdana" panose="020B0604030504040204" pitchFamily="34" charset="0"/>
              <a:ea typeface="Verdana" panose="020B0604030504040204" pitchFamily="34" charset="0"/>
            </a:endParaRPr>
          </a:p>
          <a:p>
            <a:pPr marL="738188" indent="-285750">
              <a:buFont typeface="Arial" panose="020B0604020202020204" pitchFamily="34" charset="0"/>
              <a:buChar char="•"/>
            </a:pPr>
            <a:r>
              <a:rPr lang="en-GB" sz="1600" dirty="0">
                <a:latin typeface="Verdana" panose="020B0604030504040204" pitchFamily="34" charset="0"/>
                <a:ea typeface="Verdana" panose="020B0604030504040204" pitchFamily="34" charset="0"/>
              </a:rPr>
              <a:t>Establishes regular communication between </a:t>
            </a:r>
            <a:r>
              <a:rPr lang="en-GB" sz="1600" dirty="0" smtClean="0">
                <a:latin typeface="Verdana" panose="020B0604030504040204" pitchFamily="34" charset="0"/>
                <a:ea typeface="Verdana" panose="020B0604030504040204" pitchFamily="34" charset="0"/>
              </a:rPr>
              <a:t>governors </a:t>
            </a:r>
            <a:r>
              <a:rPr lang="en-GB" sz="1600" dirty="0">
                <a:latin typeface="Verdana" panose="020B0604030504040204" pitchFamily="34" charset="0"/>
                <a:ea typeface="Verdana" panose="020B0604030504040204" pitchFamily="34" charset="0"/>
              </a:rPr>
              <a:t>and </a:t>
            </a:r>
            <a:r>
              <a:rPr lang="en-GB" sz="1600" dirty="0" smtClean="0">
                <a:latin typeface="Verdana" panose="020B0604030504040204" pitchFamily="34" charset="0"/>
                <a:ea typeface="Verdana" panose="020B0604030504040204" pitchFamily="34" charset="0"/>
              </a:rPr>
              <a:t>members/members </a:t>
            </a:r>
            <a:r>
              <a:rPr lang="en-GB" sz="1600" dirty="0">
                <a:latin typeface="Verdana" panose="020B0604030504040204" pitchFamily="34" charset="0"/>
                <a:ea typeface="Verdana" panose="020B0604030504040204" pitchFamily="34" charset="0"/>
              </a:rPr>
              <a:t>of the public. </a:t>
            </a:r>
          </a:p>
          <a:p>
            <a:pPr marL="738188" lvl="0" indent="-285750">
              <a:buFont typeface="Arial" panose="020B0604020202020204" pitchFamily="34" charset="0"/>
              <a:buChar char="•"/>
            </a:pPr>
            <a:endParaRPr lang="en-GB" sz="1600" dirty="0">
              <a:latin typeface="Verdana" panose="020B0604030504040204" pitchFamily="34" charset="0"/>
              <a:ea typeface="Verdana" panose="020B0604030504040204" pitchFamily="34" charset="0"/>
            </a:endParaRPr>
          </a:p>
          <a:p>
            <a:pPr marL="738188" indent="-285750">
              <a:buFont typeface="Arial" panose="020B0604020202020204" pitchFamily="34" charset="0"/>
              <a:buChar char="•"/>
            </a:pPr>
            <a:r>
              <a:rPr lang="en-GB" sz="1600" dirty="0">
                <a:latin typeface="Verdana" panose="020B0604030504040204" pitchFamily="34" charset="0"/>
                <a:ea typeface="Verdana" panose="020B0604030504040204" pitchFamily="34" charset="0"/>
              </a:rPr>
              <a:t>Creates a two-way channel so that </a:t>
            </a:r>
            <a:r>
              <a:rPr lang="en-GB" sz="1600" dirty="0" smtClean="0">
                <a:latin typeface="Verdana" panose="020B0604030504040204" pitchFamily="34" charset="0"/>
                <a:ea typeface="Verdana" panose="020B0604030504040204" pitchFamily="34" charset="0"/>
              </a:rPr>
              <a:t>members </a:t>
            </a:r>
            <a:r>
              <a:rPr lang="en-GB" sz="1600" dirty="0">
                <a:latin typeface="Verdana" panose="020B0604030504040204" pitchFamily="34" charset="0"/>
                <a:ea typeface="Verdana" panose="020B0604030504040204" pitchFamily="34" charset="0"/>
              </a:rPr>
              <a:t>have a voice and have clear feedback on issues raised. </a:t>
            </a:r>
          </a:p>
          <a:p>
            <a:pPr marL="452438"/>
            <a:endParaRPr lang="en-GB" sz="1600" dirty="0">
              <a:latin typeface="Verdana" panose="020B0604030504040204" pitchFamily="34" charset="0"/>
              <a:ea typeface="Verdana" panose="020B0604030504040204" pitchFamily="34" charset="0"/>
            </a:endParaRPr>
          </a:p>
          <a:p>
            <a:pPr marL="452438"/>
            <a:endParaRPr lang="en-GB" sz="1600" dirty="0">
              <a:latin typeface="Verdana" panose="020B0604030504040204" pitchFamily="34" charset="0"/>
              <a:ea typeface="Verdana" panose="020B0604030504040204" pitchFamily="34" charset="0"/>
            </a:endParaRPr>
          </a:p>
          <a:p>
            <a:r>
              <a:rPr lang="en-GB" sz="1600" b="1" dirty="0">
                <a:latin typeface="Verdana" panose="020B0604030504040204" pitchFamily="34" charset="0"/>
                <a:ea typeface="Verdana" panose="020B0604030504040204" pitchFamily="34" charset="0"/>
              </a:rPr>
              <a:t>EPUT Strategic Objective 3: We will work together with our partners to make our services better</a:t>
            </a:r>
            <a:r>
              <a:rPr lang="en-GB" sz="1600" b="1" dirty="0" smtClean="0">
                <a:latin typeface="Verdana" panose="020B0604030504040204" pitchFamily="34" charset="0"/>
                <a:ea typeface="Verdana" panose="020B0604030504040204" pitchFamily="34" charset="0"/>
              </a:rPr>
              <a:t>)</a:t>
            </a:r>
          </a:p>
          <a:p>
            <a:endParaRPr lang="en-GB" sz="1600" b="1" dirty="0">
              <a:latin typeface="Verdana" panose="020B0604030504040204" pitchFamily="34" charset="0"/>
              <a:ea typeface="Verdana" panose="020B0604030504040204" pitchFamily="34" charset="0"/>
            </a:endParaRPr>
          </a:p>
          <a:p>
            <a:r>
              <a:rPr lang="en-GB" sz="1600" b="1" dirty="0">
                <a:latin typeface="Verdana" panose="020B0604030504040204" pitchFamily="34" charset="0"/>
                <a:ea typeface="Verdana" panose="020B0604030504040204" pitchFamily="34" charset="0"/>
              </a:rPr>
              <a:t>EPUT Strategic Objective 4: We will help our communities to thrive</a:t>
            </a:r>
            <a:endParaRPr lang="en-GB" sz="1600" dirty="0">
              <a:latin typeface="Verdana" panose="020B0604030504040204" pitchFamily="34" charset="0"/>
              <a:ea typeface="Verdana" panose="020B0604030504040204" pitchFamily="34" charset="0"/>
            </a:endParaRPr>
          </a:p>
          <a:p>
            <a:pPr marL="452438" lvl="0"/>
            <a:endParaRPr lang="en-GB" dirty="0"/>
          </a:p>
        </p:txBody>
      </p:sp>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028053" y="1868024"/>
            <a:ext cx="543546" cy="339470"/>
          </a:xfrm>
          <a:prstGeom prst="rect">
            <a:avLst/>
          </a:prstGeom>
        </p:spPr>
      </p:pic>
    </p:spTree>
    <p:extLst>
      <p:ext uri="{BB962C8B-B14F-4D97-AF65-F5344CB8AC3E}">
        <p14:creationId xmlns:p14="http://schemas.microsoft.com/office/powerpoint/2010/main" val="369153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90732" y="1113349"/>
            <a:ext cx="5422144" cy="1255728"/>
          </a:xfrm>
          <a:prstGeom prst="rect">
            <a:avLst/>
          </a:prstGeom>
          <a:noFill/>
        </p:spPr>
        <p:txBody>
          <a:bodyPr wrap="square" lIns="0" rIns="0" rtlCol="0" anchor="t">
            <a:spAutoFit/>
          </a:bodyPr>
          <a:lstStyle/>
          <a:p>
            <a:pPr>
              <a:lnSpc>
                <a:spcPct val="70000"/>
              </a:lnSpc>
            </a:pPr>
            <a:r>
              <a:rPr lang="en-GB" sz="3200" b="1" dirty="0">
                <a:solidFill>
                  <a:srgbClr val="28A0BE"/>
                </a:solidFill>
                <a:latin typeface="Verdana" panose="020B0604030504040204" pitchFamily="34" charset="0"/>
                <a:ea typeface="Verdana" panose="020B0604030504040204" pitchFamily="34" charset="0"/>
              </a:rPr>
              <a:t>Priority 3</a:t>
            </a:r>
            <a:r>
              <a:rPr lang="en-GB" sz="3200" b="1" dirty="0" smtClean="0">
                <a:solidFill>
                  <a:srgbClr val="28A0BE"/>
                </a:solidFill>
                <a:latin typeface="Verdana" panose="020B0604030504040204" pitchFamily="34" charset="0"/>
                <a:ea typeface="Verdana" panose="020B0604030504040204" pitchFamily="34" charset="0"/>
              </a:rPr>
              <a:t>:</a:t>
            </a:r>
          </a:p>
          <a:p>
            <a:pPr>
              <a:lnSpc>
                <a:spcPct val="70000"/>
              </a:lnSpc>
            </a:pPr>
            <a:endParaRPr lang="en-GB" sz="2800" b="1" dirty="0">
              <a:solidFill>
                <a:srgbClr val="28A0BE"/>
              </a:solidFill>
              <a:latin typeface="Verdana" panose="020B0604030504040204" pitchFamily="34" charset="0"/>
              <a:ea typeface="Verdana" panose="020B0604030504040204" pitchFamily="34" charset="0"/>
            </a:endParaRPr>
          </a:p>
          <a:p>
            <a:pPr>
              <a:lnSpc>
                <a:spcPct val="70000"/>
              </a:lnSpc>
            </a:pPr>
            <a:r>
              <a:rPr lang="en-GB" sz="2400" b="1" dirty="0" smtClean="0">
                <a:solidFill>
                  <a:srgbClr val="28A0BE"/>
                </a:solidFill>
                <a:latin typeface="Verdana" panose="020B0604030504040204" pitchFamily="34" charset="0"/>
                <a:ea typeface="Verdana" panose="020B0604030504040204" pitchFamily="34" charset="0"/>
              </a:rPr>
              <a:t>Membership </a:t>
            </a:r>
            <a:r>
              <a:rPr lang="en-GB" sz="2400" b="1" dirty="0">
                <a:solidFill>
                  <a:srgbClr val="28A0BE"/>
                </a:solidFill>
                <a:latin typeface="Verdana" panose="020B0604030504040204" pitchFamily="34" charset="0"/>
                <a:ea typeface="Verdana" panose="020B0604030504040204" pitchFamily="34" charset="0"/>
              </a:rPr>
              <a:t>in the context of system working</a:t>
            </a:r>
            <a:endParaRPr lang="en-GB" sz="5400" dirty="0">
              <a:solidFill>
                <a:srgbClr val="28A0BE"/>
              </a:solidFill>
              <a:latin typeface="Verdana" panose="020B0604030504040204" pitchFamily="34" charset="0"/>
              <a:ea typeface="Verdana" panose="020B0604030504040204" pitchFamily="34" charset="0"/>
            </a:endParaRP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15</a:t>
            </a:fld>
            <a:endParaRPr lang="en-GB" sz="900" dirty="0">
              <a:latin typeface="HelveticaNeue Condensed" panose="02000506050000020004" pitchFamily="2" charset="0"/>
            </a:endParaRPr>
          </a:p>
        </p:txBody>
      </p:sp>
      <p:sp>
        <p:nvSpPr>
          <p:cNvPr id="6" name="Rectangle 5"/>
          <p:cNvSpPr/>
          <p:nvPr/>
        </p:nvSpPr>
        <p:spPr>
          <a:xfrm>
            <a:off x="240442" y="2369077"/>
            <a:ext cx="5250431" cy="3139321"/>
          </a:xfrm>
          <a:prstGeom prst="rect">
            <a:avLst/>
          </a:prstGeom>
        </p:spPr>
        <p:txBody>
          <a:bodyPr wrap="square">
            <a:spAutoFit/>
          </a:bodyPr>
          <a:lstStyle/>
          <a:p>
            <a:r>
              <a:rPr lang="en-GB" sz="1400" dirty="0">
                <a:latin typeface="Verdana" panose="020B0604030504040204" pitchFamily="34" charset="0"/>
                <a:ea typeface="Verdana" panose="020B0604030504040204" pitchFamily="34" charset="0"/>
              </a:rPr>
              <a:t>The Health and Care Act 2022 has changed the emphasis for Foundation Trusts. Foundation Trusts are now required to make any decisions in the context of the wider healthcare system.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Any views expressed by </a:t>
            </a:r>
            <a:r>
              <a:rPr lang="en-GB" sz="1400" dirty="0" smtClean="0">
                <a:latin typeface="Verdana" panose="020B0604030504040204" pitchFamily="34" charset="0"/>
                <a:ea typeface="Verdana" panose="020B0604030504040204" pitchFamily="34" charset="0"/>
              </a:rPr>
              <a:t>members </a:t>
            </a:r>
            <a:r>
              <a:rPr lang="en-GB" sz="1400" dirty="0">
                <a:latin typeface="Verdana" panose="020B0604030504040204" pitchFamily="34" charset="0"/>
                <a:ea typeface="Verdana" panose="020B0604030504040204" pitchFamily="34" charset="0"/>
              </a:rPr>
              <a:t>must be represented at both the organisation and the wider healthcare system.</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System working and Integrated Care Boards is relatively new to the NHS, so it is important to establish our aims whilst also being agile as system working matures over the next few years. </a:t>
            </a:r>
          </a:p>
          <a:p>
            <a:endParaRPr lang="en-GB" sz="1600" dirty="0">
              <a:latin typeface="Verdana" panose="020B0604030504040204" pitchFamily="34" charset="0"/>
              <a:ea typeface="Verdana" panose="020B0604030504040204" pitchFamily="34" charset="0"/>
            </a:endParaRPr>
          </a:p>
        </p:txBody>
      </p:sp>
      <p:sp>
        <p:nvSpPr>
          <p:cNvPr id="10" name="Rounded Rectangle 9"/>
          <p:cNvSpPr/>
          <p:nvPr/>
        </p:nvSpPr>
        <p:spPr>
          <a:xfrm>
            <a:off x="5712876" y="947651"/>
            <a:ext cx="6066259" cy="5457162"/>
          </a:xfrm>
          <a:prstGeom prst="roundRect">
            <a:avLst/>
          </a:prstGeom>
          <a:solidFill>
            <a:srgbClr val="7DC8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6156882" y="1290339"/>
            <a:ext cx="5622253" cy="4893647"/>
          </a:xfrm>
          <a:prstGeom prst="rect">
            <a:avLst/>
          </a:prstGeom>
          <a:noFill/>
        </p:spPr>
        <p:txBody>
          <a:bodyPr wrap="square" rtlCol="0">
            <a:spAutoFit/>
          </a:bodyPr>
          <a:lstStyle/>
          <a:p>
            <a:pPr lvl="0"/>
            <a:r>
              <a:rPr lang="en-GB" b="1" dirty="0">
                <a:latin typeface="Verdana" panose="020B0604030504040204" pitchFamily="34" charset="0"/>
                <a:ea typeface="Verdana" panose="020B0604030504040204" pitchFamily="34" charset="0"/>
              </a:rPr>
              <a:t>What we will do</a:t>
            </a:r>
            <a:r>
              <a:rPr lang="en-GB" dirty="0">
                <a:latin typeface="Verdana" panose="020B0604030504040204" pitchFamily="34" charset="0"/>
                <a:ea typeface="Verdana" panose="020B0604030504040204" pitchFamily="34" charset="0"/>
              </a:rPr>
              <a:t>: </a:t>
            </a:r>
          </a:p>
          <a:p>
            <a:pPr lvl="0"/>
            <a:endParaRPr lang="en-GB" dirty="0">
              <a:latin typeface="Verdana" panose="020B0604030504040204" pitchFamily="34" charset="0"/>
              <a:ea typeface="Verdana" panose="020B0604030504040204" pitchFamily="34" charset="0"/>
            </a:endParaRPr>
          </a:p>
          <a:p>
            <a:pPr marL="452438"/>
            <a:r>
              <a:rPr lang="en-GB" sz="1600" dirty="0">
                <a:latin typeface="Verdana" panose="020B0604030504040204" pitchFamily="34" charset="0"/>
                <a:ea typeface="Verdana" panose="020B0604030504040204" pitchFamily="34" charset="0"/>
              </a:rPr>
              <a:t>Understand the role of Foundation Trusts and </a:t>
            </a:r>
            <a:r>
              <a:rPr lang="en-GB" sz="1600" dirty="0" smtClean="0">
                <a:latin typeface="Verdana" panose="020B0604030504040204" pitchFamily="34" charset="0"/>
                <a:ea typeface="Verdana" panose="020B0604030504040204" pitchFamily="34" charset="0"/>
              </a:rPr>
              <a:t>membership </a:t>
            </a:r>
            <a:r>
              <a:rPr lang="en-GB" sz="1600" dirty="0">
                <a:latin typeface="Verdana" panose="020B0604030504040204" pitchFamily="34" charset="0"/>
                <a:ea typeface="Verdana" panose="020B0604030504040204" pitchFamily="34" charset="0"/>
              </a:rPr>
              <a:t>as part of system working.</a:t>
            </a:r>
          </a:p>
          <a:p>
            <a:pPr marL="452438"/>
            <a:endParaRPr lang="en-GB" sz="1600" dirty="0">
              <a:latin typeface="Verdana" panose="020B0604030504040204" pitchFamily="34" charset="0"/>
              <a:ea typeface="Verdana" panose="020B0604030504040204" pitchFamily="34" charset="0"/>
            </a:endParaRPr>
          </a:p>
          <a:p>
            <a:pPr marL="452438"/>
            <a:r>
              <a:rPr lang="en-GB" sz="1600" dirty="0">
                <a:latin typeface="Verdana" panose="020B0604030504040204" pitchFamily="34" charset="0"/>
                <a:ea typeface="Verdana" panose="020B0604030504040204" pitchFamily="34" charset="0"/>
              </a:rPr>
              <a:t>Ensure the views of </a:t>
            </a:r>
            <a:r>
              <a:rPr lang="en-GB" sz="1600" dirty="0">
                <a:latin typeface="Verdana" panose="020B0604030504040204" pitchFamily="34" charset="0"/>
                <a:ea typeface="Verdana" panose="020B0604030504040204" pitchFamily="34" charset="0"/>
              </a:rPr>
              <a:t>m</a:t>
            </a:r>
            <a:r>
              <a:rPr lang="en-GB" sz="1600" dirty="0" smtClean="0">
                <a:latin typeface="Verdana" panose="020B0604030504040204" pitchFamily="34" charset="0"/>
                <a:ea typeface="Verdana" panose="020B0604030504040204" pitchFamily="34" charset="0"/>
              </a:rPr>
              <a:t>embers </a:t>
            </a:r>
            <a:r>
              <a:rPr lang="en-GB" sz="1600" dirty="0">
                <a:latin typeface="Verdana" panose="020B0604030504040204" pitchFamily="34" charset="0"/>
                <a:ea typeface="Verdana" panose="020B0604030504040204" pitchFamily="34" charset="0"/>
              </a:rPr>
              <a:t>of the Foundation Trust are represented in decision making at a system level.</a:t>
            </a:r>
          </a:p>
          <a:p>
            <a:pPr marL="452438" lvl="0"/>
            <a:endParaRPr lang="en-GB" sz="1600" dirty="0">
              <a:latin typeface="Verdana" panose="020B0604030504040204" pitchFamily="34" charset="0"/>
              <a:ea typeface="Verdana" panose="020B0604030504040204" pitchFamily="34" charset="0"/>
            </a:endParaRPr>
          </a:p>
          <a:p>
            <a:pPr marL="452438"/>
            <a:r>
              <a:rPr lang="en-GB" sz="1600" dirty="0">
                <a:latin typeface="Verdana" panose="020B0604030504040204" pitchFamily="34" charset="0"/>
                <a:ea typeface="Verdana" panose="020B0604030504040204" pitchFamily="34" charset="0"/>
              </a:rPr>
              <a:t>Communicate with </a:t>
            </a:r>
            <a:r>
              <a:rPr lang="en-GB" sz="1600" dirty="0" smtClean="0">
                <a:latin typeface="Verdana" panose="020B0604030504040204" pitchFamily="34" charset="0"/>
                <a:ea typeface="Verdana" panose="020B0604030504040204" pitchFamily="34" charset="0"/>
              </a:rPr>
              <a:t>governors </a:t>
            </a:r>
            <a:r>
              <a:rPr lang="en-GB" sz="1600" dirty="0">
                <a:latin typeface="Verdana" panose="020B0604030504040204" pitchFamily="34" charset="0"/>
                <a:ea typeface="Verdana" panose="020B0604030504040204" pitchFamily="34" charset="0"/>
              </a:rPr>
              <a:t>and members to encourage understanding of system working and the </a:t>
            </a:r>
            <a:r>
              <a:rPr lang="en-GB" sz="1600" dirty="0" smtClean="0">
                <a:latin typeface="Verdana" panose="020B0604030504040204" pitchFamily="34" charset="0"/>
                <a:ea typeface="Verdana" panose="020B0604030504040204" pitchFamily="34" charset="0"/>
              </a:rPr>
              <a:t>importance and </a:t>
            </a:r>
            <a:r>
              <a:rPr lang="en-GB" sz="1600" dirty="0">
                <a:latin typeface="Verdana" panose="020B0604030504040204" pitchFamily="34" charset="0"/>
                <a:ea typeface="Verdana" panose="020B0604030504040204" pitchFamily="34" charset="0"/>
              </a:rPr>
              <a:t>impact of their views. </a:t>
            </a:r>
          </a:p>
          <a:p>
            <a:pPr marL="452438"/>
            <a:endParaRPr lang="en-GB" sz="1600" dirty="0">
              <a:latin typeface="Verdana" panose="020B0604030504040204" pitchFamily="34" charset="0"/>
              <a:ea typeface="Verdana" panose="020B0604030504040204" pitchFamily="34" charset="0"/>
            </a:endParaRPr>
          </a:p>
          <a:p>
            <a:pPr marL="452438"/>
            <a:endParaRPr lang="en-GB" dirty="0">
              <a:latin typeface="Verdana" panose="020B0604030504040204" pitchFamily="34" charset="0"/>
              <a:ea typeface="Verdana" panose="020B0604030504040204" pitchFamily="34" charset="0"/>
            </a:endParaRPr>
          </a:p>
          <a:p>
            <a:r>
              <a:rPr lang="en-GB" sz="1600" b="1" dirty="0">
                <a:latin typeface="Verdana" panose="020B0604030504040204" pitchFamily="34" charset="0"/>
                <a:ea typeface="Verdana" panose="020B0604030504040204" pitchFamily="34" charset="0"/>
              </a:rPr>
              <a:t>EPUT Strategic Objective 3: We will work together with our partners to make our services better</a:t>
            </a:r>
            <a:endParaRPr lang="en-GB" sz="1600" dirty="0">
              <a:latin typeface="Verdana" panose="020B0604030504040204" pitchFamily="34" charset="0"/>
              <a:ea typeface="Verdana" panose="020B0604030504040204" pitchFamily="34" charset="0"/>
            </a:endParaRPr>
          </a:p>
          <a:p>
            <a:pPr marL="452438"/>
            <a:endParaRPr lang="en-GB" sz="1600" dirty="0">
              <a:latin typeface="Verdana" panose="020B0604030504040204" pitchFamily="34" charset="0"/>
              <a:ea typeface="Verdana" panose="020B0604030504040204" pitchFamily="34" charset="0"/>
            </a:endParaRPr>
          </a:p>
          <a:p>
            <a:pPr marL="452438" lvl="0"/>
            <a:endParaRPr lang="en-GB" dirty="0"/>
          </a:p>
        </p:txBody>
      </p:sp>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045968" y="1865668"/>
            <a:ext cx="543546" cy="339470"/>
          </a:xfrm>
          <a:prstGeom prst="rect">
            <a:avLst/>
          </a:prstGeom>
        </p:spPr>
      </p:pic>
      <p:pic>
        <p:nvPicPr>
          <p:cNvPr id="11" name="Pictur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028053" y="2647298"/>
            <a:ext cx="543546" cy="339470"/>
          </a:xfrm>
          <a:prstGeom prst="rect">
            <a:avLst/>
          </a:prstGeom>
        </p:spPr>
      </p:pic>
      <p:pic>
        <p:nvPicPr>
          <p:cNvPr id="12" name="Picture 1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090027" y="3598663"/>
            <a:ext cx="543546" cy="339470"/>
          </a:xfrm>
          <a:prstGeom prst="rect">
            <a:avLst/>
          </a:prstGeom>
        </p:spPr>
      </p:pic>
    </p:spTree>
    <p:extLst>
      <p:ext uri="{BB962C8B-B14F-4D97-AF65-F5344CB8AC3E}">
        <p14:creationId xmlns:p14="http://schemas.microsoft.com/office/powerpoint/2010/main" val="148369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75167" y="954384"/>
            <a:ext cx="11764433" cy="584775"/>
          </a:xfrm>
          <a:prstGeom prst="rect">
            <a:avLst/>
          </a:prstGeom>
          <a:noFill/>
        </p:spPr>
        <p:txBody>
          <a:bodyPr wrap="square" lIns="0" rIns="0" rtlCol="0" anchor="t">
            <a:spAutoFit/>
          </a:bodyPr>
          <a:lstStyle/>
          <a:p>
            <a:r>
              <a:rPr lang="en-GB" sz="3200" b="1" dirty="0">
                <a:solidFill>
                  <a:srgbClr val="28A0BE"/>
                </a:solidFill>
                <a:latin typeface="Verdana" panose="020B0604030504040204" pitchFamily="34" charset="0"/>
                <a:ea typeface="Verdana" panose="020B0604030504040204" pitchFamily="34" charset="0"/>
              </a:rPr>
              <a:t>Implementing the Strategy and Measuring Success</a:t>
            </a: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16</a:t>
            </a:fld>
            <a:endParaRPr lang="en-GB" sz="900" dirty="0">
              <a:latin typeface="HelveticaNeue Condensed" panose="02000506050000020004" pitchFamily="2" charset="0"/>
            </a:endParaRPr>
          </a:p>
        </p:txBody>
      </p:sp>
      <p:sp>
        <p:nvSpPr>
          <p:cNvPr id="8" name="TextBox 7"/>
          <p:cNvSpPr txBox="1"/>
          <p:nvPr/>
        </p:nvSpPr>
        <p:spPr>
          <a:xfrm>
            <a:off x="206206" y="1539159"/>
            <a:ext cx="11452394" cy="3970318"/>
          </a:xfrm>
          <a:prstGeom prst="rect">
            <a:avLst/>
          </a:prstGeom>
          <a:noFill/>
        </p:spPr>
        <p:txBody>
          <a:bodyPr wrap="square" rtlCol="0">
            <a:spAutoFit/>
          </a:bodyPr>
          <a:lstStyle/>
          <a:p>
            <a:r>
              <a:rPr lang="en-GB" sz="1400" b="1" dirty="0">
                <a:latin typeface="Verdana" panose="020B0604030504040204" pitchFamily="34" charset="0"/>
                <a:ea typeface="Verdana" panose="020B0604030504040204" pitchFamily="34" charset="0"/>
              </a:rPr>
              <a:t>Implementation</a:t>
            </a:r>
            <a:r>
              <a:rPr lang="en-GB" sz="1400" dirty="0">
                <a:latin typeface="Verdana" panose="020B0604030504040204" pitchFamily="34" charset="0"/>
                <a:ea typeface="Verdana" panose="020B0604030504040204" pitchFamily="34" charset="0"/>
              </a:rPr>
              <a:t>: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We have developed an action plan which sets out the practical steps we will take in each year to implement the strategy so that it is clear how we will put our plans into action. The action plan is set out as an appendix to this </a:t>
            </a:r>
            <a:r>
              <a:rPr lang="en-GB" sz="1400" dirty="0" smtClean="0">
                <a:latin typeface="Verdana" panose="020B0604030504040204" pitchFamily="34" charset="0"/>
                <a:ea typeface="Verdana" panose="020B0604030504040204" pitchFamily="34" charset="0"/>
              </a:rPr>
              <a:t>strategy. </a:t>
            </a:r>
            <a:r>
              <a:rPr lang="en-GB" sz="1400" dirty="0">
                <a:latin typeface="Verdana" panose="020B0604030504040204" pitchFamily="34" charset="0"/>
                <a:ea typeface="Verdana" panose="020B0604030504040204" pitchFamily="34" charset="0"/>
              </a:rPr>
              <a:t>It will evolve and develop as the strategy is implemented.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We envisage a phased approach over three years to deliver and fully implement the strategy, with the first year focused on laying the essential groundwork and years two and three focusing on embedding engagement.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It is important the strategy remains a live document and can change as we move through the year. </a:t>
            </a:r>
          </a:p>
          <a:p>
            <a:endParaRPr lang="en-GB" sz="1400"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Evaluating success</a:t>
            </a:r>
            <a:r>
              <a:rPr lang="en-GB" sz="1400" dirty="0">
                <a:latin typeface="Verdana" panose="020B0604030504040204" pitchFamily="34" charset="0"/>
                <a:ea typeface="Verdana" panose="020B0604030504040204" pitchFamily="34" charset="0"/>
              </a:rPr>
              <a:t>: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The Council of Governors is ultimately responsible for the delivery of the strategy and it will be supported in this by the Membership Committee which will undertake the detailed monitoring of implementation and will report regularly to the Council on this.</a:t>
            </a:r>
          </a:p>
          <a:p>
            <a:endParaRPr lang="en-GB" sz="1400" dirty="0"/>
          </a:p>
          <a:p>
            <a:endParaRPr lang="en-GB" sz="1400" dirty="0"/>
          </a:p>
        </p:txBody>
      </p:sp>
    </p:spTree>
    <p:extLst>
      <p:ext uri="{BB962C8B-B14F-4D97-AF65-F5344CB8AC3E}">
        <p14:creationId xmlns:p14="http://schemas.microsoft.com/office/powerpoint/2010/main" val="1687571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75167" y="954384"/>
            <a:ext cx="11706983" cy="584775"/>
          </a:xfrm>
          <a:prstGeom prst="rect">
            <a:avLst/>
          </a:prstGeom>
          <a:noFill/>
        </p:spPr>
        <p:txBody>
          <a:bodyPr wrap="square" lIns="0" rIns="0" rtlCol="0" anchor="t">
            <a:spAutoFit/>
          </a:bodyPr>
          <a:lstStyle/>
          <a:p>
            <a:r>
              <a:rPr lang="en-GB" sz="3200" b="1" dirty="0">
                <a:solidFill>
                  <a:srgbClr val="28A0BE"/>
                </a:solidFill>
                <a:latin typeface="Verdana" panose="020B0604030504040204" pitchFamily="34" charset="0"/>
                <a:ea typeface="Verdana" panose="020B0604030504040204" pitchFamily="34" charset="0"/>
              </a:rPr>
              <a:t>Implementing the Strategy and Measuring Success</a:t>
            </a: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17</a:t>
            </a:fld>
            <a:endParaRPr lang="en-GB" sz="900" dirty="0">
              <a:latin typeface="HelveticaNeue Condensed" panose="02000506050000020004" pitchFamily="2" charset="0"/>
            </a:endParaRPr>
          </a:p>
        </p:txBody>
      </p:sp>
      <p:sp>
        <p:nvSpPr>
          <p:cNvPr id="10" name="TextBox 9"/>
          <p:cNvSpPr txBox="1"/>
          <p:nvPr/>
        </p:nvSpPr>
        <p:spPr>
          <a:xfrm>
            <a:off x="275168" y="1539159"/>
            <a:ext cx="11706982" cy="4185761"/>
          </a:xfrm>
          <a:prstGeom prst="rect">
            <a:avLst/>
          </a:prstGeom>
          <a:noFill/>
        </p:spPr>
        <p:txBody>
          <a:bodyPr wrap="square" rtlCol="0">
            <a:spAutoFit/>
          </a:bodyPr>
          <a:lstStyle/>
          <a:p>
            <a:r>
              <a:rPr lang="en-GB" sz="1400" dirty="0">
                <a:latin typeface="Verdana" panose="020B0604030504040204" pitchFamily="34" charset="0"/>
                <a:ea typeface="Verdana" panose="020B0604030504040204" pitchFamily="34" charset="0"/>
              </a:rPr>
              <a:t>The principal ways in which we will assess the success of the strategy will include: </a:t>
            </a:r>
          </a:p>
          <a:p>
            <a:endParaRPr lang="en-GB" sz="1400" b="1"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Analysing the profile of the Trust’s membership</a:t>
            </a:r>
          </a:p>
          <a:p>
            <a:r>
              <a:rPr lang="en-GB" sz="1400" dirty="0">
                <a:latin typeface="Verdana" panose="020B0604030504040204" pitchFamily="34" charset="0"/>
                <a:ea typeface="Verdana" panose="020B0604030504040204" pitchFamily="34" charset="0"/>
              </a:rPr>
              <a:t>We will conduct this analysis on a regular basis and look in depth at the profile of the Trust’s public membership and identify any under-represented groups. This will help us to understand whether our targeted campaigns have been successful and whether we are succeeding in maintaining the size and diversity of our membership. The results will be analysed by the Membership Committee.</a:t>
            </a:r>
          </a:p>
          <a:p>
            <a:endParaRPr lang="en-GB" sz="1400" b="1"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Analysing involvement</a:t>
            </a:r>
          </a:p>
          <a:p>
            <a:r>
              <a:rPr lang="en-GB" sz="1400" dirty="0">
                <a:latin typeface="Verdana" panose="020B0604030504040204" pitchFamily="34" charset="0"/>
                <a:ea typeface="Verdana" panose="020B0604030504040204" pitchFamily="34" charset="0"/>
              </a:rPr>
              <a:t>We also need to understand the extent to which our efforts in promoting a more active and involved public and staff colleague membership have  been successful. To do this, we will look at new ways of analysing involvement, not just using the membership database statistics. This can include engagement with social media posts, attendance at engagement events, surveys with the members to assess their views. </a:t>
            </a:r>
          </a:p>
          <a:p>
            <a:endParaRPr lang="en-GB" sz="1400" b="1"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Analysing impact</a:t>
            </a:r>
          </a:p>
          <a:p>
            <a:r>
              <a:rPr lang="en-GB" sz="1400" dirty="0">
                <a:latin typeface="Verdana" panose="020B0604030504040204" pitchFamily="34" charset="0"/>
                <a:ea typeface="Verdana" panose="020B0604030504040204" pitchFamily="34" charset="0"/>
              </a:rPr>
              <a:t>We want to understand and evaluate the impact of the membership on the Trust’s services. Surveys of members will assist with this. We can also look at wider outcomes that are not just restricted to membership, for example, if we engage with members about a subject such as volunteers, has that encouraged some people to volunteer that have not previously? Or if we engage with members about </a:t>
            </a:r>
            <a:r>
              <a:rPr lang="en-GB" sz="1400" dirty="0" smtClean="0">
                <a:latin typeface="Verdana" panose="020B0604030504040204" pitchFamily="34" charset="0"/>
                <a:ea typeface="Verdana" panose="020B0604030504040204" pitchFamily="34" charset="0"/>
              </a:rPr>
              <a:t>carers</a:t>
            </a:r>
            <a:r>
              <a:rPr lang="en-GB" sz="1400" dirty="0">
                <a:latin typeface="Verdana" panose="020B0604030504040204" pitchFamily="34" charset="0"/>
                <a:ea typeface="Verdana" panose="020B0604030504040204" pitchFamily="34" charset="0"/>
              </a:rPr>
              <a:t>, has that directly helped anyone in their role as a carer or seeking carer support?</a:t>
            </a:r>
          </a:p>
        </p:txBody>
      </p:sp>
    </p:spTree>
    <p:extLst>
      <p:ext uri="{BB962C8B-B14F-4D97-AF65-F5344CB8AC3E}">
        <p14:creationId xmlns:p14="http://schemas.microsoft.com/office/powerpoint/2010/main" val="3399372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18</a:t>
            </a:fld>
            <a:endParaRPr lang="en-GB" sz="900" dirty="0">
              <a:latin typeface="HelveticaNeue Condensed" panose="02000506050000020004" pitchFamily="2" charset="0"/>
            </a:endParaRPr>
          </a:p>
        </p:txBody>
      </p:sp>
      <p:sp>
        <p:nvSpPr>
          <p:cNvPr id="6" name="Rectangle 5">
            <a:extLst>
              <a:ext uri="{FF2B5EF4-FFF2-40B4-BE49-F238E27FC236}">
                <a16:creationId xmlns:a16="http://schemas.microsoft.com/office/drawing/2014/main" id="{FEA4C232-82E6-4C4D-909B-BBEF6E73F9F9}"/>
              </a:ext>
            </a:extLst>
          </p:cNvPr>
          <p:cNvSpPr/>
          <p:nvPr/>
        </p:nvSpPr>
        <p:spPr>
          <a:xfrm>
            <a:off x="198610" y="840772"/>
            <a:ext cx="11641854" cy="5739212"/>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TextBox 2"/>
          <p:cNvSpPr txBox="1"/>
          <p:nvPr/>
        </p:nvSpPr>
        <p:spPr>
          <a:xfrm>
            <a:off x="275167" y="1047361"/>
            <a:ext cx="11252200" cy="584775"/>
          </a:xfrm>
          <a:prstGeom prst="rect">
            <a:avLst/>
          </a:prstGeom>
          <a:noFill/>
        </p:spPr>
        <p:txBody>
          <a:bodyPr wrap="square" rtlCol="0">
            <a:spAutoFit/>
          </a:bodyPr>
          <a:lstStyle/>
          <a:p>
            <a:r>
              <a:rPr lang="en-GB" sz="3200" dirty="0" smtClean="0">
                <a:solidFill>
                  <a:srgbClr val="005EB8"/>
                </a:solidFill>
                <a:latin typeface="Impact" panose="020B0806030902050204" pitchFamily="34" charset="0"/>
              </a:rPr>
              <a:t>Appendix 1: Composition of the Council of Governors</a:t>
            </a:r>
            <a:endParaRPr lang="en-GB" sz="3200" dirty="0">
              <a:solidFill>
                <a:srgbClr val="005EB8"/>
              </a:solidFill>
              <a:latin typeface="Impact" panose="020B0806030902050204" pitchFamily="34" charset="0"/>
            </a:endParaRPr>
          </a:p>
        </p:txBody>
      </p:sp>
      <p:graphicFrame>
        <p:nvGraphicFramePr>
          <p:cNvPr id="9" name="Content Placeholder 3">
            <a:extLst>
              <a:ext uri="{FF2B5EF4-FFF2-40B4-BE49-F238E27FC236}">
                <a16:creationId xmlns:a16="http://schemas.microsoft.com/office/drawing/2014/main" id="{A5FCC9F0-54AE-4C40-BEEE-3DE65AC6F0A7}"/>
              </a:ext>
            </a:extLst>
          </p:cNvPr>
          <p:cNvGraphicFramePr>
            <a:graphicFrameLocks/>
          </p:cNvGraphicFramePr>
          <p:nvPr>
            <p:extLst>
              <p:ext uri="{D42A27DB-BD31-4B8C-83A1-F6EECF244321}">
                <p14:modId xmlns:p14="http://schemas.microsoft.com/office/powerpoint/2010/main" val="3140139566"/>
              </p:ext>
            </p:extLst>
          </p:nvPr>
        </p:nvGraphicFramePr>
        <p:xfrm>
          <a:off x="342829" y="1838725"/>
          <a:ext cx="11353415" cy="4442333"/>
        </p:xfrm>
        <a:graphic>
          <a:graphicData uri="http://schemas.openxmlformats.org/drawingml/2006/table">
            <a:tbl>
              <a:tblPr firstRow="1" bandRow="1">
                <a:tableStyleId>{7DF18680-E054-41AD-8BC1-D1AEF772440D}</a:tableStyleId>
              </a:tblPr>
              <a:tblGrid>
                <a:gridCol w="2710171">
                  <a:extLst>
                    <a:ext uri="{9D8B030D-6E8A-4147-A177-3AD203B41FA5}">
                      <a16:colId xmlns:a16="http://schemas.microsoft.com/office/drawing/2014/main" val="20000"/>
                    </a:ext>
                  </a:extLst>
                </a:gridCol>
                <a:gridCol w="4161289">
                  <a:extLst>
                    <a:ext uri="{9D8B030D-6E8A-4147-A177-3AD203B41FA5}">
                      <a16:colId xmlns:a16="http://schemas.microsoft.com/office/drawing/2014/main" val="20001"/>
                    </a:ext>
                  </a:extLst>
                </a:gridCol>
                <a:gridCol w="4481955">
                  <a:extLst>
                    <a:ext uri="{9D8B030D-6E8A-4147-A177-3AD203B41FA5}">
                      <a16:colId xmlns:a16="http://schemas.microsoft.com/office/drawing/2014/main" val="20002"/>
                    </a:ext>
                  </a:extLst>
                </a:gridCol>
              </a:tblGrid>
              <a:tr h="662813">
                <a:tc>
                  <a:txBody>
                    <a:bodyPr/>
                    <a:lstStyle/>
                    <a:p>
                      <a:r>
                        <a:rPr lang="en-GB" dirty="0">
                          <a:latin typeface="Verdana" panose="020B0604030504040204" pitchFamily="34" charset="0"/>
                          <a:ea typeface="Verdana" panose="020B0604030504040204" pitchFamily="34" charset="0"/>
                        </a:rPr>
                        <a:t>Constituency/No</a:t>
                      </a:r>
                      <a:r>
                        <a:rPr lang="en-GB" baseline="0" dirty="0">
                          <a:latin typeface="Verdana" panose="020B0604030504040204" pitchFamily="34" charset="0"/>
                          <a:ea typeface="Verdana" panose="020B0604030504040204" pitchFamily="34" charset="0"/>
                        </a:rPr>
                        <a:t> Governors</a:t>
                      </a:r>
                      <a:endParaRPr lang="en-GB" dirty="0">
                        <a:latin typeface="Verdana" panose="020B0604030504040204" pitchFamily="34" charset="0"/>
                        <a:ea typeface="Verdana" panose="020B0604030504040204" pitchFamily="34" charset="0"/>
                        <a:cs typeface="Arial" panose="020B0604020202020204" pitchFamily="34" charset="0"/>
                      </a:endParaRPr>
                    </a:p>
                  </a:txBody>
                  <a:tcPr/>
                </a:tc>
                <a:tc gridSpan="2">
                  <a:txBody>
                    <a:bodyPr/>
                    <a:lstStyle/>
                    <a:p>
                      <a:r>
                        <a:rPr lang="en-GB" dirty="0">
                          <a:latin typeface="Verdana" panose="020B0604030504040204" pitchFamily="34" charset="0"/>
                          <a:ea typeface="Verdana" panose="020B0604030504040204" pitchFamily="34" charset="0"/>
                        </a:rPr>
                        <a:t>Constituency</a:t>
                      </a:r>
                      <a:r>
                        <a:rPr lang="en-GB" baseline="0" dirty="0">
                          <a:latin typeface="Verdana" panose="020B0604030504040204" pitchFamily="34" charset="0"/>
                          <a:ea typeface="Verdana" panose="020B0604030504040204" pitchFamily="34" charset="0"/>
                        </a:rPr>
                        <a:t> Area</a:t>
                      </a:r>
                      <a:endParaRPr lang="en-GB" dirty="0">
                        <a:latin typeface="Verdana" panose="020B0604030504040204" pitchFamily="34" charset="0"/>
                        <a:ea typeface="Verdana" panose="020B0604030504040204" pitchFamily="34" charset="0"/>
                        <a:cs typeface="Arial" panose="020B0604020202020204" pitchFamily="34" charset="0"/>
                      </a:endParaRPr>
                    </a:p>
                  </a:txBody>
                  <a:tcPr/>
                </a:tc>
                <a:tc hMerge="1">
                  <a:txBody>
                    <a:bodyPr/>
                    <a:lstStyle/>
                    <a:p>
                      <a:endParaRPr lang="en-GB" dirty="0"/>
                    </a:p>
                  </a:txBody>
                  <a:tcPr/>
                </a:tc>
                <a:extLst>
                  <a:ext uri="{0D108BD9-81ED-4DB2-BD59-A6C34878D82A}">
                    <a16:rowId xmlns:a16="http://schemas.microsoft.com/office/drawing/2014/main" val="10000"/>
                  </a:ext>
                </a:extLst>
              </a:tr>
              <a:tr h="1098930">
                <a:tc>
                  <a:txBody>
                    <a:bodyPr/>
                    <a:lstStyle/>
                    <a:p>
                      <a:r>
                        <a:rPr lang="en-GB" sz="1400" dirty="0">
                          <a:latin typeface="Verdana" panose="020B0604030504040204" pitchFamily="34" charset="0"/>
                          <a:ea typeface="Verdana" panose="020B0604030504040204" pitchFamily="34" charset="0"/>
                        </a:rPr>
                        <a:t>Essex Mid &amp; South</a:t>
                      </a:r>
                    </a:p>
                    <a:p>
                      <a:r>
                        <a:rPr lang="en-GB" sz="1400" dirty="0">
                          <a:latin typeface="Verdana" panose="020B0604030504040204" pitchFamily="34" charset="0"/>
                          <a:ea typeface="Verdana" panose="020B0604030504040204" pitchFamily="34" charset="0"/>
                        </a:rPr>
                        <a:t>9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Basildon Borough Council</a:t>
                      </a:r>
                    </a:p>
                    <a:p>
                      <a:r>
                        <a:rPr lang="en-GB" sz="1400" dirty="0">
                          <a:latin typeface="Verdana" panose="020B0604030504040204" pitchFamily="34" charset="0"/>
                          <a:ea typeface="Verdana" panose="020B0604030504040204" pitchFamily="34" charset="0"/>
                        </a:rPr>
                        <a:t>Braintree District Council</a:t>
                      </a:r>
                    </a:p>
                    <a:p>
                      <a:r>
                        <a:rPr lang="en-GB" sz="1400" dirty="0">
                          <a:latin typeface="Verdana" panose="020B0604030504040204" pitchFamily="34" charset="0"/>
                          <a:ea typeface="Verdana" panose="020B0604030504040204" pitchFamily="34" charset="0"/>
                        </a:rPr>
                        <a:t>Brentwood Borough Council</a:t>
                      </a:r>
                    </a:p>
                    <a:p>
                      <a:r>
                        <a:rPr lang="en-GB" sz="1400" dirty="0">
                          <a:latin typeface="Verdana" panose="020B0604030504040204" pitchFamily="34" charset="0"/>
                          <a:ea typeface="Verdana" panose="020B0604030504040204" pitchFamily="34" charset="0"/>
                        </a:rPr>
                        <a:t>Castle Point Borough</a:t>
                      </a:r>
                      <a:r>
                        <a:rPr lang="en-GB" sz="1400" baseline="0" dirty="0">
                          <a:latin typeface="Verdana" panose="020B0604030504040204" pitchFamily="34" charset="0"/>
                          <a:ea typeface="Verdana" panose="020B0604030504040204" pitchFamily="34" charset="0"/>
                        </a:rPr>
                        <a:t> Council</a:t>
                      </a:r>
                    </a:p>
                    <a:p>
                      <a:r>
                        <a:rPr lang="en-GB" sz="1400" baseline="0" dirty="0">
                          <a:latin typeface="Verdana" panose="020B0604030504040204" pitchFamily="34" charset="0"/>
                          <a:ea typeface="Verdana" panose="020B0604030504040204" pitchFamily="34" charset="0"/>
                        </a:rPr>
                        <a:t>Chelmsford City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Maldon District Council</a:t>
                      </a:r>
                    </a:p>
                    <a:p>
                      <a:r>
                        <a:rPr lang="en-GB" sz="1400" dirty="0">
                          <a:latin typeface="Verdana" panose="020B0604030504040204" pitchFamily="34" charset="0"/>
                          <a:ea typeface="Verdana" panose="020B0604030504040204" pitchFamily="34" charset="0"/>
                        </a:rPr>
                        <a:t>Rochford District Council</a:t>
                      </a:r>
                    </a:p>
                    <a:p>
                      <a:r>
                        <a:rPr lang="en-GB" sz="1400" dirty="0" smtClean="0">
                          <a:latin typeface="Verdana" panose="020B0604030504040204" pitchFamily="34" charset="0"/>
                          <a:ea typeface="Verdana" panose="020B0604030504040204" pitchFamily="34" charset="0"/>
                        </a:rPr>
                        <a:t>Southend-on-Sea City </a:t>
                      </a:r>
                      <a:r>
                        <a:rPr lang="en-GB" sz="1400" dirty="0">
                          <a:latin typeface="Verdana" panose="020B0604030504040204" pitchFamily="34" charset="0"/>
                          <a:ea typeface="Verdana" panose="020B0604030504040204" pitchFamily="34" charset="0"/>
                        </a:rPr>
                        <a:t>Council</a:t>
                      </a:r>
                    </a:p>
                    <a:p>
                      <a:r>
                        <a:rPr lang="en-GB" sz="1400" dirty="0">
                          <a:latin typeface="Verdana" panose="020B0604030504040204" pitchFamily="34" charset="0"/>
                          <a:ea typeface="Verdana" panose="020B0604030504040204" pitchFamily="34" charset="0"/>
                        </a:rPr>
                        <a:t>Thurrock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724569">
                <a:tc>
                  <a:txBody>
                    <a:bodyPr/>
                    <a:lstStyle/>
                    <a:p>
                      <a:r>
                        <a:rPr lang="en-GB" sz="1400" dirty="0">
                          <a:latin typeface="Verdana" panose="020B0604030504040204" pitchFamily="34" charset="0"/>
                          <a:ea typeface="Verdana" panose="020B0604030504040204" pitchFamily="34" charset="0"/>
                        </a:rPr>
                        <a:t>North East Essex &amp; Suffolk</a:t>
                      </a:r>
                    </a:p>
                    <a:p>
                      <a:r>
                        <a:rPr lang="en-GB" sz="1400" dirty="0">
                          <a:latin typeface="Verdana" panose="020B0604030504040204" pitchFamily="34" charset="0"/>
                          <a:ea typeface="Verdana" panose="020B0604030504040204" pitchFamily="34" charset="0"/>
                        </a:rPr>
                        <a:t>3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gridSpan="2">
                  <a:txBody>
                    <a:bodyPr/>
                    <a:lstStyle/>
                    <a:p>
                      <a:r>
                        <a:rPr lang="en-GB" sz="1400" dirty="0">
                          <a:latin typeface="Verdana" panose="020B0604030504040204" pitchFamily="34" charset="0"/>
                          <a:ea typeface="Verdana" panose="020B0604030504040204" pitchFamily="34" charset="0"/>
                        </a:rPr>
                        <a:t>Colchester Borough Council</a:t>
                      </a:r>
                    </a:p>
                    <a:p>
                      <a:r>
                        <a:rPr lang="en-GB" sz="1400" dirty="0">
                          <a:latin typeface="Verdana" panose="020B0604030504040204" pitchFamily="34" charset="0"/>
                          <a:ea typeface="Verdana" panose="020B0604030504040204" pitchFamily="34" charset="0"/>
                        </a:rPr>
                        <a:t>Suffolk County Council</a:t>
                      </a:r>
                    </a:p>
                    <a:p>
                      <a:r>
                        <a:rPr lang="en-GB" sz="1400" dirty="0">
                          <a:latin typeface="Verdana" panose="020B0604030504040204" pitchFamily="34" charset="0"/>
                          <a:ea typeface="Verdana" panose="020B0604030504040204" pitchFamily="34" charset="0"/>
                        </a:rPr>
                        <a:t>Tendring District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hMerge="1">
                  <a:txBody>
                    <a:bodyPr/>
                    <a:lstStyle/>
                    <a:p>
                      <a:endParaRPr lang="en-GB" dirty="0"/>
                    </a:p>
                  </a:txBody>
                  <a:tcPr/>
                </a:tc>
                <a:extLst>
                  <a:ext uri="{0D108BD9-81ED-4DB2-BD59-A6C34878D82A}">
                    <a16:rowId xmlns:a16="http://schemas.microsoft.com/office/drawing/2014/main" val="10002"/>
                  </a:ext>
                </a:extLst>
              </a:tr>
              <a:tr h="893636">
                <a:tc>
                  <a:txBody>
                    <a:bodyPr/>
                    <a:lstStyle/>
                    <a:p>
                      <a:r>
                        <a:rPr lang="en-GB" sz="1400" dirty="0">
                          <a:latin typeface="Verdana" panose="020B0604030504040204" pitchFamily="34" charset="0"/>
                          <a:ea typeface="Verdana" panose="020B0604030504040204" pitchFamily="34" charset="0"/>
                        </a:rPr>
                        <a:t>West Essex</a:t>
                      </a:r>
                      <a:r>
                        <a:rPr lang="en-GB" sz="1400" baseline="0" dirty="0">
                          <a:latin typeface="Verdana" panose="020B0604030504040204" pitchFamily="34" charset="0"/>
                          <a:ea typeface="Verdana" panose="020B0604030504040204" pitchFamily="34" charset="0"/>
                        </a:rPr>
                        <a:t> &amp; Herts</a:t>
                      </a:r>
                    </a:p>
                    <a:p>
                      <a:r>
                        <a:rPr lang="en-GB" sz="1400" baseline="0" dirty="0">
                          <a:latin typeface="Verdana" panose="020B0604030504040204" pitchFamily="34" charset="0"/>
                          <a:ea typeface="Verdana" panose="020B0604030504040204" pitchFamily="34" charset="0"/>
                        </a:rPr>
                        <a:t>5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Borough of Broxbourne Council</a:t>
                      </a:r>
                    </a:p>
                    <a:p>
                      <a:r>
                        <a:rPr lang="en-GB" sz="1400" dirty="0">
                          <a:latin typeface="Verdana" panose="020B0604030504040204" pitchFamily="34" charset="0"/>
                          <a:ea typeface="Verdana" panose="020B0604030504040204" pitchFamily="34" charset="0"/>
                        </a:rPr>
                        <a:t>East Herts District Council</a:t>
                      </a:r>
                    </a:p>
                    <a:p>
                      <a:r>
                        <a:rPr lang="en-GB" sz="1400" dirty="0">
                          <a:latin typeface="Verdana" panose="020B0604030504040204" pitchFamily="34" charset="0"/>
                          <a:ea typeface="Verdana" panose="020B0604030504040204" pitchFamily="34" charset="0"/>
                        </a:rPr>
                        <a:t>Epping</a:t>
                      </a:r>
                      <a:r>
                        <a:rPr lang="en-GB" sz="1400" baseline="0" dirty="0">
                          <a:latin typeface="Verdana" panose="020B0604030504040204" pitchFamily="34" charset="0"/>
                          <a:ea typeface="Verdana" panose="020B0604030504040204" pitchFamily="34" charset="0"/>
                        </a:rPr>
                        <a:t> </a:t>
                      </a:r>
                      <a:r>
                        <a:rPr lang="en-GB" sz="1400" baseline="0" dirty="0" smtClean="0">
                          <a:latin typeface="Verdana" panose="020B0604030504040204" pitchFamily="34" charset="0"/>
                          <a:ea typeface="Verdana" panose="020B0604030504040204" pitchFamily="34" charset="0"/>
                        </a:rPr>
                        <a:t>Forest </a:t>
                      </a:r>
                      <a:r>
                        <a:rPr lang="en-GB" sz="1400" baseline="0" dirty="0">
                          <a:latin typeface="Verdana" panose="020B0604030504040204" pitchFamily="34" charset="0"/>
                          <a:ea typeface="Verdana" panose="020B0604030504040204" pitchFamily="34" charset="0"/>
                        </a:rPr>
                        <a:t>District Council</a:t>
                      </a:r>
                    </a:p>
                    <a:p>
                      <a:r>
                        <a:rPr lang="en-GB" sz="1400" baseline="0" dirty="0">
                          <a:latin typeface="Verdana" panose="020B0604030504040204" pitchFamily="34" charset="0"/>
                          <a:ea typeface="Verdana" panose="020B0604030504040204" pitchFamily="34" charset="0"/>
                        </a:rPr>
                        <a:t>Harlow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North Herts District Council</a:t>
                      </a:r>
                    </a:p>
                    <a:p>
                      <a:r>
                        <a:rPr lang="en-GB" sz="1400" dirty="0">
                          <a:latin typeface="Verdana" panose="020B0604030504040204" pitchFamily="34" charset="0"/>
                          <a:ea typeface="Verdana" panose="020B0604030504040204" pitchFamily="34" charset="0"/>
                        </a:rPr>
                        <a:t>Stevenage Borough Council</a:t>
                      </a:r>
                    </a:p>
                    <a:p>
                      <a:r>
                        <a:rPr lang="en-GB" sz="1400" dirty="0">
                          <a:latin typeface="Verdana" panose="020B0604030504040204" pitchFamily="34" charset="0"/>
                          <a:ea typeface="Verdana" panose="020B0604030504040204" pitchFamily="34" charset="0"/>
                        </a:rPr>
                        <a:t>Uttlesford District Council</a:t>
                      </a:r>
                    </a:p>
                    <a:p>
                      <a:r>
                        <a:rPr lang="en-GB" sz="1400" dirty="0">
                          <a:latin typeface="Verdana" panose="020B0604030504040204" pitchFamily="34" charset="0"/>
                          <a:ea typeface="Verdana" panose="020B0604030504040204" pitchFamily="34" charset="0"/>
                        </a:rPr>
                        <a:t>Welwyn Hatfield Borough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3"/>
                  </a:ext>
                </a:extLst>
              </a:tr>
              <a:tr h="941940">
                <a:tc>
                  <a:txBody>
                    <a:bodyPr/>
                    <a:lstStyle/>
                    <a:p>
                      <a:r>
                        <a:rPr lang="en-GB" sz="1400" dirty="0">
                          <a:latin typeface="Verdana" panose="020B0604030504040204" pitchFamily="34" charset="0"/>
                          <a:ea typeface="Verdana" panose="020B0604030504040204" pitchFamily="34" charset="0"/>
                        </a:rPr>
                        <a:t>Milton Keynes,</a:t>
                      </a:r>
                      <a:r>
                        <a:rPr lang="en-GB" sz="1400" baseline="0" dirty="0">
                          <a:latin typeface="Verdana" panose="020B0604030504040204" pitchFamily="34" charset="0"/>
                          <a:ea typeface="Verdana" panose="020B0604030504040204" pitchFamily="34" charset="0"/>
                        </a:rPr>
                        <a:t> Bedfordshire &amp; Luton and Rest of England</a:t>
                      </a:r>
                    </a:p>
                    <a:p>
                      <a:r>
                        <a:rPr lang="en-GB" sz="1400" baseline="0" dirty="0">
                          <a:latin typeface="Verdana" panose="020B0604030504040204" pitchFamily="34" charset="0"/>
                          <a:ea typeface="Verdana" panose="020B0604030504040204" pitchFamily="34" charset="0"/>
                        </a:rPr>
                        <a:t>2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Bedford Borough Council</a:t>
                      </a:r>
                    </a:p>
                    <a:p>
                      <a:r>
                        <a:rPr lang="en-GB" sz="1400" dirty="0">
                          <a:latin typeface="Verdana" panose="020B0604030504040204" pitchFamily="34" charset="0"/>
                          <a:ea typeface="Verdana" panose="020B0604030504040204" pitchFamily="34" charset="0"/>
                        </a:rPr>
                        <a:t>Central Bedfordshire Council</a:t>
                      </a:r>
                    </a:p>
                    <a:p>
                      <a:r>
                        <a:rPr lang="en-GB" sz="1400" dirty="0">
                          <a:latin typeface="Verdana" panose="020B0604030504040204" pitchFamily="34" charset="0"/>
                          <a:ea typeface="Verdana" panose="020B0604030504040204" pitchFamily="34" charset="0"/>
                        </a:rPr>
                        <a:t>Any other Council in England</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Luton Borough Council</a:t>
                      </a:r>
                    </a:p>
                    <a:p>
                      <a:r>
                        <a:rPr lang="en-GB" sz="1400" dirty="0">
                          <a:latin typeface="Verdana" panose="020B0604030504040204" pitchFamily="34" charset="0"/>
                          <a:ea typeface="Verdana" panose="020B0604030504040204" pitchFamily="34" charset="0"/>
                        </a:rPr>
                        <a:t>Milton</a:t>
                      </a:r>
                      <a:r>
                        <a:rPr lang="en-GB" sz="1400" baseline="0" dirty="0">
                          <a:latin typeface="Verdana" panose="020B0604030504040204" pitchFamily="34" charset="0"/>
                          <a:ea typeface="Verdana" panose="020B0604030504040204" pitchFamily="34" charset="0"/>
                        </a:rPr>
                        <a:t> Keynes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88587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19</a:t>
            </a:fld>
            <a:endParaRPr lang="en-GB" sz="900" dirty="0">
              <a:latin typeface="HelveticaNeue Condensed" panose="02000506050000020004" pitchFamily="2" charset="0"/>
            </a:endParaRPr>
          </a:p>
        </p:txBody>
      </p:sp>
      <p:sp>
        <p:nvSpPr>
          <p:cNvPr id="6" name="Rectangle 5">
            <a:extLst>
              <a:ext uri="{FF2B5EF4-FFF2-40B4-BE49-F238E27FC236}">
                <a16:creationId xmlns:a16="http://schemas.microsoft.com/office/drawing/2014/main" id="{FEA4C232-82E6-4C4D-909B-BBEF6E73F9F9}"/>
              </a:ext>
            </a:extLst>
          </p:cNvPr>
          <p:cNvSpPr/>
          <p:nvPr/>
        </p:nvSpPr>
        <p:spPr>
          <a:xfrm>
            <a:off x="198610" y="840772"/>
            <a:ext cx="11641854" cy="5739212"/>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aphicFrame>
        <p:nvGraphicFramePr>
          <p:cNvPr id="7" name="Content Placeholder 3">
            <a:extLst>
              <a:ext uri="{FF2B5EF4-FFF2-40B4-BE49-F238E27FC236}">
                <a16:creationId xmlns:a16="http://schemas.microsoft.com/office/drawing/2014/main" id="{F49C4574-32DB-4281-8F9C-8F5120270129}"/>
              </a:ext>
            </a:extLst>
          </p:cNvPr>
          <p:cNvGraphicFramePr>
            <a:graphicFrameLocks/>
          </p:cNvGraphicFramePr>
          <p:nvPr>
            <p:extLst>
              <p:ext uri="{D42A27DB-BD31-4B8C-83A1-F6EECF244321}">
                <p14:modId xmlns:p14="http://schemas.microsoft.com/office/powerpoint/2010/main" val="2576701895"/>
              </p:ext>
            </p:extLst>
          </p:nvPr>
        </p:nvGraphicFramePr>
        <p:xfrm>
          <a:off x="401013" y="1748514"/>
          <a:ext cx="11000508" cy="3786907"/>
        </p:xfrm>
        <a:graphic>
          <a:graphicData uri="http://schemas.openxmlformats.org/drawingml/2006/table">
            <a:tbl>
              <a:tblPr firstRow="1" bandRow="1">
                <a:tableStyleId>{7DF18680-E054-41AD-8BC1-D1AEF772440D}</a:tableStyleId>
              </a:tblPr>
              <a:tblGrid>
                <a:gridCol w="2582810">
                  <a:extLst>
                    <a:ext uri="{9D8B030D-6E8A-4147-A177-3AD203B41FA5}">
                      <a16:colId xmlns:a16="http://schemas.microsoft.com/office/drawing/2014/main" val="20000"/>
                    </a:ext>
                  </a:extLst>
                </a:gridCol>
                <a:gridCol w="4222627">
                  <a:extLst>
                    <a:ext uri="{9D8B030D-6E8A-4147-A177-3AD203B41FA5}">
                      <a16:colId xmlns:a16="http://schemas.microsoft.com/office/drawing/2014/main" val="20001"/>
                    </a:ext>
                  </a:extLst>
                </a:gridCol>
                <a:gridCol w="4195071">
                  <a:extLst>
                    <a:ext uri="{9D8B030D-6E8A-4147-A177-3AD203B41FA5}">
                      <a16:colId xmlns:a16="http://schemas.microsoft.com/office/drawing/2014/main" val="20003"/>
                    </a:ext>
                  </a:extLst>
                </a:gridCol>
              </a:tblGrid>
              <a:tr h="824095">
                <a:tc>
                  <a:txBody>
                    <a:bodyPr/>
                    <a:lstStyle/>
                    <a:p>
                      <a:r>
                        <a:rPr lang="en-GB" sz="1800" dirty="0">
                          <a:latin typeface="Verdana" panose="020B0604030504040204" pitchFamily="34" charset="0"/>
                          <a:ea typeface="Verdana" panose="020B0604030504040204" pitchFamily="34" charset="0"/>
                        </a:rPr>
                        <a:t>Constituency/No</a:t>
                      </a:r>
                      <a:r>
                        <a:rPr lang="en-GB" sz="1800" baseline="0" dirty="0">
                          <a:latin typeface="Verdana" panose="020B0604030504040204" pitchFamily="34" charset="0"/>
                          <a:ea typeface="Verdana" panose="020B0604030504040204" pitchFamily="34" charset="0"/>
                        </a:rPr>
                        <a:t> Governors</a:t>
                      </a:r>
                      <a:endParaRPr lang="en-GB" sz="1800" dirty="0">
                        <a:latin typeface="Verdana" panose="020B0604030504040204" pitchFamily="34" charset="0"/>
                        <a:ea typeface="Verdana" panose="020B0604030504040204" pitchFamily="34" charset="0"/>
                        <a:cs typeface="Arial" panose="020B0604020202020204" pitchFamily="34" charset="0"/>
                      </a:endParaRPr>
                    </a:p>
                  </a:txBody>
                  <a:tcPr/>
                </a:tc>
                <a:tc gridSpan="2">
                  <a:txBody>
                    <a:bodyPr/>
                    <a:lstStyle/>
                    <a:p>
                      <a:r>
                        <a:rPr lang="en-GB" dirty="0">
                          <a:latin typeface="Verdana" panose="020B0604030504040204" pitchFamily="34" charset="0"/>
                          <a:ea typeface="Verdana" panose="020B0604030504040204" pitchFamily="34" charset="0"/>
                        </a:rPr>
                        <a:t>Constituency</a:t>
                      </a:r>
                      <a:r>
                        <a:rPr lang="en-GB" baseline="0" dirty="0">
                          <a:latin typeface="Verdana" panose="020B0604030504040204" pitchFamily="34" charset="0"/>
                          <a:ea typeface="Verdana" panose="020B0604030504040204" pitchFamily="34" charset="0"/>
                        </a:rPr>
                        <a:t> Area</a:t>
                      </a:r>
                      <a:endParaRPr lang="en-GB" dirty="0">
                        <a:latin typeface="Verdana" panose="020B0604030504040204" pitchFamily="34" charset="0"/>
                        <a:ea typeface="Verdana" panose="020B0604030504040204" pitchFamily="34" charset="0"/>
                        <a:cs typeface="Arial" panose="020B0604020202020204" pitchFamily="34" charset="0"/>
                      </a:endParaRPr>
                    </a:p>
                  </a:txBody>
                  <a:tcPr/>
                </a:tc>
                <a:tc hMerge="1">
                  <a:txBody>
                    <a:bodyPr/>
                    <a:lstStyle/>
                    <a:p>
                      <a:endParaRPr lang="en-GB"/>
                    </a:p>
                  </a:txBody>
                  <a:tcPr/>
                </a:tc>
                <a:extLst>
                  <a:ext uri="{0D108BD9-81ED-4DB2-BD59-A6C34878D82A}">
                    <a16:rowId xmlns:a16="http://schemas.microsoft.com/office/drawing/2014/main" val="10000"/>
                  </a:ext>
                </a:extLst>
              </a:tr>
              <a:tr h="1785536">
                <a:tc>
                  <a:txBody>
                    <a:bodyPr/>
                    <a:lstStyle/>
                    <a:p>
                      <a:r>
                        <a:rPr lang="en-GB" sz="1400" dirty="0">
                          <a:latin typeface="Verdana" panose="020B0604030504040204" pitchFamily="34" charset="0"/>
                          <a:ea typeface="Verdana" panose="020B0604030504040204" pitchFamily="34" charset="0"/>
                        </a:rPr>
                        <a:t>Staff Governors</a:t>
                      </a:r>
                    </a:p>
                    <a:p>
                      <a:r>
                        <a:rPr lang="en-GB" sz="1400" dirty="0">
                          <a:latin typeface="Verdana" panose="020B0604030504040204" pitchFamily="34" charset="0"/>
                          <a:ea typeface="Verdana" panose="020B0604030504040204" pitchFamily="34" charset="0"/>
                        </a:rPr>
                        <a:t>6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Registered Medical Practitioners</a:t>
                      </a:r>
                    </a:p>
                    <a:p>
                      <a:r>
                        <a:rPr lang="en-GB" sz="1400" dirty="0">
                          <a:latin typeface="Verdana" panose="020B0604030504040204" pitchFamily="34" charset="0"/>
                          <a:ea typeface="Verdana" panose="020B0604030504040204" pitchFamily="34" charset="0"/>
                        </a:rPr>
                        <a:t>Registered Dentists</a:t>
                      </a:r>
                    </a:p>
                    <a:p>
                      <a:r>
                        <a:rPr lang="en-GB" sz="1400" dirty="0">
                          <a:latin typeface="Verdana" panose="020B0604030504040204" pitchFamily="34" charset="0"/>
                          <a:ea typeface="Verdana" panose="020B0604030504040204" pitchFamily="34" charset="0"/>
                        </a:rPr>
                        <a:t>Registered Nurses</a:t>
                      </a:r>
                    </a:p>
                    <a:p>
                      <a:r>
                        <a:rPr lang="en-GB" sz="1400" dirty="0">
                          <a:latin typeface="Verdana" panose="020B0604030504040204" pitchFamily="34" charset="0"/>
                          <a:ea typeface="Verdana" panose="020B0604030504040204" pitchFamily="34" charset="0"/>
                        </a:rPr>
                        <a:t>Registered Midwives </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Healthcare Professionals </a:t>
                      </a:r>
                    </a:p>
                    <a:p>
                      <a:r>
                        <a:rPr lang="en-GB" sz="1400" dirty="0">
                          <a:latin typeface="Verdana" panose="020B0604030504040204" pitchFamily="34" charset="0"/>
                          <a:ea typeface="Verdana" panose="020B0604030504040204" pitchFamily="34" charset="0"/>
                        </a:rPr>
                        <a:t>Social Workers</a:t>
                      </a:r>
                    </a:p>
                    <a:p>
                      <a:r>
                        <a:rPr lang="en-GB" sz="1400" dirty="0">
                          <a:latin typeface="Verdana" panose="020B0604030504040204" pitchFamily="34" charset="0"/>
                          <a:ea typeface="Verdana" panose="020B0604030504040204" pitchFamily="34" charset="0"/>
                        </a:rPr>
                        <a:t>Support Workers</a:t>
                      </a:r>
                    </a:p>
                    <a:p>
                      <a:r>
                        <a:rPr lang="en-GB" sz="1400" dirty="0">
                          <a:latin typeface="Verdana" panose="020B0604030504040204" pitchFamily="34" charset="0"/>
                          <a:ea typeface="Verdana" panose="020B0604030504040204" pitchFamily="34" charset="0"/>
                        </a:rPr>
                        <a:t>Corporate Staff</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1177276">
                <a:tc>
                  <a:txBody>
                    <a:bodyPr/>
                    <a:lstStyle/>
                    <a:p>
                      <a:r>
                        <a:rPr lang="en-GB" sz="1400" dirty="0">
                          <a:latin typeface="Verdana" panose="020B0604030504040204" pitchFamily="34" charset="0"/>
                          <a:ea typeface="Verdana" panose="020B0604030504040204" pitchFamily="34" charset="0"/>
                        </a:rPr>
                        <a:t>Appointed Governors</a:t>
                      </a:r>
                    </a:p>
                    <a:p>
                      <a:r>
                        <a:rPr lang="en-GB" sz="1400" dirty="0">
                          <a:latin typeface="Verdana" panose="020B0604030504040204" pitchFamily="34" charset="0"/>
                          <a:ea typeface="Verdana" panose="020B0604030504040204" pitchFamily="34" charset="0"/>
                        </a:rPr>
                        <a:t>5 Governors</a:t>
                      </a:r>
                      <a:endParaRPr lang="en-GB" sz="1400" b="1"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Essex County Council</a:t>
                      </a:r>
                    </a:p>
                    <a:p>
                      <a:r>
                        <a:rPr lang="en-GB" sz="1400" dirty="0" smtClean="0">
                          <a:latin typeface="Verdana" panose="020B0604030504040204" pitchFamily="34" charset="0"/>
                          <a:ea typeface="Verdana" panose="020B0604030504040204" pitchFamily="34" charset="0"/>
                        </a:rPr>
                        <a:t>Southend-on-Sea</a:t>
                      </a:r>
                      <a:r>
                        <a:rPr lang="en-GB" sz="1400" baseline="0" dirty="0" smtClean="0">
                          <a:latin typeface="Verdana" panose="020B0604030504040204" pitchFamily="34" charset="0"/>
                          <a:ea typeface="Verdana" panose="020B0604030504040204" pitchFamily="34" charset="0"/>
                        </a:rPr>
                        <a:t> City </a:t>
                      </a:r>
                      <a:r>
                        <a:rPr lang="en-GB" sz="1400" dirty="0" smtClean="0">
                          <a:latin typeface="Verdana" panose="020B0604030504040204" pitchFamily="34" charset="0"/>
                          <a:ea typeface="Verdana" panose="020B0604030504040204" pitchFamily="34" charset="0"/>
                        </a:rPr>
                        <a:t>Council</a:t>
                      </a:r>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Thurrock Council</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tc>
                  <a:txBody>
                    <a:bodyPr/>
                    <a:lstStyle/>
                    <a:p>
                      <a:r>
                        <a:rPr lang="en-GB" sz="1400" dirty="0">
                          <a:latin typeface="Verdana" panose="020B0604030504040204" pitchFamily="34" charset="0"/>
                          <a:ea typeface="Verdana" panose="020B0604030504040204" pitchFamily="34" charset="0"/>
                        </a:rPr>
                        <a:t>Anglia Ruskin and Essex</a:t>
                      </a:r>
                      <a:r>
                        <a:rPr lang="en-GB" sz="1400" baseline="0" dirty="0">
                          <a:latin typeface="Verdana" panose="020B0604030504040204" pitchFamily="34" charset="0"/>
                          <a:ea typeface="Verdana" panose="020B0604030504040204" pitchFamily="34" charset="0"/>
                        </a:rPr>
                        <a:t> Universities</a:t>
                      </a:r>
                    </a:p>
                    <a:p>
                      <a:r>
                        <a:rPr lang="en-GB" sz="1400" baseline="0" dirty="0">
                          <a:latin typeface="Verdana" panose="020B0604030504040204" pitchFamily="34" charset="0"/>
                          <a:ea typeface="Verdana" panose="020B0604030504040204" pitchFamily="34" charset="0"/>
                        </a:rPr>
                        <a:t>Third </a:t>
                      </a:r>
                      <a:r>
                        <a:rPr lang="en-GB" sz="1400" baseline="0" dirty="0" smtClean="0">
                          <a:latin typeface="Verdana" panose="020B0604030504040204" pitchFamily="34" charset="0"/>
                          <a:ea typeface="Verdana" panose="020B0604030504040204" pitchFamily="34" charset="0"/>
                        </a:rPr>
                        <a:t>Sector/Voluntary </a:t>
                      </a:r>
                      <a:r>
                        <a:rPr lang="en-GB" sz="1400" baseline="0" dirty="0">
                          <a:latin typeface="Verdana" panose="020B0604030504040204" pitchFamily="34" charset="0"/>
                          <a:ea typeface="Verdana" panose="020B0604030504040204" pitchFamily="34" charset="0"/>
                        </a:rPr>
                        <a:t>Sector</a:t>
                      </a:r>
                      <a:endParaRPr lang="en-GB" sz="1400" dirty="0">
                        <a:latin typeface="Verdana" panose="020B060403050404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2"/>
                  </a:ext>
                </a:extLst>
              </a:tr>
            </a:tbl>
          </a:graphicData>
        </a:graphic>
      </p:graphicFrame>
      <p:sp>
        <p:nvSpPr>
          <p:cNvPr id="8" name="TextBox 7"/>
          <p:cNvSpPr txBox="1"/>
          <p:nvPr/>
        </p:nvSpPr>
        <p:spPr>
          <a:xfrm>
            <a:off x="275167" y="1047361"/>
            <a:ext cx="11252200" cy="584775"/>
          </a:xfrm>
          <a:prstGeom prst="rect">
            <a:avLst/>
          </a:prstGeom>
          <a:noFill/>
        </p:spPr>
        <p:txBody>
          <a:bodyPr wrap="square" rtlCol="0">
            <a:spAutoFit/>
          </a:bodyPr>
          <a:lstStyle/>
          <a:p>
            <a:r>
              <a:rPr lang="en-GB" sz="3200" dirty="0" smtClean="0">
                <a:solidFill>
                  <a:srgbClr val="005EB8"/>
                </a:solidFill>
                <a:latin typeface="Impact" panose="020B0806030902050204" pitchFamily="34" charset="0"/>
              </a:rPr>
              <a:t>Appendix 1: Composition of the Council of Governors</a:t>
            </a:r>
            <a:endParaRPr lang="en-GB" sz="3200" cap="all" spc="250" dirty="0">
              <a:solidFill>
                <a:srgbClr val="28A0BE"/>
              </a:solidFill>
              <a:latin typeface="Impact" panose="020B0806030902050204" pitchFamily="34" charset="0"/>
            </a:endParaRPr>
          </a:p>
        </p:txBody>
      </p:sp>
    </p:spTree>
    <p:extLst>
      <p:ext uri="{BB962C8B-B14F-4D97-AF65-F5344CB8AC3E}">
        <p14:creationId xmlns:p14="http://schemas.microsoft.com/office/powerpoint/2010/main" val="2475401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A4C232-82E6-4C4D-909B-BBEF6E73F9F9}"/>
              </a:ext>
            </a:extLst>
          </p:cNvPr>
          <p:cNvSpPr/>
          <p:nvPr/>
        </p:nvSpPr>
        <p:spPr>
          <a:xfrm>
            <a:off x="275166" y="781665"/>
            <a:ext cx="3880800" cy="5702636"/>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3D94FB3E-6C4B-469C-BE1E-3C5F50B5F480}"/>
              </a:ext>
            </a:extLst>
          </p:cNvPr>
          <p:cNvSpPr txBox="1"/>
          <p:nvPr/>
        </p:nvSpPr>
        <p:spPr>
          <a:xfrm>
            <a:off x="563034" y="1127327"/>
            <a:ext cx="3285066" cy="480131"/>
          </a:xfrm>
          <a:prstGeom prst="rect">
            <a:avLst/>
          </a:prstGeom>
          <a:noFill/>
        </p:spPr>
        <p:txBody>
          <a:bodyPr wrap="square" lIns="0" rIns="0" rtlCol="0" anchor="t">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lang="en-GB" sz="3600" dirty="0" smtClean="0">
                <a:solidFill>
                  <a:srgbClr val="005EB8"/>
                </a:solidFill>
                <a:latin typeface="Impact" panose="020B0806030902050204" pitchFamily="34" charset="0"/>
              </a:rPr>
              <a:t>Introductio</a:t>
            </a:r>
            <a:r>
              <a:rPr lang="en-GB" sz="3600" spc="250" dirty="0" smtClean="0">
                <a:solidFill>
                  <a:srgbClr val="005EB8"/>
                </a:solidFill>
                <a:latin typeface="Impact" panose="020B0806030902050204" pitchFamily="34" charset="0"/>
              </a:rPr>
              <a:t>n</a:t>
            </a:r>
            <a:endParaRPr kumimoji="0" lang="en-GB" sz="3600" b="0" i="0" u="none" strike="noStrike" kern="1200" cap="none" spc="250" normalizeH="0" baseline="0" noProof="0" dirty="0">
              <a:ln>
                <a:noFill/>
              </a:ln>
              <a:solidFill>
                <a:srgbClr val="005EB8"/>
              </a:solidFill>
              <a:effectLst/>
              <a:uLnTx/>
              <a:uFillTx/>
              <a:latin typeface="Impact" panose="020B0806030902050204" pitchFamily="34" charset="0"/>
            </a:endParaRPr>
          </a:p>
        </p:txBody>
      </p:sp>
      <p:sp>
        <p:nvSpPr>
          <p:cNvPr id="15" name="TextBox 14">
            <a:extLst>
              <a:ext uri="{FF2B5EF4-FFF2-40B4-BE49-F238E27FC236}">
                <a16:creationId xmlns:a16="http://schemas.microsoft.com/office/drawing/2014/main" id="{C646E132-1242-42F5-947A-3799FFF8112B}"/>
              </a:ext>
            </a:extLst>
          </p:cNvPr>
          <p:cNvSpPr txBox="1"/>
          <p:nvPr/>
        </p:nvSpPr>
        <p:spPr>
          <a:xfrm>
            <a:off x="275167" y="6579984"/>
            <a:ext cx="1242060" cy="190758"/>
          </a:xfrm>
          <a:prstGeom prst="rect">
            <a:avLst/>
          </a:prstGeom>
          <a:noFill/>
        </p:spPr>
        <p:txBody>
          <a:bodyPr wrap="square" lIns="0" rIns="0" rtlCol="0" anchor="ctr">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25.10.21</a:t>
            </a:r>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20" name="TextBox 19">
            <a:extLst>
              <a:ext uri="{FF2B5EF4-FFF2-40B4-BE49-F238E27FC236}">
                <a16:creationId xmlns:a16="http://schemas.microsoft.com/office/drawing/2014/main" id="{15D1C018-176A-45C2-911C-752341C5F1CB}"/>
              </a:ext>
            </a:extLst>
          </p:cNvPr>
          <p:cNvSpPr txBox="1"/>
          <p:nvPr/>
        </p:nvSpPr>
        <p:spPr>
          <a:xfrm>
            <a:off x="10674774" y="6579984"/>
            <a:ext cx="1242060" cy="190758"/>
          </a:xfrm>
          <a:prstGeom prst="rect">
            <a:avLst/>
          </a:prstGeom>
          <a:noFill/>
        </p:spPr>
        <p:txBody>
          <a:bodyPr wrap="square" lIns="0" rIns="0" rtlCol="0" anchor="ctr">
            <a:spAutoFit/>
          </a:bodyPr>
          <a:lstStyle/>
          <a:p>
            <a:pPr marL="0" marR="0" lvl="0" indent="0" algn="r"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P.</a:t>
            </a:r>
            <a:fld id="{B2068090-552C-4170-9C8C-224D976DFA5A}" type="slidenum">
              <a:rPr kumimoji="0" lang="en-US" sz="900" b="0" i="0" u="none" strike="noStrike" kern="1200" cap="none" spc="0" normalizeH="0" baseline="0" noProof="0" smtClean="0">
                <a:ln>
                  <a:noFill/>
                </a:ln>
                <a:solidFill>
                  <a:prstClr val="black"/>
                </a:solidFill>
                <a:effectLst/>
                <a:uLnTx/>
                <a:uFillTx/>
                <a:latin typeface="HelveticaNeue Condensed" panose="02000506050000020004" pitchFamily="2" charset="0"/>
                <a:ea typeface="+mn-ea"/>
                <a:cs typeface="+mn-cs"/>
              </a:rPr>
              <a:pPr marL="0" marR="0" lvl="0" indent="0" algn="r" defTabSz="914400" rtl="0" eaLnBrk="1" fontAlgn="auto" latinLnBrk="0" hangingPunct="1">
                <a:lnSpc>
                  <a:spcPct val="70000"/>
                </a:lnSpc>
                <a:spcBef>
                  <a:spcPts val="0"/>
                </a:spcBef>
                <a:spcAft>
                  <a:spcPts val="0"/>
                </a:spcAft>
                <a:buClrTx/>
                <a:buSzTx/>
                <a:buFontTx/>
                <a:buNone/>
                <a:tabLst/>
                <a:defRPr/>
              </a:pPr>
              <a:t>2</a:t>
            </a:fld>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17" name="TextBox 16">
            <a:extLst>
              <a:ext uri="{FF2B5EF4-FFF2-40B4-BE49-F238E27FC236}">
                <a16:creationId xmlns:a16="http://schemas.microsoft.com/office/drawing/2014/main" id="{EF87FBE1-ADF7-4E2E-AE00-0671343B6C37}"/>
              </a:ext>
            </a:extLst>
          </p:cNvPr>
          <p:cNvSpPr txBox="1"/>
          <p:nvPr/>
        </p:nvSpPr>
        <p:spPr>
          <a:xfrm>
            <a:off x="4540238" y="999561"/>
            <a:ext cx="7211495" cy="5172629"/>
          </a:xfrm>
          <a:prstGeom prst="rect">
            <a:avLst/>
          </a:prstGeom>
          <a:noFill/>
        </p:spPr>
        <p:txBody>
          <a:bodyPr wrap="square" lIns="0" rIns="0" rtlCol="0" anchor="t">
            <a:noAutofit/>
          </a:bodyPr>
          <a:lstStyle/>
          <a:p>
            <a:r>
              <a:rPr lang="en-GB" sz="1400" b="1" dirty="0">
                <a:latin typeface="Verdana" panose="020B0604030504040204" pitchFamily="34" charset="0"/>
                <a:ea typeface="Verdana" panose="020B0604030504040204" pitchFamily="34" charset="0"/>
              </a:rPr>
              <a:t>As a Foundation Trust (FT), Essex Partnership University NHS Foundation Trust is accountable to the local community, the patients it cares for and the people it employs through its membership.</a:t>
            </a:r>
          </a:p>
          <a:p>
            <a:endParaRPr lang="en-GB" sz="1400" b="1"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By becoming </a:t>
            </a:r>
            <a:r>
              <a:rPr lang="en-GB" sz="1400" b="1" dirty="0">
                <a:latin typeface="Verdana" panose="020B0604030504040204" pitchFamily="34" charset="0"/>
                <a:ea typeface="Verdana" panose="020B0604030504040204" pitchFamily="34" charset="0"/>
              </a:rPr>
              <a:t>m</a:t>
            </a:r>
            <a:r>
              <a:rPr lang="en-GB" sz="1400" b="1" dirty="0" smtClean="0">
                <a:latin typeface="Verdana" panose="020B0604030504040204" pitchFamily="34" charset="0"/>
                <a:ea typeface="Verdana" panose="020B0604030504040204" pitchFamily="34" charset="0"/>
              </a:rPr>
              <a:t>embers</a:t>
            </a:r>
            <a:r>
              <a:rPr lang="en-GB" sz="1400" dirty="0">
                <a:latin typeface="Verdana" panose="020B0604030504040204" pitchFamily="34" charset="0"/>
                <a:ea typeface="Verdana" panose="020B0604030504040204" pitchFamily="34" charset="0"/>
              </a:rPr>
              <a:t>, local people, patients, carers and our staff can have a say in how services will be designed and delivered, and by becoming or voting for </a:t>
            </a:r>
            <a:r>
              <a:rPr lang="en-GB" sz="1400" dirty="0" smtClean="0">
                <a:latin typeface="Verdana" panose="020B0604030504040204" pitchFamily="34" charset="0"/>
                <a:ea typeface="Verdana" panose="020B0604030504040204" pitchFamily="34" charset="0"/>
              </a:rPr>
              <a:t>governors</a:t>
            </a:r>
            <a:r>
              <a:rPr lang="en-GB" sz="1400" dirty="0">
                <a:latin typeface="Verdana" panose="020B0604030504040204" pitchFamily="34" charset="0"/>
                <a:ea typeface="Verdana" panose="020B0604030504040204" pitchFamily="34" charset="0"/>
              </a:rPr>
              <a:t>, perform a vital role in holding non-executive Board members to account for the performance of the Board.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As such an involved, informed, representative and vibrant membership is integral to the anchoring of the Trust to its area and delivering outstanding services that listen to and respond to the needs of the community. </a:t>
            </a:r>
          </a:p>
          <a:p>
            <a:pPr lvl="0">
              <a:lnSpc>
                <a:spcPct val="110000"/>
              </a:lnSpc>
              <a:spcAft>
                <a:spcPts val="800"/>
              </a:spcAft>
            </a:pPr>
            <a:endParaRPr lang="en-GB" sz="1400"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This strategy therefore seeks to:</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 Reiterate the Trust’s commitment to its membership</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 Outline our vision for the next three years</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 Understand our current membership picture and the challenges</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 Identify actions to ensure we meet the challenges.</a:t>
            </a:r>
          </a:p>
          <a:p>
            <a:pPr lvl="0">
              <a:lnSpc>
                <a:spcPct val="110000"/>
              </a:lnSpc>
              <a:spcAft>
                <a:spcPts val="800"/>
              </a:spcAft>
            </a:pPr>
            <a:endParaRPr lang="en-GB" sz="1400" dirty="0"/>
          </a:p>
          <a:p>
            <a:pPr lvl="0">
              <a:lnSpc>
                <a:spcPct val="110000"/>
              </a:lnSpc>
              <a:spcAft>
                <a:spcPts val="800"/>
              </a:spcAft>
            </a:pPr>
            <a:endParaRPr lang="en-GB" sz="1400" dirty="0"/>
          </a:p>
          <a:p>
            <a:pPr lvl="0">
              <a:lnSpc>
                <a:spcPct val="110000"/>
              </a:lnSpc>
              <a:spcAft>
                <a:spcPts val="800"/>
              </a:spcAft>
            </a:pPr>
            <a:endParaRPr lang="en-GB" sz="1400" dirty="0"/>
          </a:p>
          <a:p>
            <a:pPr lvl="0">
              <a:lnSpc>
                <a:spcPct val="110000"/>
              </a:lnSpc>
              <a:spcAft>
                <a:spcPts val="800"/>
              </a:spcAft>
            </a:pPr>
            <a:endParaRPr lang="en-GB" sz="1400" dirty="0"/>
          </a:p>
        </p:txBody>
      </p:sp>
      <p:graphicFrame>
        <p:nvGraphicFramePr>
          <p:cNvPr id="11" name="Diagram 10">
            <a:extLst>
              <a:ext uri="{FF2B5EF4-FFF2-40B4-BE49-F238E27FC236}">
                <a16:creationId xmlns:a16="http://schemas.microsoft.com/office/drawing/2014/main" id="{74E20035-8A53-46E6-A98E-1B5F1400FB2D}"/>
              </a:ext>
            </a:extLst>
          </p:cNvPr>
          <p:cNvGraphicFramePr/>
          <p:nvPr>
            <p:extLst>
              <p:ext uri="{D42A27DB-BD31-4B8C-83A1-F6EECF244321}">
                <p14:modId xmlns:p14="http://schemas.microsoft.com/office/powerpoint/2010/main" val="2740162169"/>
              </p:ext>
            </p:extLst>
          </p:nvPr>
        </p:nvGraphicFramePr>
        <p:xfrm>
          <a:off x="-515572" y="2550012"/>
          <a:ext cx="5595264" cy="3488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11"/>
          <p:cNvSpPr/>
          <p:nvPr/>
        </p:nvSpPr>
        <p:spPr>
          <a:xfrm>
            <a:off x="1825074" y="4829964"/>
            <a:ext cx="780983" cy="338554"/>
          </a:xfrm>
          <a:prstGeom prst="rect">
            <a:avLst/>
          </a:prstGeom>
        </p:spPr>
        <p:txBody>
          <a:bodyPr wrap="none">
            <a:spAutoFit/>
          </a:bodyPr>
          <a:lstStyle/>
          <a:p>
            <a:pPr algn="ctr"/>
            <a:r>
              <a:rPr lang="en-GB" sz="1600" b="1" dirty="0">
                <a:latin typeface="Verdana" panose="020B0604030504040204" pitchFamily="34" charset="0"/>
                <a:ea typeface="Verdana" panose="020B0604030504040204" pitchFamily="34" charset="0"/>
                <a:cs typeface="Arial" panose="020B0604020202020204" pitchFamily="34" charset="0"/>
              </a:rPr>
              <a:t>EPUT</a:t>
            </a:r>
          </a:p>
        </p:txBody>
      </p:sp>
    </p:spTree>
    <p:extLst>
      <p:ext uri="{BB962C8B-B14F-4D97-AF65-F5344CB8AC3E}">
        <p14:creationId xmlns:p14="http://schemas.microsoft.com/office/powerpoint/2010/main" val="3017920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20</a:t>
            </a:fld>
            <a:endParaRPr lang="en-GB" sz="900" dirty="0">
              <a:latin typeface="HelveticaNeue Condensed" panose="02000506050000020004" pitchFamily="2" charset="0"/>
            </a:endParaRPr>
          </a:p>
        </p:txBody>
      </p:sp>
      <p:sp>
        <p:nvSpPr>
          <p:cNvPr id="6" name="Rectangle 5">
            <a:extLst>
              <a:ext uri="{FF2B5EF4-FFF2-40B4-BE49-F238E27FC236}">
                <a16:creationId xmlns:a16="http://schemas.microsoft.com/office/drawing/2014/main" id="{FEA4C232-82E6-4C4D-909B-BBEF6E73F9F9}"/>
              </a:ext>
            </a:extLst>
          </p:cNvPr>
          <p:cNvSpPr/>
          <p:nvPr/>
        </p:nvSpPr>
        <p:spPr>
          <a:xfrm>
            <a:off x="198610" y="840772"/>
            <a:ext cx="11641854" cy="5739212"/>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TextBox 2"/>
          <p:cNvSpPr txBox="1"/>
          <p:nvPr/>
        </p:nvSpPr>
        <p:spPr>
          <a:xfrm>
            <a:off x="192037" y="996646"/>
            <a:ext cx="10469880" cy="584775"/>
          </a:xfrm>
          <a:prstGeom prst="rect">
            <a:avLst/>
          </a:prstGeom>
          <a:noFill/>
        </p:spPr>
        <p:txBody>
          <a:bodyPr wrap="square" rtlCol="0">
            <a:spAutoFit/>
          </a:bodyPr>
          <a:lstStyle/>
          <a:p>
            <a:r>
              <a:rPr lang="en-GB" sz="3200" dirty="0" smtClean="0">
                <a:solidFill>
                  <a:srgbClr val="005EB8"/>
                </a:solidFill>
                <a:latin typeface="Impact" panose="020B0806030902050204" pitchFamily="34" charset="0"/>
              </a:rPr>
              <a:t>Appendix 2: Membership </a:t>
            </a:r>
            <a:r>
              <a:rPr lang="en-GB" sz="3200" dirty="0">
                <a:solidFill>
                  <a:srgbClr val="005EB8"/>
                </a:solidFill>
                <a:latin typeface="Impact" panose="020B0806030902050204" pitchFamily="34" charset="0"/>
              </a:rPr>
              <a:t>S</a:t>
            </a:r>
            <a:r>
              <a:rPr lang="en-GB" sz="3200" dirty="0" smtClean="0">
                <a:solidFill>
                  <a:srgbClr val="005EB8"/>
                </a:solidFill>
                <a:latin typeface="Impact" panose="020B0806030902050204" pitchFamily="34" charset="0"/>
              </a:rPr>
              <a:t>trategy Action </a:t>
            </a:r>
            <a:r>
              <a:rPr lang="en-GB" sz="3200" dirty="0">
                <a:solidFill>
                  <a:srgbClr val="005EB8"/>
                </a:solidFill>
                <a:latin typeface="Impact" panose="020B0806030902050204" pitchFamily="34" charset="0"/>
              </a:rPr>
              <a:t>P</a:t>
            </a:r>
            <a:r>
              <a:rPr lang="en-GB" sz="3200" dirty="0" smtClean="0">
                <a:solidFill>
                  <a:srgbClr val="005EB8"/>
                </a:solidFill>
                <a:latin typeface="Impact" panose="020B0806030902050204" pitchFamily="34" charset="0"/>
              </a:rPr>
              <a:t>lan</a:t>
            </a:r>
            <a:endParaRPr lang="en-GB" sz="3200" dirty="0">
              <a:solidFill>
                <a:srgbClr val="005EB8"/>
              </a:solidFill>
              <a:latin typeface="Impact" panose="020B080603090205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542479814"/>
              </p:ext>
            </p:extLst>
          </p:nvPr>
        </p:nvGraphicFramePr>
        <p:xfrm>
          <a:off x="198610" y="1737294"/>
          <a:ext cx="11641853" cy="4842689"/>
        </p:xfrm>
        <a:graphic>
          <a:graphicData uri="http://schemas.openxmlformats.org/drawingml/2006/table">
            <a:tbl>
              <a:tblPr firstRow="1" firstCol="1" bandRow="1">
                <a:tableStyleId>{5C22544A-7EE6-4342-B048-85BDC9FD1C3A}</a:tableStyleId>
              </a:tblPr>
              <a:tblGrid>
                <a:gridCol w="1580462">
                  <a:extLst>
                    <a:ext uri="{9D8B030D-6E8A-4147-A177-3AD203B41FA5}">
                      <a16:colId xmlns:a16="http://schemas.microsoft.com/office/drawing/2014/main" val="3946071285"/>
                    </a:ext>
                  </a:extLst>
                </a:gridCol>
                <a:gridCol w="2605585">
                  <a:extLst>
                    <a:ext uri="{9D8B030D-6E8A-4147-A177-3AD203B41FA5}">
                      <a16:colId xmlns:a16="http://schemas.microsoft.com/office/drawing/2014/main" val="3501640599"/>
                    </a:ext>
                  </a:extLst>
                </a:gridCol>
                <a:gridCol w="2284912">
                  <a:extLst>
                    <a:ext uri="{9D8B030D-6E8A-4147-A177-3AD203B41FA5}">
                      <a16:colId xmlns:a16="http://schemas.microsoft.com/office/drawing/2014/main" val="385465672"/>
                    </a:ext>
                  </a:extLst>
                </a:gridCol>
                <a:gridCol w="2529542">
                  <a:extLst>
                    <a:ext uri="{9D8B030D-6E8A-4147-A177-3AD203B41FA5}">
                      <a16:colId xmlns:a16="http://schemas.microsoft.com/office/drawing/2014/main" val="1664044060"/>
                    </a:ext>
                  </a:extLst>
                </a:gridCol>
                <a:gridCol w="2641352">
                  <a:extLst>
                    <a:ext uri="{9D8B030D-6E8A-4147-A177-3AD203B41FA5}">
                      <a16:colId xmlns:a16="http://schemas.microsoft.com/office/drawing/2014/main" val="2205770880"/>
                    </a:ext>
                  </a:extLst>
                </a:gridCol>
              </a:tblGrid>
              <a:tr h="595692">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effectLst/>
                          <a:latin typeface="Verdana" panose="020B0604030504040204" pitchFamily="34" charset="0"/>
                          <a:ea typeface="Verdana" panose="020B0604030504040204" pitchFamily="34" charset="0"/>
                          <a:cs typeface="Arial" panose="020B0604020202020204" pitchFamily="34" charset="0"/>
                        </a:rPr>
                        <a:t>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rowSpan="2">
                  <a:txBody>
                    <a:bodyPr/>
                    <a:lstStyle/>
                    <a:p>
                      <a:pPr algn="ctr">
                        <a:lnSpc>
                          <a:spcPct val="107000"/>
                        </a:lnSpc>
                        <a:spcAft>
                          <a:spcPts val="0"/>
                        </a:spcAft>
                      </a:pPr>
                      <a:r>
                        <a:rPr lang="en-GB" sz="1100" dirty="0" smtClean="0">
                          <a:effectLst/>
                          <a:latin typeface="Verdana" panose="020B0604030504040204" pitchFamily="34" charset="0"/>
                          <a:ea typeface="Verdana" panose="020B0604030504040204" pitchFamily="34" charset="0"/>
                          <a:cs typeface="Arial" panose="020B0604020202020204" pitchFamily="34" charset="0"/>
                        </a:rPr>
                        <a:t>Key </a:t>
                      </a:r>
                      <a:r>
                        <a:rPr lang="en-GB" sz="1100" dirty="0">
                          <a:effectLst/>
                          <a:latin typeface="Verdana" panose="020B0604030504040204" pitchFamily="34" charset="0"/>
                          <a:ea typeface="Verdana" panose="020B0604030504040204" pitchFamily="34" charset="0"/>
                          <a:cs typeface="Arial" panose="020B0604020202020204" pitchFamily="34" charset="0"/>
                        </a:rPr>
                        <a:t>Objective</a:t>
                      </a:r>
                      <a:r>
                        <a:rPr lang="en-GB" sz="1100" baseline="0" dirty="0">
                          <a:effectLst/>
                          <a:latin typeface="Verdana" panose="020B0604030504040204" pitchFamily="34" charset="0"/>
                          <a:ea typeface="Verdana" panose="020B0604030504040204" pitchFamily="34" charset="0"/>
                          <a:cs typeface="Arial" panose="020B0604020202020204" pitchFamily="34" charset="0"/>
                        </a:rPr>
                        <a:t> </a:t>
                      </a: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effectLst/>
                          <a:latin typeface="Verdana" panose="020B0604030504040204" pitchFamily="34" charset="0"/>
                          <a:ea typeface="Verdana" panose="020B0604030504040204" pitchFamily="34" charset="0"/>
                          <a:cs typeface="Arial" panose="020B0604020202020204" pitchFamily="34" charset="0"/>
                        </a:rPr>
                        <a:t>How we will deliver the 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97548514"/>
                  </a:ext>
                </a:extLst>
              </a:tr>
              <a:tr h="737432">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a:txBody>
                    <a:bodyPr/>
                    <a:lstStyle/>
                    <a:p>
                      <a:pPr algn="ctr"/>
                      <a:r>
                        <a:rPr lang="en-GB" sz="1100" b="1" dirty="0">
                          <a:solidFill>
                            <a:schemeClr val="bg1"/>
                          </a:solidFill>
                          <a:latin typeface="Verdana" panose="020B0604030504040204" pitchFamily="34" charset="0"/>
                          <a:ea typeface="Verdana" panose="020B0604030504040204" pitchFamily="34" charset="0"/>
                        </a:rPr>
                        <a:t>Year One</a:t>
                      </a: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b="1"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Year Two</a:t>
                      </a:r>
                    </a:p>
                    <a:p>
                      <a:pPr algn="ctr">
                        <a:lnSpc>
                          <a:spcPct val="107000"/>
                        </a:lnSpc>
                        <a:spcAft>
                          <a:spcPts val="0"/>
                        </a:spcAft>
                      </a:pPr>
                      <a:endParaRPr lang="en-GB" sz="800" b="1"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b="1"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Year Three</a:t>
                      </a:r>
                    </a:p>
                    <a:p>
                      <a:pPr algn="ctr">
                        <a:lnSpc>
                          <a:spcPct val="107000"/>
                        </a:lnSpc>
                        <a:spcAft>
                          <a:spcPts val="0"/>
                        </a:spcAft>
                      </a:pPr>
                      <a:endParaRPr lang="en-GB" sz="800" b="1"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extLst>
                  <a:ext uri="{0D108BD9-81ED-4DB2-BD59-A6C34878D82A}">
                    <a16:rowId xmlns:a16="http://schemas.microsoft.com/office/drawing/2014/main" val="563387304"/>
                  </a:ext>
                </a:extLst>
              </a:tr>
              <a:tr h="1088237">
                <a:tc row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spc="0" dirty="0">
                          <a:solidFill>
                            <a:schemeClr val="bg1"/>
                          </a:solidFill>
                          <a:latin typeface="Verdana" panose="020B0604030504040204" pitchFamily="34" charset="0"/>
                          <a:ea typeface="Verdana" panose="020B0604030504040204" pitchFamily="34" charset="0"/>
                        </a:rPr>
                        <a:t>Priority 1: </a:t>
                      </a:r>
                      <a:endParaRPr lang="en-GB" sz="1100" spc="0" dirty="0" smtClean="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b="1" spc="0" dirty="0" smtClean="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spc="0" dirty="0" smtClean="0">
                          <a:solidFill>
                            <a:schemeClr val="bg1"/>
                          </a:solidFill>
                          <a:latin typeface="Verdana" panose="020B0604030504040204" pitchFamily="34" charset="0"/>
                          <a:ea typeface="Verdana" panose="020B0604030504040204" pitchFamily="34" charset="0"/>
                        </a:rPr>
                        <a:t>Establish </a:t>
                      </a:r>
                      <a:r>
                        <a:rPr lang="en-GB" sz="1100" b="1" spc="0" dirty="0">
                          <a:solidFill>
                            <a:schemeClr val="bg1"/>
                          </a:solidFill>
                          <a:latin typeface="Verdana" panose="020B0604030504040204" pitchFamily="34" charset="0"/>
                          <a:ea typeface="Verdana" panose="020B0604030504040204" pitchFamily="34" charset="0"/>
                        </a:rPr>
                        <a:t>a Membership that is representative of the population served by EPUT.</a:t>
                      </a:r>
                      <a:r>
                        <a:rPr lang="en-GB" sz="1100" b="1" dirty="0">
                          <a:solidFill>
                            <a:schemeClr val="bg1"/>
                          </a:solidFill>
                          <a:latin typeface="Verdana" panose="020B0604030504040204" pitchFamily="34" charset="0"/>
                          <a:ea typeface="Verdana" panose="020B0604030504040204" pitchFamily="34" charset="0"/>
                        </a:rPr>
                        <a:t> </a:t>
                      </a:r>
                      <a:endParaRPr lang="en-GB" sz="1100" spc="250" dirty="0">
                        <a:solidFill>
                          <a:schemeClr val="bg1"/>
                        </a:solidFill>
                        <a:latin typeface="Verdana" panose="020B0604030504040204" pitchFamily="34" charset="0"/>
                        <a:ea typeface="Verdana" panose="020B0604030504040204" pitchFamily="34" charset="0"/>
                      </a:endParaRP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Understand the demographics of the population served by EPUT and compare against the membership of the Trust.</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Establish</a:t>
                      </a:r>
                      <a:r>
                        <a:rPr lang="en-GB" sz="1000" baseline="0" dirty="0">
                          <a:latin typeface="Verdana" panose="020B0604030504040204" pitchFamily="34" charset="0"/>
                          <a:ea typeface="Verdana" panose="020B0604030504040204" pitchFamily="34" charset="0"/>
                        </a:rPr>
                        <a:t> an accurate source of demographical information for the population served by EPUT, which can be regularly updated. </a:t>
                      </a: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pPr algn="ctr"/>
                      <a:r>
                        <a:rPr lang="en-GB" sz="1000" baseline="0" dirty="0">
                          <a:latin typeface="Verdana" panose="020B0604030504040204" pitchFamily="34" charset="0"/>
                          <a:ea typeface="Verdana" panose="020B0604030504040204" pitchFamily="34" charset="0"/>
                        </a:rPr>
                        <a:t>Once the data is established, analyse the information to identify gaps in membership representation to focus engagement. </a:t>
                      </a:r>
                    </a:p>
                    <a:p>
                      <a:pPr algn="ctr"/>
                      <a:endParaRPr lang="en-GB" sz="1000" baseline="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extLst>
                  <a:ext uri="{0D108BD9-81ED-4DB2-BD59-A6C34878D82A}">
                    <a16:rowId xmlns:a16="http://schemas.microsoft.com/office/drawing/2014/main" val="3784025651"/>
                  </a:ext>
                </a:extLst>
              </a:tr>
              <a:tr h="970345">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Identify and undertake engagement with </a:t>
                      </a:r>
                      <a:r>
                        <a:rPr lang="en-GB" sz="1000" dirty="0" smtClean="0">
                          <a:latin typeface="Verdana" panose="020B0604030504040204" pitchFamily="34" charset="0"/>
                          <a:ea typeface="Verdana" panose="020B0604030504040204" pitchFamily="34" charset="0"/>
                        </a:rPr>
                        <a:t>members </a:t>
                      </a:r>
                      <a:r>
                        <a:rPr lang="en-GB" sz="1000" dirty="0">
                          <a:latin typeface="Verdana" panose="020B0604030504040204" pitchFamily="34" charset="0"/>
                          <a:ea typeface="Verdana" panose="020B0604030504040204" pitchFamily="34" charset="0"/>
                        </a:rPr>
                        <a:t>of the public to increase membership in any areas that are not represented.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E0F3F8"/>
                    </a:solidFill>
                  </a:tcPr>
                </a:tc>
                <a:tc>
                  <a:txBody>
                    <a:bodyPr/>
                    <a:lstStyle/>
                    <a:p>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Undertake focused</a:t>
                      </a:r>
                      <a:r>
                        <a:rPr lang="en-GB" sz="1000" baseline="0" dirty="0">
                          <a:latin typeface="Verdana" panose="020B0604030504040204" pitchFamily="34" charset="0"/>
                          <a:ea typeface="Verdana" panose="020B0604030504040204" pitchFamily="34" charset="0"/>
                        </a:rPr>
                        <a:t> engagement with members of the public to increase membership in any areas that are not fully represented. </a:t>
                      </a:r>
                      <a:endParaRPr lang="en-GB" sz="100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extLst>
                  <a:ext uri="{0D108BD9-81ED-4DB2-BD59-A6C34878D82A}">
                    <a16:rowId xmlns:a16="http://schemas.microsoft.com/office/drawing/2014/main" val="20836023"/>
                  </a:ext>
                </a:extLst>
              </a:tr>
              <a:tr h="1450983">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Regularly review </a:t>
                      </a:r>
                      <a:r>
                        <a:rPr lang="en-GB" sz="1000" dirty="0" smtClean="0">
                          <a:latin typeface="Verdana" panose="020B0604030504040204" pitchFamily="34" charset="0"/>
                          <a:ea typeface="Verdana" panose="020B0604030504040204" pitchFamily="34" charset="0"/>
                        </a:rPr>
                        <a:t>membership </a:t>
                      </a:r>
                      <a:r>
                        <a:rPr lang="en-GB" sz="1000" dirty="0">
                          <a:latin typeface="Verdana" panose="020B0604030504040204" pitchFamily="34" charset="0"/>
                          <a:ea typeface="Verdana" panose="020B0604030504040204" pitchFamily="34" charset="0"/>
                        </a:rPr>
                        <a:t>demographics to confirm engagement is working or identify solutions where it is not working.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B3E4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aseline="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latin typeface="Verdana" panose="020B0604030504040204" pitchFamily="34" charset="0"/>
                        <a:ea typeface="Verdana" panose="020B0604030504040204" pitchFamily="34" charset="0"/>
                      </a:endParaRPr>
                    </a:p>
                    <a:p>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aseline="0" dirty="0">
                          <a:latin typeface="Verdana" panose="020B0604030504040204" pitchFamily="34" charset="0"/>
                          <a:ea typeface="Verdana" panose="020B0604030504040204" pitchFamily="34" charset="0"/>
                        </a:rPr>
                        <a:t>Continually review membership against demographical data to determine if engagement is having a positive effect on membership.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aseline="0" dirty="0">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aseline="0" dirty="0">
                          <a:latin typeface="Verdana" panose="020B0604030504040204" pitchFamily="34" charset="0"/>
                          <a:ea typeface="Verdana" panose="020B0604030504040204" pitchFamily="34" charset="0"/>
                        </a:rPr>
                        <a:t>Review and alter any engagement depending on the outcome of the analysis. </a:t>
                      </a:r>
                    </a:p>
                  </a:txBody>
                  <a:tcPr marL="36768" marR="36768" marT="0" marB="0" anchor="ctr">
                    <a:solidFill>
                      <a:srgbClr val="B3E4E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aseline="0" dirty="0">
                          <a:latin typeface="Verdana" panose="020B0604030504040204" pitchFamily="34" charset="0"/>
                          <a:ea typeface="Verdana" panose="020B0604030504040204" pitchFamily="34" charset="0"/>
                        </a:rPr>
                        <a:t>Review overall demographics and engagement outcomes to establish if the membership is representative of the wider population and revise any engagement activity as required. </a:t>
                      </a:r>
                      <a:endParaRPr lang="en-GB" sz="100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extLst>
                  <a:ext uri="{0D108BD9-81ED-4DB2-BD59-A6C34878D82A}">
                    <a16:rowId xmlns:a16="http://schemas.microsoft.com/office/drawing/2014/main" val="188743225"/>
                  </a:ext>
                </a:extLst>
              </a:tr>
            </a:tbl>
          </a:graphicData>
        </a:graphic>
      </p:graphicFrame>
    </p:spTree>
    <p:extLst>
      <p:ext uri="{BB962C8B-B14F-4D97-AF65-F5344CB8AC3E}">
        <p14:creationId xmlns:p14="http://schemas.microsoft.com/office/powerpoint/2010/main" val="647988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21</a:t>
            </a:fld>
            <a:endParaRPr lang="en-GB" sz="900" dirty="0">
              <a:latin typeface="HelveticaNeue Condensed" panose="02000506050000020004" pitchFamily="2" charset="0"/>
            </a:endParaRPr>
          </a:p>
        </p:txBody>
      </p:sp>
      <p:sp>
        <p:nvSpPr>
          <p:cNvPr id="6" name="Rectangle 5">
            <a:extLst>
              <a:ext uri="{FF2B5EF4-FFF2-40B4-BE49-F238E27FC236}">
                <a16:creationId xmlns:a16="http://schemas.microsoft.com/office/drawing/2014/main" id="{FEA4C232-82E6-4C4D-909B-BBEF6E73F9F9}"/>
              </a:ext>
            </a:extLst>
          </p:cNvPr>
          <p:cNvSpPr/>
          <p:nvPr/>
        </p:nvSpPr>
        <p:spPr>
          <a:xfrm>
            <a:off x="198610" y="840772"/>
            <a:ext cx="11641854" cy="5739212"/>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TextBox 2"/>
          <p:cNvSpPr txBox="1"/>
          <p:nvPr/>
        </p:nvSpPr>
        <p:spPr>
          <a:xfrm>
            <a:off x="192037" y="996646"/>
            <a:ext cx="10469880" cy="584775"/>
          </a:xfrm>
          <a:prstGeom prst="rect">
            <a:avLst/>
          </a:prstGeom>
          <a:noFill/>
        </p:spPr>
        <p:txBody>
          <a:bodyPr wrap="square" rtlCol="0">
            <a:spAutoFit/>
          </a:bodyPr>
          <a:lstStyle/>
          <a:p>
            <a:r>
              <a:rPr lang="en-GB" sz="3200" dirty="0">
                <a:solidFill>
                  <a:srgbClr val="005EB8"/>
                </a:solidFill>
                <a:latin typeface="Impact" panose="020B0806030902050204" pitchFamily="34" charset="0"/>
              </a:rPr>
              <a:t>Appendix 2: Membership Strategy Action Plan</a:t>
            </a:r>
            <a:endParaRPr lang="en-GB" sz="3200" dirty="0">
              <a:solidFill>
                <a:srgbClr val="005EB8"/>
              </a:solidFill>
              <a:latin typeface="Impact" panose="020B080603090205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801416245"/>
              </p:ext>
            </p:extLst>
          </p:nvPr>
        </p:nvGraphicFramePr>
        <p:xfrm>
          <a:off x="192037" y="1772179"/>
          <a:ext cx="11648427" cy="5045723"/>
        </p:xfrm>
        <a:graphic>
          <a:graphicData uri="http://schemas.openxmlformats.org/drawingml/2006/table">
            <a:tbl>
              <a:tblPr firstRow="1" firstCol="1" bandRow="1">
                <a:tableStyleId>{5C22544A-7EE6-4342-B048-85BDC9FD1C3A}</a:tableStyleId>
              </a:tblPr>
              <a:tblGrid>
                <a:gridCol w="1581355">
                  <a:extLst>
                    <a:ext uri="{9D8B030D-6E8A-4147-A177-3AD203B41FA5}">
                      <a16:colId xmlns:a16="http://schemas.microsoft.com/office/drawing/2014/main" val="3946071285"/>
                    </a:ext>
                  </a:extLst>
                </a:gridCol>
                <a:gridCol w="2607057">
                  <a:extLst>
                    <a:ext uri="{9D8B030D-6E8A-4147-A177-3AD203B41FA5}">
                      <a16:colId xmlns:a16="http://schemas.microsoft.com/office/drawing/2014/main" val="3501640599"/>
                    </a:ext>
                  </a:extLst>
                </a:gridCol>
                <a:gridCol w="2286202">
                  <a:extLst>
                    <a:ext uri="{9D8B030D-6E8A-4147-A177-3AD203B41FA5}">
                      <a16:colId xmlns:a16="http://schemas.microsoft.com/office/drawing/2014/main" val="385465672"/>
                    </a:ext>
                  </a:extLst>
                </a:gridCol>
                <a:gridCol w="2530970">
                  <a:extLst>
                    <a:ext uri="{9D8B030D-6E8A-4147-A177-3AD203B41FA5}">
                      <a16:colId xmlns:a16="http://schemas.microsoft.com/office/drawing/2014/main" val="1664044060"/>
                    </a:ext>
                  </a:extLst>
                </a:gridCol>
                <a:gridCol w="2642843">
                  <a:extLst>
                    <a:ext uri="{9D8B030D-6E8A-4147-A177-3AD203B41FA5}">
                      <a16:colId xmlns:a16="http://schemas.microsoft.com/office/drawing/2014/main" val="2205770880"/>
                    </a:ext>
                  </a:extLst>
                </a:gridCol>
              </a:tblGrid>
              <a:tr h="507107">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effectLst/>
                          <a:latin typeface="Verdana" panose="020B0604030504040204" pitchFamily="34" charset="0"/>
                          <a:ea typeface="Verdana" panose="020B0604030504040204" pitchFamily="34" charset="0"/>
                          <a:cs typeface="Arial" panose="020B0604020202020204" pitchFamily="34" charset="0"/>
                        </a:rPr>
                        <a:t>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rowSpan="2">
                  <a:txBody>
                    <a:bodyPr/>
                    <a:lstStyle/>
                    <a:p>
                      <a:pPr algn="ctr">
                        <a:lnSpc>
                          <a:spcPct val="107000"/>
                        </a:lnSpc>
                        <a:spcAft>
                          <a:spcPts val="0"/>
                        </a:spcAft>
                      </a:pPr>
                      <a:r>
                        <a:rPr lang="en-GB" sz="1100" dirty="0">
                          <a:effectLst/>
                          <a:latin typeface="Verdana" panose="020B0604030504040204" pitchFamily="34" charset="0"/>
                          <a:ea typeface="Verdana" panose="020B0604030504040204" pitchFamily="34" charset="0"/>
                          <a:cs typeface="Arial" panose="020B0604020202020204" pitchFamily="34" charset="0"/>
                        </a:rPr>
                        <a:t>Key Objective</a:t>
                      </a:r>
                      <a:r>
                        <a:rPr lang="en-GB" sz="1100" baseline="0" dirty="0">
                          <a:effectLst/>
                          <a:latin typeface="Verdana" panose="020B0604030504040204" pitchFamily="34" charset="0"/>
                          <a:ea typeface="Verdana" panose="020B0604030504040204" pitchFamily="34" charset="0"/>
                          <a:cs typeface="Arial" panose="020B0604020202020204" pitchFamily="34" charset="0"/>
                        </a:rPr>
                        <a:t> </a:t>
                      </a: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effectLst/>
                          <a:latin typeface="Verdana" panose="020B0604030504040204" pitchFamily="34" charset="0"/>
                          <a:ea typeface="Verdana" panose="020B0604030504040204" pitchFamily="34" charset="0"/>
                          <a:cs typeface="Arial" panose="020B0604020202020204" pitchFamily="34" charset="0"/>
                        </a:rPr>
                        <a:t>How we will deliver the 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97548514"/>
                  </a:ext>
                </a:extLst>
              </a:tr>
              <a:tr h="565548">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a:txBody>
                    <a:bodyPr/>
                    <a:lstStyle/>
                    <a:p>
                      <a:pPr algn="ctr"/>
                      <a:r>
                        <a:rPr lang="en-GB" sz="1100" dirty="0">
                          <a:solidFill>
                            <a:schemeClr val="bg1"/>
                          </a:solidFill>
                          <a:latin typeface="Verdana" panose="020B0604030504040204" pitchFamily="34" charset="0"/>
                          <a:ea typeface="Verdana" panose="020B0604030504040204" pitchFamily="34" charset="0"/>
                        </a:rPr>
                        <a:t>Year One</a:t>
                      </a: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latin typeface="Verdana" panose="020B0604030504040204" pitchFamily="34" charset="0"/>
                          <a:ea typeface="Verdana" panose="020B0604030504040204" pitchFamily="34" charset="0"/>
                        </a:rPr>
                        <a:t>Year Two</a:t>
                      </a:r>
                    </a:p>
                    <a:p>
                      <a:pPr algn="ctr">
                        <a:lnSpc>
                          <a:spcPct val="107000"/>
                        </a:lnSpc>
                        <a:spcAft>
                          <a:spcPts val="0"/>
                        </a:spcAft>
                      </a:pPr>
                      <a:endParaRPr lang="en-GB" sz="8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latin typeface="Verdana" panose="020B0604030504040204" pitchFamily="34" charset="0"/>
                          <a:ea typeface="Verdana" panose="020B0604030504040204" pitchFamily="34" charset="0"/>
                        </a:rPr>
                        <a:t>Year Three</a:t>
                      </a:r>
                    </a:p>
                    <a:p>
                      <a:pPr algn="ctr">
                        <a:lnSpc>
                          <a:spcPct val="107000"/>
                        </a:lnSpc>
                        <a:spcAft>
                          <a:spcPts val="0"/>
                        </a:spcAft>
                      </a:pPr>
                      <a:endParaRPr lang="en-GB" sz="8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extLst>
                  <a:ext uri="{0D108BD9-81ED-4DB2-BD59-A6C34878D82A}">
                    <a16:rowId xmlns:a16="http://schemas.microsoft.com/office/drawing/2014/main" val="563387304"/>
                  </a:ext>
                </a:extLst>
              </a:tr>
              <a:tr h="1276337">
                <a:tc row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spc="0" dirty="0">
                          <a:solidFill>
                            <a:schemeClr val="bg1"/>
                          </a:solidFill>
                          <a:latin typeface="Verdana" panose="020B0604030504040204" pitchFamily="34" charset="0"/>
                          <a:ea typeface="Verdana" panose="020B0604030504040204" pitchFamily="34" charset="0"/>
                        </a:rPr>
                        <a:t>Priority 2: </a:t>
                      </a:r>
                      <a:endParaRPr lang="en-GB" sz="1100" spc="0" dirty="0" smtClean="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spc="0" dirty="0" smtClean="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spc="0" dirty="0" smtClean="0">
                          <a:solidFill>
                            <a:schemeClr val="bg1"/>
                          </a:solidFill>
                          <a:latin typeface="Verdana" panose="020B0604030504040204" pitchFamily="34" charset="0"/>
                          <a:ea typeface="Verdana" panose="020B0604030504040204" pitchFamily="34" charset="0"/>
                        </a:rPr>
                        <a:t>Communicate </a:t>
                      </a:r>
                      <a:r>
                        <a:rPr lang="en-GB" sz="1100" spc="0" dirty="0">
                          <a:solidFill>
                            <a:schemeClr val="bg1"/>
                          </a:solidFill>
                          <a:latin typeface="Verdana" panose="020B0604030504040204" pitchFamily="34" charset="0"/>
                          <a:ea typeface="Verdana" panose="020B0604030504040204" pitchFamily="34" charset="0"/>
                        </a:rPr>
                        <a:t>effectively with members and ensure their views are represented within EPUT</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spc="0" dirty="0">
                          <a:solidFill>
                            <a:schemeClr val="bg1"/>
                          </a:solidFill>
                          <a:latin typeface="Verdana" panose="020B0604030504040204" pitchFamily="34" charset="0"/>
                          <a:ea typeface="Verdana" panose="020B0604030504040204" pitchFamily="34" charset="0"/>
                        </a:rPr>
                        <a:t> </a:t>
                      </a:r>
                      <a:endParaRPr lang="en-GB" sz="1100" spc="0" dirty="0">
                        <a:solidFill>
                          <a:schemeClr val="bg1"/>
                        </a:solidFill>
                        <a:latin typeface="Verdana" panose="020B0604030504040204" pitchFamily="34" charset="0"/>
                        <a:ea typeface="Verdana" panose="020B0604030504040204" pitchFamily="34" charset="0"/>
                      </a:endParaRPr>
                    </a:p>
                    <a:p>
                      <a:pPr algn="ctr">
                        <a:lnSpc>
                          <a:spcPct val="107000"/>
                        </a:lnSpc>
                        <a:spcAft>
                          <a:spcPts val="0"/>
                        </a:spcAft>
                      </a:pPr>
                      <a:endParaRPr lang="en-GB" sz="1100" spc="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a:txBody>
                    <a:bodyPr/>
                    <a:lstStyle/>
                    <a:p>
                      <a:pPr marL="0" indent="0" algn="ctr"/>
                      <a:r>
                        <a:rPr lang="en-GB" sz="1000" dirty="0">
                          <a:latin typeface="Verdana" panose="020B0604030504040204" pitchFamily="34" charset="0"/>
                          <a:ea typeface="Verdana" panose="020B0604030504040204" pitchFamily="34" charset="0"/>
                        </a:rPr>
                        <a:t>Develop a membership communications strategy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B3E4EF"/>
                    </a:solidFill>
                  </a:tcPr>
                </a:tc>
                <a:tc>
                  <a:txBody>
                    <a:bodyPr/>
                    <a:lstStyle/>
                    <a:p>
                      <a:pPr algn="ctr"/>
                      <a:endParaRPr lang="en-GB" sz="1000" dirty="0">
                        <a:latin typeface="Verdana" panose="020B0604030504040204" pitchFamily="34" charset="0"/>
                        <a:ea typeface="Verdana" panose="020B0604030504040204" pitchFamily="34" charset="0"/>
                      </a:endParaRPr>
                    </a:p>
                    <a:p>
                      <a:pPr algn="ctr"/>
                      <a:r>
                        <a:rPr lang="en-GB" sz="1000" dirty="0">
                          <a:latin typeface="Verdana" panose="020B0604030504040204" pitchFamily="34" charset="0"/>
                          <a:ea typeface="Verdana" panose="020B0604030504040204" pitchFamily="34" charset="0"/>
                        </a:rPr>
                        <a:t>Develop a </a:t>
                      </a:r>
                      <a:r>
                        <a:rPr lang="en-GB" sz="1000" dirty="0" smtClean="0">
                          <a:latin typeface="Verdana" panose="020B0604030504040204" pitchFamily="34" charset="0"/>
                          <a:ea typeface="Verdana" panose="020B0604030504040204" pitchFamily="34" charset="0"/>
                        </a:rPr>
                        <a:t>communications and marketing </a:t>
                      </a:r>
                      <a:r>
                        <a:rPr lang="en-GB" sz="1000" baseline="0" dirty="0">
                          <a:latin typeface="Verdana" panose="020B0604030504040204" pitchFamily="34" charset="0"/>
                          <a:ea typeface="Verdana" panose="020B0604030504040204" pitchFamily="34" charset="0"/>
                        </a:rPr>
                        <a:t>plan to establish different channels of communication.</a:t>
                      </a:r>
                    </a:p>
                    <a:p>
                      <a:pPr algn="ctr"/>
                      <a:endParaRPr lang="en-GB" sz="1000" baseline="0" dirty="0">
                        <a:latin typeface="Verdana" panose="020B0604030504040204" pitchFamily="34" charset="0"/>
                        <a:ea typeface="Verdana" panose="020B0604030504040204" pitchFamily="34" charset="0"/>
                      </a:endParaRPr>
                    </a:p>
                    <a:p>
                      <a:pPr algn="ctr"/>
                      <a:r>
                        <a:rPr lang="en-GB" sz="1000" baseline="0" dirty="0">
                          <a:latin typeface="Verdana" panose="020B0604030504040204" pitchFamily="34" charset="0"/>
                          <a:ea typeface="Verdana" panose="020B0604030504040204" pitchFamily="34" charset="0"/>
                        </a:rPr>
                        <a:t>Establish a who, what, where, when of communication as part of the communications plan. </a:t>
                      </a:r>
                      <a:endParaRPr lang="en-GB" sz="100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pPr algn="ctr"/>
                      <a:r>
                        <a:rPr lang="en-GB" sz="1000" dirty="0" smtClean="0">
                          <a:latin typeface="Verdana" panose="020B0604030504040204" pitchFamily="34" charset="0"/>
                          <a:ea typeface="Verdana" panose="020B0604030504040204" pitchFamily="34" charset="0"/>
                        </a:rPr>
                        <a:t>Implement communications and </a:t>
                      </a:r>
                      <a:r>
                        <a:rPr lang="en-GB" sz="1000" dirty="0">
                          <a:latin typeface="Verdana" panose="020B0604030504040204" pitchFamily="34" charset="0"/>
                          <a:ea typeface="Verdana" panose="020B0604030504040204" pitchFamily="34" charset="0"/>
                        </a:rPr>
                        <a:t>marketing</a:t>
                      </a:r>
                      <a:r>
                        <a:rPr lang="en-GB" sz="1000" baseline="0" dirty="0">
                          <a:latin typeface="Verdana" panose="020B0604030504040204" pitchFamily="34" charset="0"/>
                          <a:ea typeface="Verdana" panose="020B0604030504040204" pitchFamily="34" charset="0"/>
                        </a:rPr>
                        <a:t> plan.</a:t>
                      </a: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Review </a:t>
                      </a:r>
                      <a:r>
                        <a:rPr lang="en-GB" sz="1000" dirty="0" smtClean="0">
                          <a:latin typeface="Verdana" panose="020B0604030504040204" pitchFamily="34" charset="0"/>
                          <a:ea typeface="Verdana" panose="020B0604030504040204" pitchFamily="34" charset="0"/>
                        </a:rPr>
                        <a:t>communications and marketing </a:t>
                      </a:r>
                      <a:r>
                        <a:rPr lang="en-GB" sz="1000" dirty="0">
                          <a:latin typeface="Verdana" panose="020B0604030504040204" pitchFamily="34" charset="0"/>
                          <a:ea typeface="Verdana" panose="020B0604030504040204" pitchFamily="34" charset="0"/>
                        </a:rPr>
                        <a:t>plan to ensure it is delivering</a:t>
                      </a:r>
                      <a:r>
                        <a:rPr lang="en-GB" sz="1000" baseline="0" dirty="0">
                          <a:latin typeface="Verdana" panose="020B0604030504040204" pitchFamily="34" charset="0"/>
                          <a:ea typeface="Verdana" panose="020B0604030504040204" pitchFamily="34" charset="0"/>
                        </a:rPr>
                        <a:t> expected communication levels and adjust as required. </a:t>
                      </a: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extLst>
                  <a:ext uri="{0D108BD9-81ED-4DB2-BD59-A6C34878D82A}">
                    <a16:rowId xmlns:a16="http://schemas.microsoft.com/office/drawing/2014/main" val="3784025651"/>
                  </a:ext>
                </a:extLst>
              </a:tr>
              <a:tr h="1559968">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marL="0" indent="0" algn="ctr"/>
                      <a:r>
                        <a:rPr lang="en-GB" sz="1000" dirty="0">
                          <a:latin typeface="Verdana" panose="020B0604030504040204" pitchFamily="34" charset="0"/>
                          <a:ea typeface="Verdana" panose="020B0604030504040204" pitchFamily="34" charset="0"/>
                        </a:rPr>
                        <a:t>Establishes regular communication between </a:t>
                      </a:r>
                      <a:r>
                        <a:rPr lang="en-GB" sz="1000" dirty="0" smtClean="0">
                          <a:latin typeface="Verdana" panose="020B0604030504040204" pitchFamily="34" charset="0"/>
                          <a:ea typeface="Verdana" panose="020B0604030504040204" pitchFamily="34" charset="0"/>
                        </a:rPr>
                        <a:t>governors </a:t>
                      </a:r>
                      <a:r>
                        <a:rPr lang="en-GB" sz="1000" dirty="0">
                          <a:latin typeface="Verdana" panose="020B0604030504040204" pitchFamily="34" charset="0"/>
                          <a:ea typeface="Verdana" panose="020B0604030504040204" pitchFamily="34" charset="0"/>
                        </a:rPr>
                        <a:t>and </a:t>
                      </a:r>
                      <a:r>
                        <a:rPr lang="en-GB" sz="1000" dirty="0" smtClean="0">
                          <a:latin typeface="Verdana" panose="020B0604030504040204" pitchFamily="34" charset="0"/>
                          <a:ea typeface="Verdana" panose="020B0604030504040204" pitchFamily="34" charset="0"/>
                        </a:rPr>
                        <a:t>members</a:t>
                      </a:r>
                      <a:r>
                        <a:rPr lang="en-GB" sz="1000" dirty="0" smtClean="0">
                          <a:latin typeface="Verdana" panose="020B0604030504040204" pitchFamily="34" charset="0"/>
                          <a:ea typeface="Verdana" panose="020B0604030504040204" pitchFamily="34" charset="0"/>
                        </a:rPr>
                        <a:t>/ </a:t>
                      </a:r>
                      <a:r>
                        <a:rPr lang="en-GB" sz="1000" dirty="0">
                          <a:latin typeface="Verdana" panose="020B0604030504040204" pitchFamily="34" charset="0"/>
                          <a:ea typeface="Verdana" panose="020B0604030504040204" pitchFamily="34" charset="0"/>
                        </a:rPr>
                        <a:t>members of the public.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E0F3F8"/>
                    </a:solidFill>
                  </a:tcPr>
                </a:tc>
                <a:tc>
                  <a:txBody>
                    <a:bodyPr/>
                    <a:lstStyle/>
                    <a:p>
                      <a:pPr algn="ctr"/>
                      <a:endParaRPr lang="en-GB" sz="1000" dirty="0">
                        <a:latin typeface="Verdana" panose="020B0604030504040204" pitchFamily="34" charset="0"/>
                        <a:ea typeface="Verdana" panose="020B0604030504040204" pitchFamily="34" charset="0"/>
                      </a:endParaRPr>
                    </a:p>
                    <a:p>
                      <a:pPr algn="ctr"/>
                      <a:r>
                        <a:rPr lang="en-GB" sz="1000" dirty="0">
                          <a:latin typeface="Verdana" panose="020B0604030504040204" pitchFamily="34" charset="0"/>
                          <a:ea typeface="Verdana" panose="020B0604030504040204" pitchFamily="34" charset="0"/>
                        </a:rPr>
                        <a:t>Identify opportunities</a:t>
                      </a:r>
                      <a:r>
                        <a:rPr lang="en-GB" sz="1000" baseline="0" dirty="0">
                          <a:latin typeface="Verdana" panose="020B0604030504040204" pitchFamily="34" charset="0"/>
                          <a:ea typeface="Verdana" panose="020B0604030504040204" pitchFamily="34" charset="0"/>
                        </a:rPr>
                        <a:t> for </a:t>
                      </a:r>
                      <a:r>
                        <a:rPr lang="en-GB" sz="1000" baseline="0" dirty="0" smtClean="0">
                          <a:latin typeface="Verdana" panose="020B0604030504040204" pitchFamily="34" charset="0"/>
                          <a:ea typeface="Verdana" panose="020B0604030504040204" pitchFamily="34" charset="0"/>
                        </a:rPr>
                        <a:t>governors </a:t>
                      </a:r>
                      <a:r>
                        <a:rPr lang="en-GB" sz="1000" baseline="0" dirty="0">
                          <a:latin typeface="Verdana" panose="020B0604030504040204" pitchFamily="34" charset="0"/>
                          <a:ea typeface="Verdana" panose="020B0604030504040204" pitchFamily="34" charset="0"/>
                        </a:rPr>
                        <a:t>to communicate directly with </a:t>
                      </a:r>
                      <a:r>
                        <a:rPr lang="en-GB" sz="1000" baseline="0" dirty="0" smtClean="0">
                          <a:latin typeface="Verdana" panose="020B0604030504040204" pitchFamily="34" charset="0"/>
                          <a:ea typeface="Verdana" panose="020B0604030504040204" pitchFamily="34" charset="0"/>
                        </a:rPr>
                        <a:t>members </a:t>
                      </a:r>
                      <a:r>
                        <a:rPr lang="en-GB" sz="1000" baseline="0" dirty="0">
                          <a:latin typeface="Verdana" panose="020B0604030504040204" pitchFamily="34" charset="0"/>
                          <a:ea typeface="Verdana" panose="020B0604030504040204" pitchFamily="34" charset="0"/>
                        </a:rPr>
                        <a:t>and members of the public, ensuring we are providing them with the right information and resources needed. </a:t>
                      </a:r>
                      <a:endParaRPr lang="en-GB" sz="100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p>
                      <a:pPr algn="ctr"/>
                      <a:endParaRPr lang="en-GB" sz="1000" baseline="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algn="ctr"/>
                      <a:r>
                        <a:rPr lang="en-GB" sz="1000" dirty="0">
                          <a:latin typeface="Verdana" panose="020B0604030504040204" pitchFamily="34" charset="0"/>
                          <a:ea typeface="Verdana" panose="020B0604030504040204" pitchFamily="34" charset="0"/>
                        </a:rPr>
                        <a:t>Governors</a:t>
                      </a:r>
                      <a:r>
                        <a:rPr lang="en-GB" sz="1000" baseline="0" dirty="0">
                          <a:latin typeface="Verdana" panose="020B0604030504040204" pitchFamily="34" charset="0"/>
                          <a:ea typeface="Verdana" panose="020B0604030504040204" pitchFamily="34" charset="0"/>
                        </a:rPr>
                        <a:t> regularly engage with </a:t>
                      </a:r>
                      <a:r>
                        <a:rPr lang="en-GB" sz="1000" baseline="0" dirty="0" smtClean="0">
                          <a:latin typeface="Verdana" panose="020B0604030504040204" pitchFamily="34" charset="0"/>
                          <a:ea typeface="Verdana" panose="020B0604030504040204" pitchFamily="34" charset="0"/>
                        </a:rPr>
                        <a:t>members </a:t>
                      </a:r>
                      <a:r>
                        <a:rPr lang="en-GB" sz="1000" baseline="0" dirty="0">
                          <a:latin typeface="Verdana" panose="020B0604030504040204" pitchFamily="34" charset="0"/>
                          <a:ea typeface="Verdana" panose="020B0604030504040204" pitchFamily="34" charset="0"/>
                        </a:rPr>
                        <a:t>and gather their views.</a:t>
                      </a: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algn="ctr"/>
                      <a:r>
                        <a:rPr lang="en-GB" sz="1000" dirty="0">
                          <a:latin typeface="Verdana" panose="020B0604030504040204" pitchFamily="34" charset="0"/>
                          <a:ea typeface="Verdana" panose="020B0604030504040204" pitchFamily="34" charset="0"/>
                        </a:rPr>
                        <a:t>Review levels of engagement and take action as required. </a:t>
                      </a:r>
                    </a:p>
                  </a:txBody>
                  <a:tcPr marL="36768" marR="36768" marT="0" marB="0" anchor="ctr">
                    <a:solidFill>
                      <a:srgbClr val="E0F3F8"/>
                    </a:solidFill>
                  </a:tcPr>
                </a:tc>
                <a:extLst>
                  <a:ext uri="{0D108BD9-81ED-4DB2-BD59-A6C34878D82A}">
                    <a16:rowId xmlns:a16="http://schemas.microsoft.com/office/drawing/2014/main" val="20836023"/>
                  </a:ext>
                </a:extLst>
              </a:tr>
              <a:tr h="567261">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marL="0" indent="0" algn="ctr"/>
                      <a:endParaRPr lang="en-GB" sz="1000" dirty="0" smtClean="0">
                        <a:latin typeface="Verdana" panose="020B0604030504040204" pitchFamily="34" charset="0"/>
                        <a:ea typeface="Verdana" panose="020B0604030504040204" pitchFamily="34" charset="0"/>
                      </a:endParaRPr>
                    </a:p>
                    <a:p>
                      <a:pPr marL="0" indent="0" algn="ctr"/>
                      <a:r>
                        <a:rPr lang="en-GB" sz="1000" dirty="0" smtClean="0">
                          <a:latin typeface="Verdana" panose="020B0604030504040204" pitchFamily="34" charset="0"/>
                          <a:ea typeface="Verdana" panose="020B0604030504040204" pitchFamily="34" charset="0"/>
                        </a:rPr>
                        <a:t>Creates </a:t>
                      </a:r>
                      <a:r>
                        <a:rPr lang="en-GB" sz="1000" dirty="0">
                          <a:latin typeface="Verdana" panose="020B0604030504040204" pitchFamily="34" charset="0"/>
                          <a:ea typeface="Verdana" panose="020B0604030504040204" pitchFamily="34" charset="0"/>
                        </a:rPr>
                        <a:t>a two-way channel so that </a:t>
                      </a:r>
                      <a:r>
                        <a:rPr lang="en-GB" sz="1000" dirty="0" smtClean="0">
                          <a:latin typeface="Verdana" panose="020B0604030504040204" pitchFamily="34" charset="0"/>
                          <a:ea typeface="Verdana" panose="020B0604030504040204" pitchFamily="34" charset="0"/>
                        </a:rPr>
                        <a:t>members </a:t>
                      </a:r>
                      <a:r>
                        <a:rPr lang="en-GB" sz="1000" dirty="0">
                          <a:latin typeface="Verdana" panose="020B0604030504040204" pitchFamily="34" charset="0"/>
                          <a:ea typeface="Verdana" panose="020B0604030504040204" pitchFamily="34" charset="0"/>
                        </a:rPr>
                        <a:t>have a voice and have clear feedback on issues raised.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B3E4EF"/>
                    </a:solidFill>
                  </a:tcPr>
                </a:tc>
                <a:tc>
                  <a:txBody>
                    <a:bodyPr/>
                    <a:lstStyle/>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Develop a process</a:t>
                      </a:r>
                      <a:r>
                        <a:rPr lang="en-GB" sz="1000" baseline="0" dirty="0">
                          <a:latin typeface="Verdana" panose="020B0604030504040204" pitchFamily="34" charset="0"/>
                          <a:ea typeface="Verdana" panose="020B0604030504040204" pitchFamily="34" charset="0"/>
                        </a:rPr>
                        <a:t> for ensuring the views of the </a:t>
                      </a:r>
                      <a:r>
                        <a:rPr lang="en-GB" sz="1000" baseline="0" dirty="0" smtClean="0">
                          <a:latin typeface="Verdana" panose="020B0604030504040204" pitchFamily="34" charset="0"/>
                          <a:ea typeface="Verdana" panose="020B0604030504040204" pitchFamily="34" charset="0"/>
                        </a:rPr>
                        <a:t>members </a:t>
                      </a:r>
                      <a:r>
                        <a:rPr lang="en-GB" sz="1000" baseline="0" dirty="0">
                          <a:latin typeface="Verdana" panose="020B0604030504040204" pitchFamily="34" charset="0"/>
                          <a:ea typeface="Verdana" panose="020B0604030504040204" pitchFamily="34" charset="0"/>
                        </a:rPr>
                        <a:t>are represented and this captured and fed-back to them.</a:t>
                      </a: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Review the process to</a:t>
                      </a:r>
                      <a:r>
                        <a:rPr lang="en-GB" sz="1000" baseline="0" dirty="0">
                          <a:latin typeface="Verdana" panose="020B0604030504040204" pitchFamily="34" charset="0"/>
                          <a:ea typeface="Verdana" panose="020B0604030504040204" pitchFamily="34" charset="0"/>
                        </a:rPr>
                        <a:t> ensure there is evidence of membership views being represented in the Trust. </a:t>
                      </a: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extLst>
                  <a:ext uri="{0D108BD9-81ED-4DB2-BD59-A6C34878D82A}">
                    <a16:rowId xmlns:a16="http://schemas.microsoft.com/office/drawing/2014/main" val="188743225"/>
                  </a:ext>
                </a:extLst>
              </a:tr>
            </a:tbl>
          </a:graphicData>
        </a:graphic>
      </p:graphicFrame>
    </p:spTree>
    <p:extLst>
      <p:ext uri="{BB962C8B-B14F-4D97-AF65-F5344CB8AC3E}">
        <p14:creationId xmlns:p14="http://schemas.microsoft.com/office/powerpoint/2010/main" val="2651333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22</a:t>
            </a:fld>
            <a:endParaRPr lang="en-GB" sz="900" dirty="0">
              <a:latin typeface="HelveticaNeue Condensed" panose="02000506050000020004" pitchFamily="2" charset="0"/>
            </a:endParaRPr>
          </a:p>
        </p:txBody>
      </p:sp>
      <p:sp>
        <p:nvSpPr>
          <p:cNvPr id="6" name="Rectangle 5">
            <a:extLst>
              <a:ext uri="{FF2B5EF4-FFF2-40B4-BE49-F238E27FC236}">
                <a16:creationId xmlns:a16="http://schemas.microsoft.com/office/drawing/2014/main" id="{FEA4C232-82E6-4C4D-909B-BBEF6E73F9F9}"/>
              </a:ext>
            </a:extLst>
          </p:cNvPr>
          <p:cNvSpPr/>
          <p:nvPr/>
        </p:nvSpPr>
        <p:spPr>
          <a:xfrm>
            <a:off x="198610" y="840772"/>
            <a:ext cx="11641854" cy="5739212"/>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TextBox 2"/>
          <p:cNvSpPr txBox="1"/>
          <p:nvPr/>
        </p:nvSpPr>
        <p:spPr>
          <a:xfrm>
            <a:off x="275167" y="1014088"/>
            <a:ext cx="10469880" cy="584775"/>
          </a:xfrm>
          <a:prstGeom prst="rect">
            <a:avLst/>
          </a:prstGeom>
          <a:noFill/>
        </p:spPr>
        <p:txBody>
          <a:bodyPr wrap="square" rtlCol="0">
            <a:spAutoFit/>
          </a:bodyPr>
          <a:lstStyle/>
          <a:p>
            <a:r>
              <a:rPr lang="en-GB" sz="3200" dirty="0">
                <a:solidFill>
                  <a:srgbClr val="005EB8"/>
                </a:solidFill>
                <a:latin typeface="Impact" panose="020B0806030902050204" pitchFamily="34" charset="0"/>
              </a:rPr>
              <a:t>Appendix 2: Membership Strategy Action Plan</a:t>
            </a:r>
            <a:endParaRPr lang="en-GB" sz="3200" dirty="0">
              <a:solidFill>
                <a:srgbClr val="005EB8"/>
              </a:solidFill>
              <a:latin typeface="Impact" panose="020B080603090205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251268437"/>
              </p:ext>
            </p:extLst>
          </p:nvPr>
        </p:nvGraphicFramePr>
        <p:xfrm>
          <a:off x="192037" y="1772179"/>
          <a:ext cx="11648427" cy="4807804"/>
        </p:xfrm>
        <a:graphic>
          <a:graphicData uri="http://schemas.openxmlformats.org/drawingml/2006/table">
            <a:tbl>
              <a:tblPr firstRow="1" firstCol="1" bandRow="1">
                <a:tableStyleId>{5C22544A-7EE6-4342-B048-85BDC9FD1C3A}</a:tableStyleId>
              </a:tblPr>
              <a:tblGrid>
                <a:gridCol w="1581355">
                  <a:extLst>
                    <a:ext uri="{9D8B030D-6E8A-4147-A177-3AD203B41FA5}">
                      <a16:colId xmlns:a16="http://schemas.microsoft.com/office/drawing/2014/main" val="3946071285"/>
                    </a:ext>
                  </a:extLst>
                </a:gridCol>
                <a:gridCol w="2607057">
                  <a:extLst>
                    <a:ext uri="{9D8B030D-6E8A-4147-A177-3AD203B41FA5}">
                      <a16:colId xmlns:a16="http://schemas.microsoft.com/office/drawing/2014/main" val="3501640599"/>
                    </a:ext>
                  </a:extLst>
                </a:gridCol>
                <a:gridCol w="2286202">
                  <a:extLst>
                    <a:ext uri="{9D8B030D-6E8A-4147-A177-3AD203B41FA5}">
                      <a16:colId xmlns:a16="http://schemas.microsoft.com/office/drawing/2014/main" val="385465672"/>
                    </a:ext>
                  </a:extLst>
                </a:gridCol>
                <a:gridCol w="2530970">
                  <a:extLst>
                    <a:ext uri="{9D8B030D-6E8A-4147-A177-3AD203B41FA5}">
                      <a16:colId xmlns:a16="http://schemas.microsoft.com/office/drawing/2014/main" val="1664044060"/>
                    </a:ext>
                  </a:extLst>
                </a:gridCol>
                <a:gridCol w="2642843">
                  <a:extLst>
                    <a:ext uri="{9D8B030D-6E8A-4147-A177-3AD203B41FA5}">
                      <a16:colId xmlns:a16="http://schemas.microsoft.com/office/drawing/2014/main" val="2205770880"/>
                    </a:ext>
                  </a:extLst>
                </a:gridCol>
              </a:tblGrid>
              <a:tr h="698123">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effectLst/>
                          <a:latin typeface="Verdana" panose="020B0604030504040204" pitchFamily="34" charset="0"/>
                          <a:ea typeface="Verdana" panose="020B0604030504040204" pitchFamily="34" charset="0"/>
                          <a:cs typeface="Arial" panose="020B0604020202020204" pitchFamily="34" charset="0"/>
                        </a:rPr>
                        <a:t>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rowSpan="2">
                  <a:txBody>
                    <a:bodyPr/>
                    <a:lstStyle/>
                    <a:p>
                      <a:pPr algn="ctr">
                        <a:lnSpc>
                          <a:spcPct val="107000"/>
                        </a:lnSpc>
                        <a:spcAft>
                          <a:spcPts val="0"/>
                        </a:spcAft>
                      </a:pPr>
                      <a:r>
                        <a:rPr lang="en-GB" sz="1100" dirty="0">
                          <a:effectLst/>
                          <a:latin typeface="Verdana" panose="020B0604030504040204" pitchFamily="34" charset="0"/>
                          <a:ea typeface="Verdana" panose="020B0604030504040204" pitchFamily="34" charset="0"/>
                          <a:cs typeface="Arial" panose="020B0604020202020204" pitchFamily="34" charset="0"/>
                        </a:rPr>
                        <a:t>Key Objective</a:t>
                      </a:r>
                      <a:r>
                        <a:rPr lang="en-GB" sz="1100" baseline="0" dirty="0">
                          <a:effectLst/>
                          <a:latin typeface="Verdana" panose="020B0604030504040204" pitchFamily="34" charset="0"/>
                          <a:ea typeface="Verdana" panose="020B0604030504040204" pitchFamily="34" charset="0"/>
                          <a:cs typeface="Arial" panose="020B0604020202020204" pitchFamily="34" charset="0"/>
                        </a:rPr>
                        <a:t> </a:t>
                      </a: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effectLst/>
                          <a:latin typeface="Verdana" panose="020B0604030504040204" pitchFamily="34" charset="0"/>
                          <a:ea typeface="Verdana" panose="020B0604030504040204" pitchFamily="34" charset="0"/>
                          <a:cs typeface="Arial" panose="020B0604020202020204" pitchFamily="34" charset="0"/>
                        </a:rPr>
                        <a:t>How we will deliver the priority</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97548514"/>
                  </a:ext>
                </a:extLst>
              </a:tr>
              <a:tr h="765778">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7901" marR="67901" marT="0" marB="0" anchor="ctr">
                    <a:solidFill>
                      <a:srgbClr val="28A0BE"/>
                    </a:solidFill>
                  </a:tcPr>
                </a:tc>
                <a:tc>
                  <a:txBody>
                    <a:bodyPr/>
                    <a:lstStyle/>
                    <a:p>
                      <a:pPr algn="ctr"/>
                      <a:r>
                        <a:rPr lang="en-GB" sz="1100" dirty="0">
                          <a:solidFill>
                            <a:schemeClr val="bg1"/>
                          </a:solidFill>
                          <a:latin typeface="Verdana" panose="020B0604030504040204" pitchFamily="34" charset="0"/>
                          <a:ea typeface="Verdana" panose="020B0604030504040204" pitchFamily="34" charset="0"/>
                        </a:rPr>
                        <a:t>Year One</a:t>
                      </a: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latin typeface="Verdana" panose="020B0604030504040204" pitchFamily="34" charset="0"/>
                          <a:ea typeface="Verdana" panose="020B0604030504040204" pitchFamily="34" charset="0"/>
                        </a:rPr>
                        <a:t>Year Two</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1100"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bg1"/>
                          </a:solidFill>
                          <a:latin typeface="Verdana" panose="020B0604030504040204" pitchFamily="34" charset="0"/>
                          <a:ea typeface="Verdana" panose="020B0604030504040204" pitchFamily="34" charset="0"/>
                        </a:rPr>
                        <a:t>Year Three</a:t>
                      </a: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extLst>
                  <a:ext uri="{0D108BD9-81ED-4DB2-BD59-A6C34878D82A}">
                    <a16:rowId xmlns:a16="http://schemas.microsoft.com/office/drawing/2014/main" val="563387304"/>
                  </a:ext>
                </a:extLst>
              </a:tr>
              <a:tr h="1506757">
                <a:tc rowSpan="3">
                  <a:txBody>
                    <a:bodyPr/>
                    <a:lstStyle/>
                    <a:p>
                      <a:pPr algn="ctr"/>
                      <a:r>
                        <a:rPr lang="en-GB" sz="1100" spc="0" dirty="0">
                          <a:solidFill>
                            <a:schemeClr val="bg1"/>
                          </a:solidFill>
                          <a:latin typeface="Verdana" panose="020B0604030504040204" pitchFamily="34" charset="0"/>
                          <a:ea typeface="Verdana" panose="020B0604030504040204" pitchFamily="34" charset="0"/>
                        </a:rPr>
                        <a:t>Priority 3: </a:t>
                      </a:r>
                      <a:endParaRPr lang="en-GB" sz="1100" spc="0" dirty="0" smtClean="0">
                        <a:solidFill>
                          <a:schemeClr val="bg1"/>
                        </a:solidFill>
                        <a:latin typeface="Verdana" panose="020B0604030504040204" pitchFamily="34" charset="0"/>
                        <a:ea typeface="Verdana" panose="020B0604030504040204" pitchFamily="34" charset="0"/>
                      </a:endParaRPr>
                    </a:p>
                    <a:p>
                      <a:pPr algn="ctr"/>
                      <a:endParaRPr lang="en-GB" sz="1100" spc="0" dirty="0" smtClean="0">
                        <a:solidFill>
                          <a:schemeClr val="bg1"/>
                        </a:solidFill>
                        <a:latin typeface="Verdana" panose="020B0604030504040204" pitchFamily="34" charset="0"/>
                        <a:ea typeface="Verdana" panose="020B0604030504040204" pitchFamily="34" charset="0"/>
                      </a:endParaRPr>
                    </a:p>
                    <a:p>
                      <a:pPr algn="ctr"/>
                      <a:r>
                        <a:rPr lang="en-GB" sz="1100" spc="0" dirty="0" smtClean="0">
                          <a:solidFill>
                            <a:schemeClr val="bg1"/>
                          </a:solidFill>
                          <a:latin typeface="Verdana" panose="020B0604030504040204" pitchFamily="34" charset="0"/>
                          <a:ea typeface="Verdana" panose="020B0604030504040204" pitchFamily="34" charset="0"/>
                        </a:rPr>
                        <a:t>Membership </a:t>
                      </a:r>
                      <a:r>
                        <a:rPr lang="en-GB" sz="1100" spc="0" dirty="0">
                          <a:solidFill>
                            <a:schemeClr val="bg1"/>
                          </a:solidFill>
                          <a:latin typeface="Verdana" panose="020B0604030504040204" pitchFamily="34" charset="0"/>
                          <a:ea typeface="Verdana" panose="020B0604030504040204" pitchFamily="34" charset="0"/>
                        </a:rPr>
                        <a:t>in the context</a:t>
                      </a:r>
                      <a:r>
                        <a:rPr lang="en-GB" sz="1100" spc="0" baseline="0" dirty="0">
                          <a:solidFill>
                            <a:schemeClr val="bg1"/>
                          </a:solidFill>
                          <a:latin typeface="Verdana" panose="020B0604030504040204" pitchFamily="34" charset="0"/>
                          <a:ea typeface="Verdana" panose="020B0604030504040204" pitchFamily="34" charset="0"/>
                        </a:rPr>
                        <a:t> of system working</a:t>
                      </a:r>
                      <a:endParaRPr lang="en-GB" sz="1100" spc="0" dirty="0">
                        <a:solidFill>
                          <a:schemeClr val="bg1"/>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spc="0" dirty="0">
                          <a:solidFill>
                            <a:schemeClr val="bg1"/>
                          </a:solidFill>
                          <a:latin typeface="Verdana" panose="020B0604030504040204" pitchFamily="34" charset="0"/>
                          <a:ea typeface="Verdana" panose="020B0604030504040204" pitchFamily="34" charset="0"/>
                        </a:rPr>
                        <a:t> </a:t>
                      </a:r>
                      <a:endParaRPr lang="en-GB" sz="1100" spc="0" dirty="0">
                        <a:solidFill>
                          <a:schemeClr val="bg1"/>
                        </a:solidFill>
                        <a:latin typeface="Verdana" panose="020B0604030504040204" pitchFamily="34" charset="0"/>
                        <a:ea typeface="Verdana" panose="020B0604030504040204" pitchFamily="34" charset="0"/>
                      </a:endParaRPr>
                    </a:p>
                    <a:p>
                      <a:pPr algn="ctr">
                        <a:lnSpc>
                          <a:spcPct val="107000"/>
                        </a:lnSpc>
                        <a:spcAft>
                          <a:spcPts val="0"/>
                        </a:spcAft>
                      </a:pPr>
                      <a:endParaRPr lang="en-GB" sz="11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Understand the role of Foundation Trust’s and </a:t>
                      </a:r>
                      <a:r>
                        <a:rPr lang="en-GB" sz="1000" dirty="0" smtClean="0">
                          <a:latin typeface="Verdana" panose="020B0604030504040204" pitchFamily="34" charset="0"/>
                          <a:ea typeface="Verdana" panose="020B0604030504040204" pitchFamily="34" charset="0"/>
                        </a:rPr>
                        <a:t>membership </a:t>
                      </a:r>
                      <a:r>
                        <a:rPr lang="en-GB" sz="1000" dirty="0">
                          <a:latin typeface="Verdana" panose="020B0604030504040204" pitchFamily="34" charset="0"/>
                          <a:ea typeface="Verdana" panose="020B0604030504040204" pitchFamily="34" charset="0"/>
                        </a:rPr>
                        <a:t>as part of system working.</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67901" marR="67901" marT="0" marB="0" anchor="ctr">
                    <a:solidFill>
                      <a:srgbClr val="B3E4EF"/>
                    </a:solidFill>
                  </a:tcPr>
                </a:tc>
                <a:tc>
                  <a:txBody>
                    <a:bodyPr/>
                    <a:lstStyle/>
                    <a:p>
                      <a:pPr algn="ctr"/>
                      <a:endParaRPr lang="en-GB" sz="1000" dirty="0">
                        <a:latin typeface="Verdana" panose="020B0604030504040204" pitchFamily="34" charset="0"/>
                        <a:ea typeface="Verdana" panose="020B0604030504040204" pitchFamily="34" charset="0"/>
                      </a:endParaRPr>
                    </a:p>
                    <a:p>
                      <a:pPr algn="ctr"/>
                      <a:r>
                        <a:rPr lang="en-GB" sz="1000" dirty="0">
                          <a:latin typeface="Verdana" panose="020B0604030504040204" pitchFamily="34" charset="0"/>
                          <a:ea typeface="Verdana" panose="020B0604030504040204" pitchFamily="34" charset="0"/>
                        </a:rPr>
                        <a:t>Understand</a:t>
                      </a:r>
                      <a:r>
                        <a:rPr lang="en-GB" sz="1000" baseline="0" dirty="0">
                          <a:latin typeface="Verdana" panose="020B0604030504040204" pitchFamily="34" charset="0"/>
                          <a:ea typeface="Verdana" panose="020B0604030504040204" pitchFamily="34" charset="0"/>
                        </a:rPr>
                        <a:t> the role of a Foundation Trust and </a:t>
                      </a:r>
                      <a:r>
                        <a:rPr lang="en-GB" sz="1000" baseline="0" dirty="0" smtClean="0">
                          <a:latin typeface="Verdana" panose="020B0604030504040204" pitchFamily="34" charset="0"/>
                          <a:ea typeface="Verdana" panose="020B0604030504040204" pitchFamily="34" charset="0"/>
                        </a:rPr>
                        <a:t>membership </a:t>
                      </a:r>
                      <a:r>
                        <a:rPr lang="en-GB" sz="1000" baseline="0" dirty="0">
                          <a:latin typeface="Verdana" panose="020B0604030504040204" pitchFamily="34" charset="0"/>
                          <a:ea typeface="Verdana" panose="020B0604030504040204" pitchFamily="34" charset="0"/>
                        </a:rPr>
                        <a:t>as part of system working and be able to articulate this to </a:t>
                      </a:r>
                      <a:r>
                        <a:rPr lang="en-GB" sz="1000" baseline="0" dirty="0" smtClean="0">
                          <a:latin typeface="Verdana" panose="020B0604030504040204" pitchFamily="34" charset="0"/>
                          <a:ea typeface="Verdana" panose="020B0604030504040204" pitchFamily="34" charset="0"/>
                        </a:rPr>
                        <a:t>governors </a:t>
                      </a:r>
                      <a:r>
                        <a:rPr lang="en-GB" sz="1000" baseline="0" dirty="0">
                          <a:latin typeface="Verdana" panose="020B0604030504040204" pitchFamily="34" charset="0"/>
                          <a:ea typeface="Verdana" panose="020B0604030504040204" pitchFamily="34" charset="0"/>
                        </a:rPr>
                        <a:t>and </a:t>
                      </a:r>
                      <a:r>
                        <a:rPr lang="en-GB" sz="1000" baseline="0" dirty="0" smtClean="0">
                          <a:latin typeface="Verdana" panose="020B0604030504040204" pitchFamily="34" charset="0"/>
                          <a:ea typeface="Verdana" panose="020B0604030504040204" pitchFamily="34" charset="0"/>
                        </a:rPr>
                        <a:t>members</a:t>
                      </a:r>
                      <a:r>
                        <a:rPr lang="en-GB" sz="1000" baseline="0" dirty="0">
                          <a:latin typeface="Verdana" panose="020B0604030504040204" pitchFamily="34" charset="0"/>
                          <a:ea typeface="Verdana" panose="020B0604030504040204" pitchFamily="34" charset="0"/>
                        </a:rPr>
                        <a:t>. </a:t>
                      </a:r>
                      <a:endParaRPr lang="en-GB" sz="1000" dirty="0">
                        <a:latin typeface="Verdana" panose="020B0604030504040204" pitchFamily="34" charset="0"/>
                        <a:ea typeface="Verdana" panose="020B0604030504040204" pitchFamily="34" charset="0"/>
                      </a:endParaRPr>
                    </a:p>
                    <a:p>
                      <a:pPr algn="ct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Review</a:t>
                      </a:r>
                      <a:r>
                        <a:rPr lang="en-GB" sz="1000" baseline="0" dirty="0">
                          <a:latin typeface="Verdana" panose="020B0604030504040204" pitchFamily="34" charset="0"/>
                          <a:ea typeface="Verdana" panose="020B0604030504040204" pitchFamily="34" charset="0"/>
                        </a:rPr>
                        <a:t> and update </a:t>
                      </a:r>
                      <a:r>
                        <a:rPr lang="en-GB" sz="1000" baseline="0" dirty="0" smtClean="0">
                          <a:latin typeface="Verdana" panose="020B0604030504040204" pitchFamily="34" charset="0"/>
                          <a:ea typeface="Verdana" panose="020B0604030504040204" pitchFamily="34" charset="0"/>
                        </a:rPr>
                        <a:t>governors </a:t>
                      </a:r>
                      <a:r>
                        <a:rPr lang="en-GB" sz="1000" baseline="0" dirty="0">
                          <a:latin typeface="Verdana" panose="020B0604030504040204" pitchFamily="34" charset="0"/>
                          <a:ea typeface="Verdana" panose="020B0604030504040204" pitchFamily="34" charset="0"/>
                        </a:rPr>
                        <a:t>and </a:t>
                      </a:r>
                      <a:r>
                        <a:rPr lang="en-GB" sz="1000" baseline="0" dirty="0" smtClean="0">
                          <a:latin typeface="Verdana" panose="020B0604030504040204" pitchFamily="34" charset="0"/>
                          <a:ea typeface="Verdana" panose="020B0604030504040204" pitchFamily="34" charset="0"/>
                        </a:rPr>
                        <a:t>members </a:t>
                      </a:r>
                      <a:r>
                        <a:rPr lang="en-GB" sz="1000" baseline="0" dirty="0">
                          <a:latin typeface="Verdana" panose="020B0604030504040204" pitchFamily="34" charset="0"/>
                          <a:ea typeface="Verdana" panose="020B0604030504040204" pitchFamily="34" charset="0"/>
                        </a:rPr>
                        <a:t>as the role of system working and ICBs develops. </a:t>
                      </a: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tc>
                  <a:txBody>
                    <a:bodyPr/>
                    <a:lstStyle/>
                    <a:p>
                      <a:pPr algn="ctr"/>
                      <a:endParaRPr lang="en-GB" sz="1000" dirty="0">
                        <a:latin typeface="Verdana" panose="020B0604030504040204" pitchFamily="34" charset="0"/>
                        <a:ea typeface="Verdana" panose="020B0604030504040204" pitchFamily="34" charset="0"/>
                      </a:endParaRPr>
                    </a:p>
                  </a:txBody>
                  <a:tcPr marL="67901" marR="67901" marT="0" marB="0" anchor="ctr">
                    <a:solidFill>
                      <a:srgbClr val="B3E4EF"/>
                    </a:solidFill>
                  </a:tcPr>
                </a:tc>
                <a:extLst>
                  <a:ext uri="{0D108BD9-81ED-4DB2-BD59-A6C34878D82A}">
                    <a16:rowId xmlns:a16="http://schemas.microsoft.com/office/drawing/2014/main" val="3784025651"/>
                  </a:ext>
                </a:extLst>
              </a:tr>
              <a:tr h="806116">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000" dirty="0">
                          <a:latin typeface="Verdana" panose="020B0604030504040204" pitchFamily="34" charset="0"/>
                          <a:ea typeface="Verdana" panose="020B0604030504040204" pitchFamily="34" charset="0"/>
                        </a:rPr>
                        <a:t>Ensure the views of members of the Foundation Trust are represented in decision making at a system level.</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E0F3F8"/>
                    </a:solidFill>
                  </a:tcPr>
                </a:tc>
                <a:tc>
                  <a:txBody>
                    <a:bodyPr/>
                    <a:lstStyle/>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algn="ctr"/>
                      <a:r>
                        <a:rPr lang="en-GB" sz="1000" dirty="0">
                          <a:latin typeface="Verdana" panose="020B0604030504040204" pitchFamily="34" charset="0"/>
                          <a:ea typeface="Verdana" panose="020B0604030504040204" pitchFamily="34" charset="0"/>
                        </a:rPr>
                        <a:t>Establish</a:t>
                      </a:r>
                      <a:r>
                        <a:rPr lang="en-GB" sz="1000" baseline="0" dirty="0">
                          <a:latin typeface="Verdana" panose="020B0604030504040204" pitchFamily="34" charset="0"/>
                          <a:ea typeface="Verdana" panose="020B0604030504040204" pitchFamily="34" charset="0"/>
                        </a:rPr>
                        <a:t> processes to ensure any views expressed by </a:t>
                      </a:r>
                      <a:r>
                        <a:rPr lang="en-GB" sz="1000" baseline="0" dirty="0" smtClean="0">
                          <a:latin typeface="Verdana" panose="020B0604030504040204" pitchFamily="34" charset="0"/>
                          <a:ea typeface="Verdana" panose="020B0604030504040204" pitchFamily="34" charset="0"/>
                        </a:rPr>
                        <a:t>members </a:t>
                      </a:r>
                      <a:r>
                        <a:rPr lang="en-GB" sz="1000" baseline="0" dirty="0">
                          <a:latin typeface="Verdana" panose="020B0604030504040204" pitchFamily="34" charset="0"/>
                          <a:ea typeface="Verdana" panose="020B0604030504040204" pitchFamily="34" charset="0"/>
                        </a:rPr>
                        <a:t>are represented to the ICBs and throughout the wider system. </a:t>
                      </a: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tc>
                  <a:txBody>
                    <a:bodyPr/>
                    <a:lstStyle/>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E0F3F8"/>
                    </a:solidFill>
                  </a:tcPr>
                </a:tc>
                <a:extLst>
                  <a:ext uri="{0D108BD9-81ED-4DB2-BD59-A6C34878D82A}">
                    <a16:rowId xmlns:a16="http://schemas.microsoft.com/office/drawing/2014/main" val="20836023"/>
                  </a:ext>
                </a:extLst>
              </a:tr>
              <a:tr h="1031030">
                <a:tc vMerge="1">
                  <a:txBody>
                    <a:bodyPr/>
                    <a:lstStyle/>
                    <a:p>
                      <a:pPr algn="ct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36768" marR="36768" marT="0" marB="0" anchor="ctr">
                    <a:solidFill>
                      <a:srgbClr val="28A0BE"/>
                    </a:solidFill>
                  </a:tcPr>
                </a:tc>
                <a:tc>
                  <a:txBody>
                    <a:bodyPr/>
                    <a:lstStyle/>
                    <a:p>
                      <a:pPr lvl="0" algn="ctr"/>
                      <a:r>
                        <a:rPr lang="en-GB" sz="1000" dirty="0">
                          <a:latin typeface="Verdana" panose="020B0604030504040204" pitchFamily="34" charset="0"/>
                          <a:ea typeface="Verdana" panose="020B0604030504040204" pitchFamily="34" charset="0"/>
                        </a:rPr>
                        <a:t>Communicate with </a:t>
                      </a:r>
                      <a:r>
                        <a:rPr lang="en-GB" sz="1000" dirty="0" smtClean="0">
                          <a:latin typeface="Verdana" panose="020B0604030504040204" pitchFamily="34" charset="0"/>
                          <a:ea typeface="Verdana" panose="020B0604030504040204" pitchFamily="34" charset="0"/>
                        </a:rPr>
                        <a:t>governors </a:t>
                      </a:r>
                      <a:r>
                        <a:rPr lang="en-GB" sz="1000" dirty="0">
                          <a:latin typeface="Verdana" panose="020B0604030504040204" pitchFamily="34" charset="0"/>
                          <a:ea typeface="Verdana" panose="020B0604030504040204" pitchFamily="34" charset="0"/>
                        </a:rPr>
                        <a:t>and </a:t>
                      </a:r>
                      <a:r>
                        <a:rPr lang="en-GB" sz="1000" dirty="0" smtClean="0">
                          <a:latin typeface="Verdana" panose="020B0604030504040204" pitchFamily="34" charset="0"/>
                          <a:ea typeface="Verdana" panose="020B0604030504040204" pitchFamily="34" charset="0"/>
                        </a:rPr>
                        <a:t>members </a:t>
                      </a:r>
                      <a:r>
                        <a:rPr lang="en-GB" sz="1000" dirty="0">
                          <a:latin typeface="Verdana" panose="020B0604030504040204" pitchFamily="34" charset="0"/>
                          <a:ea typeface="Verdana" panose="020B0604030504040204" pitchFamily="34" charset="0"/>
                        </a:rPr>
                        <a:t>to encourage understanding of system working and the importance </a:t>
                      </a:r>
                      <a:r>
                        <a:rPr lang="en-GB" sz="1000" dirty="0" smtClean="0">
                          <a:latin typeface="Verdana" panose="020B0604030504040204" pitchFamily="34" charset="0"/>
                          <a:ea typeface="Verdana" panose="020B0604030504040204" pitchFamily="34" charset="0"/>
                        </a:rPr>
                        <a:t>and </a:t>
                      </a:r>
                      <a:r>
                        <a:rPr lang="en-GB" sz="1000" dirty="0">
                          <a:latin typeface="Verdana" panose="020B0604030504040204" pitchFamily="34" charset="0"/>
                          <a:ea typeface="Verdana" panose="020B0604030504040204" pitchFamily="34" charset="0"/>
                        </a:rPr>
                        <a:t>impact of their views. </a:t>
                      </a:r>
                    </a:p>
                    <a:p>
                      <a:pPr algn="ctr">
                        <a:lnSpc>
                          <a:spcPct val="107000"/>
                        </a:lnSpc>
                        <a:spcAft>
                          <a:spcPts val="0"/>
                        </a:spcAft>
                      </a:pPr>
                      <a:endParaRPr lang="en-GB" sz="1000" dirty="0">
                        <a:effectLst/>
                        <a:latin typeface="Verdana" panose="020B0604030504040204" pitchFamily="34" charset="0"/>
                        <a:ea typeface="Verdana" panose="020B0604030504040204" pitchFamily="34" charset="0"/>
                        <a:cs typeface="Arial" panose="020B0604020202020204" pitchFamily="34" charset="0"/>
                      </a:endParaRPr>
                    </a:p>
                  </a:txBody>
                  <a:tcPr marL="36768" marR="36768" marT="0" marB="0" anchor="ctr">
                    <a:solidFill>
                      <a:srgbClr val="B3E4EF"/>
                    </a:solidFill>
                  </a:tcPr>
                </a:tc>
                <a:tc>
                  <a:txBody>
                    <a:bodyPr/>
                    <a:lstStyle/>
                    <a:p>
                      <a:pPr algn="ct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Regularl</a:t>
                      </a:r>
                      <a:r>
                        <a:rPr lang="en-GB" sz="1000" baseline="0" dirty="0">
                          <a:latin typeface="Verdana" panose="020B0604030504040204" pitchFamily="34" charset="0"/>
                          <a:ea typeface="Verdana" panose="020B0604030504040204" pitchFamily="34" charset="0"/>
                        </a:rPr>
                        <a:t>y engage with the ICBs and ICS on a regular basis and ensure this information is shared with </a:t>
                      </a:r>
                      <a:r>
                        <a:rPr lang="en-GB" sz="1000" baseline="0" dirty="0" smtClean="0">
                          <a:latin typeface="Verdana" panose="020B0604030504040204" pitchFamily="34" charset="0"/>
                          <a:ea typeface="Verdana" panose="020B0604030504040204" pitchFamily="34" charset="0"/>
                        </a:rPr>
                        <a:t>governors </a:t>
                      </a:r>
                      <a:r>
                        <a:rPr lang="en-GB" sz="1000" baseline="0" dirty="0">
                          <a:latin typeface="Verdana" panose="020B0604030504040204" pitchFamily="34" charset="0"/>
                          <a:ea typeface="Verdana" panose="020B0604030504040204" pitchFamily="34" charset="0"/>
                        </a:rPr>
                        <a:t>and </a:t>
                      </a:r>
                      <a:r>
                        <a:rPr lang="en-GB" sz="1000" baseline="0" dirty="0" smtClean="0">
                          <a:latin typeface="Verdana" panose="020B0604030504040204" pitchFamily="34" charset="0"/>
                          <a:ea typeface="Verdana" panose="020B0604030504040204" pitchFamily="34" charset="0"/>
                        </a:rPr>
                        <a:t>members</a:t>
                      </a:r>
                      <a:r>
                        <a:rPr lang="en-GB" sz="1000" baseline="0" dirty="0">
                          <a:latin typeface="Verdana" panose="020B0604030504040204" pitchFamily="34" charset="0"/>
                          <a:ea typeface="Verdana" panose="020B0604030504040204" pitchFamily="34" charset="0"/>
                        </a:rPr>
                        <a:t>. </a:t>
                      </a:r>
                      <a:endParaRPr lang="en-GB" sz="1000" dirty="0">
                        <a:latin typeface="Verdana" panose="020B0604030504040204" pitchFamily="34" charset="0"/>
                        <a:ea typeface="Verdana" panose="020B0604030504040204" pitchFamily="34" charset="0"/>
                      </a:endParaRPr>
                    </a:p>
                  </a:txBody>
                  <a:tcPr marL="36768" marR="36768" marT="0" marB="0" anchor="ctr">
                    <a:solidFill>
                      <a:srgbClr val="B3E4EF"/>
                    </a:solidFill>
                  </a:tcPr>
                </a:tc>
                <a:tc>
                  <a:txBody>
                    <a:bodyPr/>
                    <a:lstStyle/>
                    <a:p>
                      <a:pPr algn="ctr"/>
                      <a:r>
                        <a:rPr lang="en-GB" sz="1000" dirty="0">
                          <a:latin typeface="Verdana" panose="020B0604030504040204" pitchFamily="34" charset="0"/>
                          <a:ea typeface="Verdana" panose="020B0604030504040204" pitchFamily="34" charset="0"/>
                        </a:rPr>
                        <a:t>Review and adjust as required</a:t>
                      </a:r>
                    </a:p>
                  </a:txBody>
                  <a:tcPr marL="36768" marR="36768" marT="0" marB="0" anchor="ctr">
                    <a:solidFill>
                      <a:srgbClr val="B3E4EF"/>
                    </a:solidFill>
                  </a:tcPr>
                </a:tc>
                <a:extLst>
                  <a:ext uri="{0D108BD9-81ED-4DB2-BD59-A6C34878D82A}">
                    <a16:rowId xmlns:a16="http://schemas.microsoft.com/office/drawing/2014/main" val="188743225"/>
                  </a:ext>
                </a:extLst>
              </a:tr>
            </a:tbl>
          </a:graphicData>
        </a:graphic>
      </p:graphicFrame>
    </p:spTree>
    <p:extLst>
      <p:ext uri="{BB962C8B-B14F-4D97-AF65-F5344CB8AC3E}">
        <p14:creationId xmlns:p14="http://schemas.microsoft.com/office/powerpoint/2010/main" val="158090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A4C232-82E6-4C4D-909B-BBEF6E73F9F9}"/>
              </a:ext>
            </a:extLst>
          </p:cNvPr>
          <p:cNvSpPr/>
          <p:nvPr/>
        </p:nvSpPr>
        <p:spPr>
          <a:xfrm>
            <a:off x="275166" y="781665"/>
            <a:ext cx="3880800" cy="5702636"/>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3D94FB3E-6C4B-469C-BE1E-3C5F50B5F480}"/>
              </a:ext>
            </a:extLst>
          </p:cNvPr>
          <p:cNvSpPr txBox="1"/>
          <p:nvPr/>
        </p:nvSpPr>
        <p:spPr>
          <a:xfrm>
            <a:off x="804103" y="1010949"/>
            <a:ext cx="3285066" cy="1643527"/>
          </a:xfrm>
          <a:prstGeom prst="rect">
            <a:avLst/>
          </a:prstGeom>
          <a:noFill/>
        </p:spPr>
        <p:txBody>
          <a:bodyPr wrap="square" lIns="0" rIns="0" rtlCol="0" anchor="t">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lang="en-GB" sz="3600" dirty="0" smtClean="0">
                <a:solidFill>
                  <a:srgbClr val="005EB8"/>
                </a:solidFill>
                <a:latin typeface="Impact" panose="020B0806030902050204" pitchFamily="34" charset="0"/>
              </a:rPr>
              <a:t>Council of Governors </a:t>
            </a:r>
            <a:r>
              <a:rPr lang="en-GB" sz="3600" dirty="0">
                <a:solidFill>
                  <a:srgbClr val="005EB8"/>
                </a:solidFill>
                <a:latin typeface="Impact" panose="020B0806030902050204" pitchFamily="34" charset="0"/>
              </a:rPr>
              <a:t>M</a:t>
            </a:r>
            <a:r>
              <a:rPr lang="en-GB" sz="3600" dirty="0" smtClean="0">
                <a:solidFill>
                  <a:srgbClr val="005EB8"/>
                </a:solidFill>
                <a:latin typeface="Impact" panose="020B0806030902050204" pitchFamily="34" charset="0"/>
              </a:rPr>
              <a:t>embership </a:t>
            </a:r>
            <a:r>
              <a:rPr lang="en-GB" sz="3600" dirty="0">
                <a:solidFill>
                  <a:srgbClr val="005EB8"/>
                </a:solidFill>
                <a:latin typeface="Impact" panose="020B0806030902050204" pitchFamily="34" charset="0"/>
              </a:rPr>
              <a:t>C</a:t>
            </a:r>
            <a:r>
              <a:rPr lang="en-GB" sz="3600" dirty="0" smtClean="0">
                <a:solidFill>
                  <a:srgbClr val="005EB8"/>
                </a:solidFill>
                <a:latin typeface="Impact" panose="020B0806030902050204" pitchFamily="34" charset="0"/>
              </a:rPr>
              <a:t>ommittee</a:t>
            </a:r>
            <a:endParaRPr kumimoji="0" lang="en-GB" sz="3600" b="0" i="0" u="none" strike="noStrike" kern="1200" normalizeH="0" noProof="0" dirty="0">
              <a:ln>
                <a:noFill/>
              </a:ln>
              <a:solidFill>
                <a:srgbClr val="005EB8"/>
              </a:solidFill>
              <a:effectLst/>
              <a:uLnTx/>
              <a:uFillTx/>
              <a:latin typeface="Impact" panose="020B0806030902050204" pitchFamily="34" charset="0"/>
            </a:endParaRPr>
          </a:p>
        </p:txBody>
      </p:sp>
      <p:sp>
        <p:nvSpPr>
          <p:cNvPr id="15" name="TextBox 14">
            <a:extLst>
              <a:ext uri="{FF2B5EF4-FFF2-40B4-BE49-F238E27FC236}">
                <a16:creationId xmlns:a16="http://schemas.microsoft.com/office/drawing/2014/main" id="{C646E132-1242-42F5-947A-3799FFF8112B}"/>
              </a:ext>
            </a:extLst>
          </p:cNvPr>
          <p:cNvSpPr txBox="1"/>
          <p:nvPr/>
        </p:nvSpPr>
        <p:spPr>
          <a:xfrm>
            <a:off x="275167" y="6579984"/>
            <a:ext cx="1242060" cy="190758"/>
          </a:xfrm>
          <a:prstGeom prst="rect">
            <a:avLst/>
          </a:prstGeom>
          <a:noFill/>
        </p:spPr>
        <p:txBody>
          <a:bodyPr wrap="square" lIns="0" rIns="0" rtlCol="0" anchor="ctr">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25.10.21</a:t>
            </a:r>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20" name="TextBox 19">
            <a:extLst>
              <a:ext uri="{FF2B5EF4-FFF2-40B4-BE49-F238E27FC236}">
                <a16:creationId xmlns:a16="http://schemas.microsoft.com/office/drawing/2014/main" id="{15D1C018-176A-45C2-911C-752341C5F1CB}"/>
              </a:ext>
            </a:extLst>
          </p:cNvPr>
          <p:cNvSpPr txBox="1"/>
          <p:nvPr/>
        </p:nvSpPr>
        <p:spPr>
          <a:xfrm>
            <a:off x="10674774" y="6579984"/>
            <a:ext cx="1242060" cy="190758"/>
          </a:xfrm>
          <a:prstGeom prst="rect">
            <a:avLst/>
          </a:prstGeom>
          <a:noFill/>
        </p:spPr>
        <p:txBody>
          <a:bodyPr wrap="square" lIns="0" rIns="0" rtlCol="0" anchor="ctr">
            <a:spAutoFit/>
          </a:bodyPr>
          <a:lstStyle/>
          <a:p>
            <a:pPr marL="0" marR="0" lvl="0" indent="0" algn="r"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P.</a:t>
            </a:r>
            <a:fld id="{B2068090-552C-4170-9C8C-224D976DFA5A}" type="slidenum">
              <a:rPr kumimoji="0" lang="en-US" sz="900" b="0" i="0" u="none" strike="noStrike" kern="1200" cap="none" spc="0" normalizeH="0" baseline="0" noProof="0" smtClean="0">
                <a:ln>
                  <a:noFill/>
                </a:ln>
                <a:solidFill>
                  <a:prstClr val="black"/>
                </a:solidFill>
                <a:effectLst/>
                <a:uLnTx/>
                <a:uFillTx/>
                <a:latin typeface="HelveticaNeue Condensed" panose="02000506050000020004" pitchFamily="2" charset="0"/>
                <a:ea typeface="+mn-ea"/>
                <a:cs typeface="+mn-cs"/>
              </a:rPr>
              <a:pPr marL="0" marR="0" lvl="0" indent="0" algn="r" defTabSz="914400" rtl="0" eaLnBrk="1" fontAlgn="auto" latinLnBrk="0" hangingPunct="1">
                <a:lnSpc>
                  <a:spcPct val="70000"/>
                </a:lnSpc>
                <a:spcBef>
                  <a:spcPts val="0"/>
                </a:spcBef>
                <a:spcAft>
                  <a:spcPts val="0"/>
                </a:spcAft>
                <a:buClrTx/>
                <a:buSzTx/>
                <a:buFontTx/>
                <a:buNone/>
                <a:tabLst/>
                <a:defRPr/>
              </a:pPr>
              <a:t>3</a:t>
            </a:fld>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17" name="TextBox 16">
            <a:extLst>
              <a:ext uri="{FF2B5EF4-FFF2-40B4-BE49-F238E27FC236}">
                <a16:creationId xmlns:a16="http://schemas.microsoft.com/office/drawing/2014/main" id="{EF87FBE1-ADF7-4E2E-AE00-0671343B6C37}"/>
              </a:ext>
            </a:extLst>
          </p:cNvPr>
          <p:cNvSpPr txBox="1"/>
          <p:nvPr/>
        </p:nvSpPr>
        <p:spPr>
          <a:xfrm>
            <a:off x="4443834" y="940295"/>
            <a:ext cx="7211495" cy="5172629"/>
          </a:xfrm>
          <a:prstGeom prst="rect">
            <a:avLst/>
          </a:prstGeom>
          <a:noFill/>
        </p:spPr>
        <p:txBody>
          <a:bodyPr wrap="square" lIns="0" rIns="0" rtlCol="0" anchor="t">
            <a:noAutofit/>
          </a:bodyPr>
          <a:lstStyle/>
          <a:p>
            <a:pPr lvl="0">
              <a:lnSpc>
                <a:spcPct val="110000"/>
              </a:lnSpc>
              <a:spcAft>
                <a:spcPts val="800"/>
              </a:spcAft>
            </a:pPr>
            <a:r>
              <a:rPr lang="en-GB" sz="1400" dirty="0">
                <a:latin typeface="Verdana" panose="020B0604030504040204" pitchFamily="34" charset="0"/>
                <a:ea typeface="Verdana" panose="020B0604030504040204" pitchFamily="34" charset="0"/>
              </a:rPr>
              <a:t>The Trust has a Membership Committee, which is a sub-committee of the Council of Governors. The </a:t>
            </a:r>
            <a:r>
              <a:rPr lang="en-GB" sz="1400" dirty="0" smtClean="0">
                <a:latin typeface="Verdana" panose="020B0604030504040204" pitchFamily="34" charset="0"/>
                <a:ea typeface="Verdana" panose="020B0604030504040204" pitchFamily="34" charset="0"/>
              </a:rPr>
              <a:t>committee </a:t>
            </a:r>
            <a:r>
              <a:rPr lang="en-GB" sz="1400" dirty="0">
                <a:latin typeface="Verdana" panose="020B0604030504040204" pitchFamily="34" charset="0"/>
                <a:ea typeface="Verdana" panose="020B0604030504040204" pitchFamily="34" charset="0"/>
              </a:rPr>
              <a:t>meets on a quarterly basis and is </a:t>
            </a:r>
            <a:r>
              <a:rPr lang="en-GB" sz="1400" dirty="0" smtClean="0">
                <a:latin typeface="Verdana" panose="020B0604030504040204" pitchFamily="34" charset="0"/>
                <a:ea typeface="Verdana" panose="020B0604030504040204" pitchFamily="34" charset="0"/>
              </a:rPr>
              <a:t>made up </a:t>
            </a:r>
            <a:r>
              <a:rPr lang="en-GB" sz="1400" dirty="0">
                <a:latin typeface="Verdana" panose="020B0604030504040204" pitchFamily="34" charset="0"/>
                <a:ea typeface="Verdana" panose="020B0604030504040204" pitchFamily="34" charset="0"/>
              </a:rPr>
              <a:t>of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interested in engaging with </a:t>
            </a:r>
            <a:r>
              <a:rPr lang="en-GB" sz="1400" dirty="0" smtClean="0">
                <a:latin typeface="Verdana" panose="020B0604030504040204" pitchFamily="34" charset="0"/>
                <a:ea typeface="Verdana" panose="020B0604030504040204" pitchFamily="34" charset="0"/>
              </a:rPr>
              <a:t>members</a:t>
            </a:r>
            <a:r>
              <a:rPr lang="en-GB" sz="1400" dirty="0">
                <a:latin typeface="Verdana" panose="020B0604030504040204" pitchFamily="34" charset="0"/>
                <a:ea typeface="Verdana" panose="020B0604030504040204" pitchFamily="34" charset="0"/>
              </a:rPr>
              <a:t>. </a:t>
            </a:r>
          </a:p>
          <a:p>
            <a:pPr lvl="0">
              <a:lnSpc>
                <a:spcPct val="110000"/>
              </a:lnSpc>
              <a:spcAft>
                <a:spcPts val="800"/>
              </a:spcAft>
            </a:pPr>
            <a:r>
              <a:rPr lang="en-GB" sz="1400" dirty="0">
                <a:latin typeface="Verdana" panose="020B0604030504040204" pitchFamily="34" charset="0"/>
                <a:ea typeface="Verdana" panose="020B0604030504040204" pitchFamily="34" charset="0"/>
              </a:rPr>
              <a:t>The </a:t>
            </a:r>
            <a:r>
              <a:rPr lang="en-GB" sz="1400" dirty="0">
                <a:latin typeface="Verdana" panose="020B0604030504040204" pitchFamily="34" charset="0"/>
                <a:ea typeface="Verdana" panose="020B0604030504040204" pitchFamily="34" charset="0"/>
              </a:rPr>
              <a:t>C</a:t>
            </a:r>
            <a:r>
              <a:rPr lang="en-GB" sz="1400" dirty="0" smtClean="0">
                <a:latin typeface="Verdana" panose="020B0604030504040204" pitchFamily="34" charset="0"/>
                <a:ea typeface="Verdana" panose="020B0604030504040204" pitchFamily="34" charset="0"/>
              </a:rPr>
              <a:t>ommittee </a:t>
            </a:r>
            <a:r>
              <a:rPr lang="en-GB" sz="1400" dirty="0">
                <a:latin typeface="Verdana" panose="020B0604030504040204" pitchFamily="34" charset="0"/>
                <a:ea typeface="Verdana" panose="020B0604030504040204" pitchFamily="34" charset="0"/>
              </a:rPr>
              <a:t>is the main conduit for engaging with our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and will be the lead </a:t>
            </a:r>
            <a:r>
              <a:rPr lang="en-GB" sz="1400" dirty="0" smtClean="0">
                <a:latin typeface="Verdana" panose="020B0604030504040204" pitchFamily="34" charset="0"/>
                <a:ea typeface="Verdana" panose="020B0604030504040204" pitchFamily="34" charset="0"/>
              </a:rPr>
              <a:t>committee </a:t>
            </a:r>
            <a:r>
              <a:rPr lang="en-GB" sz="1400" dirty="0">
                <a:latin typeface="Verdana" panose="020B0604030504040204" pitchFamily="34" charset="0"/>
                <a:ea typeface="Verdana" panose="020B0604030504040204" pitchFamily="34" charset="0"/>
              </a:rPr>
              <a:t>in monitoring and implementing this strategy. The </a:t>
            </a:r>
            <a:r>
              <a:rPr lang="en-GB" sz="1400" dirty="0">
                <a:latin typeface="Verdana" panose="020B0604030504040204" pitchFamily="34" charset="0"/>
                <a:ea typeface="Verdana" panose="020B0604030504040204" pitchFamily="34" charset="0"/>
              </a:rPr>
              <a:t>C</a:t>
            </a:r>
            <a:r>
              <a:rPr lang="en-GB" sz="1400" dirty="0" smtClean="0">
                <a:latin typeface="Verdana" panose="020B0604030504040204" pitchFamily="34" charset="0"/>
                <a:ea typeface="Verdana" panose="020B0604030504040204" pitchFamily="34" charset="0"/>
              </a:rPr>
              <a:t>ommittee </a:t>
            </a:r>
            <a:r>
              <a:rPr lang="en-GB" sz="1400" dirty="0">
                <a:latin typeface="Verdana" panose="020B0604030504040204" pitchFamily="34" charset="0"/>
                <a:ea typeface="Verdana" panose="020B0604030504040204" pitchFamily="34" charset="0"/>
              </a:rPr>
              <a:t>is currently chaired by Mark Dale, Public </a:t>
            </a:r>
            <a:r>
              <a:rPr lang="en-GB" sz="1400" dirty="0" smtClean="0">
                <a:latin typeface="Verdana" panose="020B0604030504040204" pitchFamily="34" charset="0"/>
                <a:ea typeface="Verdana" panose="020B0604030504040204" pitchFamily="34" charset="0"/>
              </a:rPr>
              <a:t>Governor for </a:t>
            </a:r>
            <a:r>
              <a:rPr lang="en-GB" sz="1400" dirty="0">
                <a:latin typeface="Verdana" panose="020B0604030504040204" pitchFamily="34" charset="0"/>
                <a:ea typeface="Verdana" panose="020B0604030504040204" pitchFamily="34" charset="0"/>
              </a:rPr>
              <a:t>Essex Mid </a:t>
            </a:r>
            <a:r>
              <a:rPr lang="en-GB" sz="1400" dirty="0" smtClean="0">
                <a:latin typeface="Verdana" panose="020B0604030504040204" pitchFamily="34" charset="0"/>
                <a:ea typeface="Verdana" panose="020B0604030504040204" pitchFamily="34" charset="0"/>
              </a:rPr>
              <a:t>and South.</a:t>
            </a:r>
          </a:p>
          <a:p>
            <a:pPr lvl="0">
              <a:lnSpc>
                <a:spcPct val="110000"/>
              </a:lnSpc>
              <a:spcAft>
                <a:spcPts val="800"/>
              </a:spcAft>
            </a:pPr>
            <a:r>
              <a:rPr lang="en-GB" sz="1400" dirty="0" smtClean="0">
                <a:latin typeface="Verdana" panose="020B0604030504040204" pitchFamily="34" charset="0"/>
                <a:ea typeface="Verdana" panose="020B0604030504040204" pitchFamily="34" charset="0"/>
              </a:rPr>
              <a:t>Mark </a:t>
            </a:r>
            <a:r>
              <a:rPr lang="en-GB" sz="1400" dirty="0">
                <a:latin typeface="Verdana" panose="020B0604030504040204" pitchFamily="34" charset="0"/>
                <a:ea typeface="Verdana" panose="020B0604030504040204" pitchFamily="34" charset="0"/>
              </a:rPr>
              <a:t>says:</a:t>
            </a:r>
          </a:p>
          <a:p>
            <a:pPr lvl="0" algn="ctr">
              <a:lnSpc>
                <a:spcPct val="110000"/>
              </a:lnSpc>
              <a:spcAft>
                <a:spcPts val="800"/>
              </a:spcAft>
            </a:pPr>
            <a:r>
              <a:rPr lang="en-GB" sz="1400" b="1" i="1" dirty="0" smtClean="0">
                <a:latin typeface="Verdana" panose="020B0604030504040204" pitchFamily="34" charset="0"/>
                <a:ea typeface="Verdana" panose="020B0604030504040204" pitchFamily="34" charset="0"/>
              </a:rPr>
              <a:t>“</a:t>
            </a:r>
            <a:r>
              <a:rPr lang="en-GB" sz="1400" b="1" i="1" dirty="0" smtClean="0">
                <a:latin typeface="Verdana" panose="020B0604030504040204" pitchFamily="34" charset="0"/>
                <a:ea typeface="Verdana" panose="020B0604030504040204" pitchFamily="34" charset="0"/>
              </a:rPr>
              <a:t>This </a:t>
            </a:r>
            <a:r>
              <a:rPr lang="en-GB" sz="1400" b="1" i="1" dirty="0">
                <a:latin typeface="Verdana" panose="020B0604030504040204" pitchFamily="34" charset="0"/>
                <a:ea typeface="Verdana" panose="020B0604030504040204" pitchFamily="34" charset="0"/>
              </a:rPr>
              <a:t>Membership </a:t>
            </a:r>
            <a:r>
              <a:rPr lang="en-GB" sz="1400" b="1" i="1" dirty="0" smtClean="0">
                <a:latin typeface="Verdana" panose="020B0604030504040204" pitchFamily="34" charset="0"/>
                <a:ea typeface="Verdana" panose="020B0604030504040204" pitchFamily="34" charset="0"/>
              </a:rPr>
              <a:t>Strategy </a:t>
            </a:r>
            <a:r>
              <a:rPr lang="en-GB" sz="1400" b="1" i="1" dirty="0">
                <a:latin typeface="Verdana" panose="020B0604030504040204" pitchFamily="34" charset="0"/>
                <a:ea typeface="Verdana" panose="020B0604030504040204" pitchFamily="34" charset="0"/>
              </a:rPr>
              <a:t>will embed what we will do as a </a:t>
            </a:r>
            <a:r>
              <a:rPr lang="en-GB" sz="1400" b="1" i="1" dirty="0" smtClean="0">
                <a:latin typeface="Verdana" panose="020B0604030504040204" pitchFamily="34" charset="0"/>
                <a:ea typeface="Verdana" panose="020B0604030504040204" pitchFamily="34" charset="0"/>
              </a:rPr>
              <a:t>Trust</a:t>
            </a:r>
            <a:r>
              <a:rPr lang="en-GB" sz="1400" b="1" i="1" dirty="0">
                <a:latin typeface="Verdana" panose="020B0604030504040204" pitchFamily="34" charset="0"/>
                <a:ea typeface="Verdana" panose="020B0604030504040204" pitchFamily="34" charset="0"/>
              </a:rPr>
              <a:t> to engage, inform and to enable the diverse people and communities who use all of our services or have family, friends and supporters who take on the important responsibilities of caring to have a meaningful and lasting voice. </a:t>
            </a:r>
            <a:endParaRPr lang="en-GB" sz="1400" b="1" i="1" dirty="0" smtClean="0">
              <a:latin typeface="Verdana" panose="020B0604030504040204" pitchFamily="34" charset="0"/>
              <a:ea typeface="Verdana" panose="020B0604030504040204" pitchFamily="34" charset="0"/>
            </a:endParaRPr>
          </a:p>
          <a:p>
            <a:pPr lvl="0" algn="ctr">
              <a:lnSpc>
                <a:spcPct val="110000"/>
              </a:lnSpc>
              <a:spcAft>
                <a:spcPts val="800"/>
              </a:spcAft>
            </a:pPr>
            <a:r>
              <a:rPr lang="en-GB" sz="1400" b="1" i="1" dirty="0" smtClean="0">
                <a:latin typeface="Verdana" panose="020B0604030504040204" pitchFamily="34" charset="0"/>
                <a:ea typeface="Verdana" panose="020B0604030504040204" pitchFamily="34" charset="0"/>
              </a:rPr>
              <a:t>“We </a:t>
            </a:r>
            <a:r>
              <a:rPr lang="en-GB" sz="1400" b="1" i="1" dirty="0">
                <a:latin typeface="Verdana" panose="020B0604030504040204" pitchFamily="34" charset="0"/>
                <a:ea typeface="Verdana" panose="020B0604030504040204" pitchFamily="34" charset="0"/>
              </a:rPr>
              <a:t>will develop new ways to work in collaboration with partner NHS providers, </a:t>
            </a:r>
            <a:r>
              <a:rPr lang="en-GB" sz="1400" b="1" i="1" dirty="0" smtClean="0">
                <a:latin typeface="Verdana" panose="020B0604030504040204" pitchFamily="34" charset="0"/>
                <a:ea typeface="Verdana" panose="020B0604030504040204" pitchFamily="34" charset="0"/>
              </a:rPr>
              <a:t>our </a:t>
            </a:r>
            <a:r>
              <a:rPr lang="en-GB" sz="1400" b="1" i="1" dirty="0">
                <a:latin typeface="Verdana" panose="020B0604030504040204" pitchFamily="34" charset="0"/>
                <a:ea typeface="Verdana" panose="020B0604030504040204" pitchFamily="34" charset="0"/>
              </a:rPr>
              <a:t>s</a:t>
            </a:r>
            <a:r>
              <a:rPr lang="en-GB" sz="1400" b="1" i="1" dirty="0" smtClean="0">
                <a:latin typeface="Verdana" panose="020B0604030504040204" pitchFamily="34" charset="0"/>
                <a:ea typeface="Verdana" panose="020B0604030504040204" pitchFamily="34" charset="0"/>
              </a:rPr>
              <a:t>ocial </a:t>
            </a:r>
            <a:r>
              <a:rPr lang="en-GB" sz="1400" b="1" i="1" dirty="0">
                <a:latin typeface="Verdana" panose="020B0604030504040204" pitchFamily="34" charset="0"/>
                <a:ea typeface="Verdana" panose="020B0604030504040204" pitchFamily="34" charset="0"/>
              </a:rPr>
              <a:t>c</a:t>
            </a:r>
            <a:r>
              <a:rPr lang="en-GB" sz="1400" b="1" i="1" dirty="0" smtClean="0">
                <a:latin typeface="Verdana" panose="020B0604030504040204" pitchFamily="34" charset="0"/>
                <a:ea typeface="Verdana" panose="020B0604030504040204" pitchFamily="34" charset="0"/>
              </a:rPr>
              <a:t>are </a:t>
            </a:r>
            <a:r>
              <a:rPr lang="en-GB" sz="1400" b="1" i="1" dirty="0">
                <a:latin typeface="Verdana" panose="020B0604030504040204" pitchFamily="34" charset="0"/>
                <a:ea typeface="Verdana" panose="020B0604030504040204" pitchFamily="34" charset="0"/>
              </a:rPr>
              <a:t>c</a:t>
            </a:r>
            <a:r>
              <a:rPr lang="en-GB" sz="1400" b="1" i="1" dirty="0" smtClean="0">
                <a:latin typeface="Verdana" panose="020B0604030504040204" pitchFamily="34" charset="0"/>
                <a:ea typeface="Verdana" panose="020B0604030504040204" pitchFamily="34" charset="0"/>
              </a:rPr>
              <a:t>olleagues</a:t>
            </a:r>
            <a:r>
              <a:rPr lang="en-GB" sz="1400" b="1" i="1" dirty="0">
                <a:latin typeface="Verdana" panose="020B0604030504040204" pitchFamily="34" charset="0"/>
                <a:ea typeface="Verdana" panose="020B0604030504040204" pitchFamily="34" charset="0"/>
              </a:rPr>
              <a:t>, and the </a:t>
            </a:r>
            <a:r>
              <a:rPr lang="en-GB" sz="1400" b="1" i="1" dirty="0" smtClean="0">
                <a:latin typeface="Verdana" panose="020B0604030504040204" pitchFamily="34" charset="0"/>
                <a:ea typeface="Verdana" panose="020B0604030504040204" pitchFamily="34" charset="0"/>
              </a:rPr>
              <a:t>community </a:t>
            </a:r>
            <a:r>
              <a:rPr lang="en-GB" sz="1400" b="1" i="1" dirty="0">
                <a:latin typeface="Verdana" panose="020B0604030504040204" pitchFamily="34" charset="0"/>
                <a:ea typeface="Verdana" panose="020B0604030504040204" pitchFamily="34" charset="0"/>
              </a:rPr>
              <a:t>and </a:t>
            </a:r>
            <a:r>
              <a:rPr lang="en-GB" sz="1400" b="1" i="1" dirty="0" smtClean="0">
                <a:latin typeface="Verdana" panose="020B0604030504040204" pitchFamily="34" charset="0"/>
                <a:ea typeface="Verdana" panose="020B0604030504040204" pitchFamily="34" charset="0"/>
              </a:rPr>
              <a:t>voluntary </a:t>
            </a:r>
            <a:r>
              <a:rPr lang="en-GB" sz="1400" b="1" i="1" dirty="0">
                <a:latin typeface="Verdana" panose="020B0604030504040204" pitchFamily="34" charset="0"/>
                <a:ea typeface="Verdana" panose="020B0604030504040204" pitchFamily="34" charset="0"/>
              </a:rPr>
              <a:t>sector to underpin this aim. </a:t>
            </a:r>
            <a:endParaRPr lang="en-GB" sz="1400" b="1" i="1" dirty="0" smtClean="0">
              <a:latin typeface="Verdana" panose="020B0604030504040204" pitchFamily="34" charset="0"/>
              <a:ea typeface="Verdana" panose="020B0604030504040204" pitchFamily="34" charset="0"/>
            </a:endParaRPr>
          </a:p>
          <a:p>
            <a:pPr lvl="0" algn="ctr">
              <a:lnSpc>
                <a:spcPct val="110000"/>
              </a:lnSpc>
              <a:spcAft>
                <a:spcPts val="800"/>
              </a:spcAft>
            </a:pPr>
            <a:r>
              <a:rPr lang="en-GB" sz="1400" b="1" i="1" dirty="0" smtClean="0">
                <a:latin typeface="Verdana" panose="020B0604030504040204" pitchFamily="34" charset="0"/>
                <a:ea typeface="Verdana" panose="020B0604030504040204" pitchFamily="34" charset="0"/>
              </a:rPr>
              <a:t>“Because </a:t>
            </a:r>
            <a:r>
              <a:rPr lang="en-GB" sz="1400" b="1" i="1" dirty="0">
                <a:latin typeface="Verdana" panose="020B0604030504040204" pitchFamily="34" charset="0"/>
                <a:ea typeface="Verdana" panose="020B0604030504040204" pitchFamily="34" charset="0"/>
              </a:rPr>
              <a:t>w</a:t>
            </a:r>
            <a:r>
              <a:rPr lang="en-GB" sz="1400" b="1" i="1" dirty="0" smtClean="0">
                <a:latin typeface="Verdana" panose="020B0604030504040204" pitchFamily="34" charset="0"/>
                <a:ea typeface="Verdana" panose="020B0604030504040204" pitchFamily="34" charset="0"/>
              </a:rPr>
              <a:t>hat </a:t>
            </a:r>
            <a:r>
              <a:rPr lang="en-GB" sz="1400" b="1" i="1" dirty="0">
                <a:latin typeface="Verdana" panose="020B0604030504040204" pitchFamily="34" charset="0"/>
                <a:ea typeface="Verdana" panose="020B0604030504040204" pitchFamily="34" charset="0"/>
              </a:rPr>
              <a:t>we do together really </a:t>
            </a:r>
            <a:r>
              <a:rPr lang="en-GB" sz="1400" b="1" i="1" dirty="0" smtClean="0">
                <a:latin typeface="Verdana" panose="020B0604030504040204" pitchFamily="34" charset="0"/>
                <a:ea typeface="Verdana" panose="020B0604030504040204" pitchFamily="34" charset="0"/>
              </a:rPr>
              <a:t>matters.”</a:t>
            </a:r>
            <a:endParaRPr lang="en-GB" sz="1400" i="1" dirty="0">
              <a:latin typeface="Verdana" panose="020B0604030504040204" pitchFamily="34" charset="0"/>
              <a:ea typeface="Verdana" panose="020B0604030504040204" pitchFamily="34" charset="0"/>
            </a:endParaRPr>
          </a:p>
          <a:p>
            <a:pPr lvl="0">
              <a:lnSpc>
                <a:spcPct val="110000"/>
              </a:lnSpc>
              <a:spcAft>
                <a:spcPts val="800"/>
              </a:spcAft>
            </a:pPr>
            <a:endParaRPr lang="en-GB" sz="1400" dirty="0"/>
          </a:p>
          <a:p>
            <a:pPr lvl="0">
              <a:lnSpc>
                <a:spcPct val="110000"/>
              </a:lnSpc>
              <a:spcAft>
                <a:spcPts val="800"/>
              </a:spcAft>
            </a:pPr>
            <a:endParaRPr lang="en-GB" sz="1400" dirty="0"/>
          </a:p>
          <a:p>
            <a:pPr lvl="0">
              <a:lnSpc>
                <a:spcPct val="110000"/>
              </a:lnSpc>
              <a:spcAft>
                <a:spcPts val="800"/>
              </a:spcAft>
            </a:pPr>
            <a:endParaRPr lang="en-GB" sz="1400" dirty="0"/>
          </a:p>
          <a:p>
            <a:pPr lvl="0">
              <a:lnSpc>
                <a:spcPct val="110000"/>
              </a:lnSpc>
              <a:spcAft>
                <a:spcPts val="800"/>
              </a:spcAft>
            </a:pPr>
            <a:endParaRPr lang="en-GB" sz="1400" dirty="0"/>
          </a:p>
        </p:txBody>
      </p:sp>
    </p:spTree>
    <p:extLst>
      <p:ext uri="{BB962C8B-B14F-4D97-AF65-F5344CB8AC3E}">
        <p14:creationId xmlns:p14="http://schemas.microsoft.com/office/powerpoint/2010/main" val="372314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75167" y="1085012"/>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Why Membership </a:t>
            </a:r>
            <a:r>
              <a:rPr lang="en-GB" sz="4000" b="1" dirty="0" smtClean="0">
                <a:solidFill>
                  <a:srgbClr val="28A0BE"/>
                </a:solidFill>
                <a:latin typeface="Verdana" panose="020B0604030504040204" pitchFamily="34" charset="0"/>
                <a:ea typeface="Verdana" panose="020B0604030504040204" pitchFamily="34" charset="0"/>
              </a:rPr>
              <a:t>Matters</a:t>
            </a:r>
            <a:endParaRPr lang="en-GB" sz="4000" b="1" dirty="0">
              <a:solidFill>
                <a:srgbClr val="28A0BE"/>
              </a:solidFill>
              <a:latin typeface="Verdana" panose="020B0604030504040204" pitchFamily="34" charset="0"/>
              <a:ea typeface="Verdana" panose="020B0604030504040204" pitchFamily="34" charset="0"/>
            </a:endParaRPr>
          </a:p>
        </p:txBody>
      </p:sp>
      <p:sp>
        <p:nvSpPr>
          <p:cNvPr id="18" name="TextBox 17">
            <a:extLst>
              <a:ext uri="{FF2B5EF4-FFF2-40B4-BE49-F238E27FC236}">
                <a16:creationId xmlns:a16="http://schemas.microsoft.com/office/drawing/2014/main" id="{F7766FE7-44F3-4DC2-8E8B-36B1753DBED9}"/>
              </a:ext>
            </a:extLst>
          </p:cNvPr>
          <p:cNvSpPr txBox="1"/>
          <p:nvPr/>
        </p:nvSpPr>
        <p:spPr>
          <a:xfrm>
            <a:off x="275167" y="6579984"/>
            <a:ext cx="1242060" cy="190758"/>
          </a:xfrm>
          <a:prstGeom prst="rect">
            <a:avLst/>
          </a:prstGeom>
          <a:noFill/>
        </p:spPr>
        <p:txBody>
          <a:bodyPr wrap="square" lIns="0" rIns="0" rtlCol="0" anchor="ctr">
            <a:spAutoFit/>
          </a:bodyPr>
          <a:lstStyle/>
          <a:p>
            <a:pPr>
              <a:lnSpc>
                <a:spcPct val="70000"/>
              </a:lnSpc>
            </a:pPr>
            <a:r>
              <a:rPr lang="en-US" sz="900" dirty="0">
                <a:latin typeface="HelveticaNeue Condensed" panose="02000506050000020004" pitchFamily="2" charset="0"/>
              </a:rPr>
              <a:t>25.10.21</a:t>
            </a:r>
            <a:endParaRPr lang="en-GB" sz="900" dirty="0">
              <a:latin typeface="HelveticaNeue Condensed" panose="02000506050000020004" pitchFamily="2" charset="0"/>
            </a:endParaRP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4</a:t>
            </a:fld>
            <a:endParaRPr lang="en-GB" sz="900" dirty="0">
              <a:latin typeface="HelveticaNeue Condensed" panose="02000506050000020004" pitchFamily="2" charset="0"/>
            </a:endParaRPr>
          </a:p>
        </p:txBody>
      </p:sp>
      <p:sp>
        <p:nvSpPr>
          <p:cNvPr id="3" name="TextBox 2"/>
          <p:cNvSpPr txBox="1"/>
          <p:nvPr/>
        </p:nvSpPr>
        <p:spPr>
          <a:xfrm>
            <a:off x="275167" y="1608232"/>
            <a:ext cx="5525557" cy="4185761"/>
          </a:xfrm>
          <a:prstGeom prst="rect">
            <a:avLst/>
          </a:prstGeom>
          <a:noFill/>
        </p:spPr>
        <p:txBody>
          <a:bodyPr wrap="square" rtlCol="0">
            <a:spAutoFit/>
          </a:bodyPr>
          <a:lstStyle/>
          <a:p>
            <a:r>
              <a:rPr lang="en-GB" sz="1400" b="1" dirty="0">
                <a:latin typeface="Verdana" panose="020B0604030504040204" pitchFamily="34" charset="0"/>
                <a:ea typeface="Verdana" panose="020B0604030504040204" pitchFamily="34" charset="0"/>
              </a:rPr>
              <a:t>This strategy sets out our commitment for engagement with our Foundation Trust members and the communities we serve. Their involvement is important in helping us to achieve our goal of providing outstanding care.</a:t>
            </a:r>
          </a:p>
          <a:p>
            <a:endParaRPr lang="en-GB" sz="1400" b="1"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As an NHS Foundation Trust, we are accountable to our patients and the public. Our </a:t>
            </a:r>
            <a:r>
              <a:rPr lang="en-GB" sz="1400" dirty="0" smtClean="0">
                <a:latin typeface="Verdana" panose="020B0604030504040204" pitchFamily="34" charset="0"/>
                <a:ea typeface="Verdana" panose="020B0604030504040204" pitchFamily="34" charset="0"/>
              </a:rPr>
              <a:t>members </a:t>
            </a:r>
            <a:r>
              <a:rPr lang="en-GB" sz="1400" dirty="0">
                <a:latin typeface="Verdana" panose="020B0604030504040204" pitchFamily="34" charset="0"/>
                <a:ea typeface="Verdana" panose="020B0604030504040204" pitchFamily="34" charset="0"/>
              </a:rPr>
              <a:t>have a key role in the Trust’s </a:t>
            </a:r>
            <a:r>
              <a:rPr lang="en-GB" sz="1400" dirty="0" smtClean="0">
                <a:latin typeface="Verdana" panose="020B0604030504040204" pitchFamily="34" charset="0"/>
                <a:ea typeface="Verdana" panose="020B0604030504040204" pitchFamily="34" charset="0"/>
              </a:rPr>
              <a:t>governance. They </a:t>
            </a:r>
            <a:r>
              <a:rPr lang="en-GB" sz="1400" dirty="0">
                <a:latin typeface="Verdana" panose="020B0604030504040204" pitchFamily="34" charset="0"/>
                <a:ea typeface="Verdana" panose="020B0604030504040204" pitchFamily="34" charset="0"/>
              </a:rPr>
              <a:t>elect representatives to sit on our Council of Governors, which in turn appoints the Chair and other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 </a:t>
            </a:r>
            <a:r>
              <a:rPr lang="en-GB" sz="1400" dirty="0">
                <a:latin typeface="Verdana" panose="020B0604030504040204" pitchFamily="34" charset="0"/>
                <a:ea typeface="Verdana" panose="020B0604030504040204" pitchFamily="34" charset="0"/>
              </a:rPr>
              <a:t>to the Board of Directors and hold the </a:t>
            </a:r>
            <a:r>
              <a:rPr lang="en-GB" sz="1400" dirty="0" smtClean="0">
                <a:latin typeface="Verdana" panose="020B0604030504040204" pitchFamily="34" charset="0"/>
                <a:ea typeface="Verdana" panose="020B0604030504040204" pitchFamily="34" charset="0"/>
              </a:rPr>
              <a:t>non-executive </a:t>
            </a:r>
            <a:r>
              <a:rPr lang="en-GB" sz="1400" dirty="0">
                <a:latin typeface="Verdana" panose="020B0604030504040204" pitchFamily="34" charset="0"/>
                <a:ea typeface="Verdana" panose="020B0604030504040204" pitchFamily="34" charset="0"/>
              </a:rPr>
              <a:t>d</a:t>
            </a:r>
            <a:r>
              <a:rPr lang="en-GB" sz="1400" dirty="0" smtClean="0">
                <a:latin typeface="Verdana" panose="020B0604030504040204" pitchFamily="34" charset="0"/>
                <a:ea typeface="Verdana" panose="020B0604030504040204" pitchFamily="34" charset="0"/>
              </a:rPr>
              <a:t>irectors </a:t>
            </a:r>
            <a:r>
              <a:rPr lang="en-GB" sz="1400" dirty="0">
                <a:latin typeface="Verdana" panose="020B0604030504040204" pitchFamily="34" charset="0"/>
                <a:ea typeface="Verdana" panose="020B0604030504040204" pitchFamily="34" charset="0"/>
              </a:rPr>
              <a:t>to account for the Board’s performance.</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Members are our staff, our patients and members of the public. We believe that involving our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a:t>
            </a:r>
            <a:r>
              <a:rPr lang="en-GB" sz="1400" dirty="0">
                <a:latin typeface="Verdana" panose="020B0604030504040204" pitchFamily="34" charset="0"/>
                <a:ea typeface="Verdana" panose="020B0604030504040204" pitchFamily="34" charset="0"/>
              </a:rPr>
              <a:t>, patients, and the public in decisions about services is an integral part of meeting the needs of the communities we serve.</a:t>
            </a:r>
          </a:p>
          <a:p>
            <a:endParaRPr lang="en-GB" sz="1400" dirty="0">
              <a:latin typeface="Verdana" panose="020B0604030504040204" pitchFamily="34" charset="0"/>
              <a:ea typeface="Verdana" panose="020B0604030504040204" pitchFamily="34" charset="0"/>
            </a:endParaRPr>
          </a:p>
        </p:txBody>
      </p:sp>
      <p:sp>
        <p:nvSpPr>
          <p:cNvPr id="6" name="TextBox 5"/>
          <p:cNvSpPr txBox="1"/>
          <p:nvPr/>
        </p:nvSpPr>
        <p:spPr>
          <a:xfrm>
            <a:off x="6268595" y="1608232"/>
            <a:ext cx="5525557" cy="2246769"/>
          </a:xfrm>
          <a:prstGeom prst="rect">
            <a:avLst/>
          </a:prstGeom>
          <a:noFill/>
        </p:spPr>
        <p:txBody>
          <a:bodyPr wrap="square" rtlCol="0">
            <a:spAutoFit/>
          </a:bodyPr>
          <a:lstStyle/>
          <a:p>
            <a:r>
              <a:rPr lang="en-GB" sz="1400" dirty="0" smtClean="0">
                <a:latin typeface="Verdana" panose="020B0604030504040204" pitchFamily="34" charset="0"/>
                <a:ea typeface="Verdana" panose="020B0604030504040204" pitchFamily="34" charset="0"/>
              </a:rPr>
              <a:t>We </a:t>
            </a:r>
            <a:r>
              <a:rPr lang="en-GB" sz="1400" dirty="0">
                <a:latin typeface="Verdana" panose="020B0604030504040204" pitchFamily="34" charset="0"/>
                <a:ea typeface="Verdana" panose="020B0604030504040204" pitchFamily="34" charset="0"/>
              </a:rPr>
              <a:t>have developed this strategy based on good practice from other Foundation Trusts and NHS Providers, and statutory and regulatory requirements.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The development of the strategy has been led by our Council of Governors through its Membership Committee.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The strategy is supported by an action plan which sets out what we will do in practice across the next three years to achieve our vision</a:t>
            </a:r>
            <a:r>
              <a:rPr lang="en-GB" sz="1400" dirty="0"/>
              <a:t>.</a:t>
            </a:r>
          </a:p>
        </p:txBody>
      </p:sp>
    </p:spTree>
    <p:extLst>
      <p:ext uri="{BB962C8B-B14F-4D97-AF65-F5344CB8AC3E}">
        <p14:creationId xmlns:p14="http://schemas.microsoft.com/office/powerpoint/2010/main" val="3081349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275167" y="1085012"/>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Our Membership Community</a:t>
            </a: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5</a:t>
            </a:fld>
            <a:endParaRPr lang="en-GB" sz="900" dirty="0">
              <a:latin typeface="HelveticaNeue Condensed" panose="02000506050000020004" pitchFamily="2" charset="0"/>
            </a:endParaRPr>
          </a:p>
        </p:txBody>
      </p:sp>
      <p:sp>
        <p:nvSpPr>
          <p:cNvPr id="3" name="TextBox 2"/>
          <p:cNvSpPr txBox="1"/>
          <p:nvPr/>
        </p:nvSpPr>
        <p:spPr>
          <a:xfrm>
            <a:off x="275167" y="1608232"/>
            <a:ext cx="5543550" cy="3754874"/>
          </a:xfrm>
          <a:prstGeom prst="rect">
            <a:avLst/>
          </a:prstGeom>
          <a:noFill/>
        </p:spPr>
        <p:txBody>
          <a:bodyPr wrap="square" rtlCol="0">
            <a:spAutoFit/>
          </a:bodyPr>
          <a:lstStyle/>
          <a:p>
            <a:r>
              <a:rPr lang="en-GB" sz="1400" b="1" dirty="0">
                <a:latin typeface="Verdana" panose="020B0604030504040204" pitchFamily="34" charset="0"/>
                <a:ea typeface="Verdana" panose="020B0604030504040204" pitchFamily="34" charset="0"/>
              </a:rPr>
              <a:t>Who can be a member?</a:t>
            </a:r>
          </a:p>
          <a:p>
            <a:endParaRPr lang="en-GB" sz="1400" b="1"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Public members</a:t>
            </a:r>
          </a:p>
          <a:p>
            <a:r>
              <a:rPr lang="en-GB" sz="1400" dirty="0">
                <a:latin typeface="Verdana" panose="020B0604030504040204" pitchFamily="34" charset="0"/>
                <a:ea typeface="Verdana" panose="020B0604030504040204" pitchFamily="34" charset="0"/>
              </a:rPr>
              <a:t>As a local provider of services we offer all those who have an interest in or connection to the Trust, the opportunity to become a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a:t>
            </a:r>
            <a:r>
              <a:rPr lang="en-GB" sz="1400" dirty="0">
                <a:latin typeface="Verdana" panose="020B0604030504040204" pitchFamily="34" charset="0"/>
                <a:ea typeface="Verdana" panose="020B0604030504040204" pitchFamily="34" charset="0"/>
              </a:rPr>
              <a:t>. This could be as a service user, carer, relative or someone living in the community we serve interested in healthcare. No special skills or experience are required. It is free and open to anyone </a:t>
            </a:r>
            <a:r>
              <a:rPr lang="en-GB" sz="1400" dirty="0" smtClean="0">
                <a:latin typeface="Verdana" panose="020B0604030504040204" pitchFamily="34" charset="0"/>
                <a:ea typeface="Verdana" panose="020B0604030504040204" pitchFamily="34" charset="0"/>
              </a:rPr>
              <a:t>who is 12 </a:t>
            </a:r>
            <a:r>
              <a:rPr lang="en-GB" sz="1400" dirty="0">
                <a:latin typeface="Verdana" panose="020B0604030504040204" pitchFamily="34" charset="0"/>
                <a:ea typeface="Verdana" panose="020B0604030504040204" pitchFamily="34" charset="0"/>
              </a:rPr>
              <a:t>years of age or older. Members come from our geographical constituencies for the purpose of electing </a:t>
            </a:r>
            <a:r>
              <a:rPr lang="en-GB" sz="1400" dirty="0" smtClean="0">
                <a:latin typeface="Verdana" panose="020B0604030504040204" pitchFamily="34" charset="0"/>
                <a:ea typeface="Verdana" panose="020B0604030504040204" pitchFamily="34" charset="0"/>
              </a:rPr>
              <a:t>governors</a:t>
            </a:r>
            <a:r>
              <a:rPr lang="en-GB" sz="1400" dirty="0">
                <a:latin typeface="Verdana" panose="020B0604030504040204" pitchFamily="34" charset="0"/>
                <a:ea typeface="Verdana" panose="020B0604030504040204" pitchFamily="34" charset="0"/>
              </a:rPr>
              <a:t>. </a:t>
            </a:r>
          </a:p>
          <a:p>
            <a:endParaRPr lang="en-GB" sz="1400" dirty="0">
              <a:latin typeface="Verdana" panose="020B0604030504040204" pitchFamily="34" charset="0"/>
              <a:ea typeface="Verdana" panose="020B0604030504040204" pitchFamily="34" charset="0"/>
            </a:endParaRPr>
          </a:p>
          <a:p>
            <a:r>
              <a:rPr lang="en-GB" sz="1400" b="1" dirty="0">
                <a:latin typeface="Verdana" panose="020B0604030504040204" pitchFamily="34" charset="0"/>
                <a:ea typeface="Verdana" panose="020B0604030504040204" pitchFamily="34" charset="0"/>
              </a:rPr>
              <a:t>Staff members</a:t>
            </a:r>
          </a:p>
          <a:p>
            <a:r>
              <a:rPr lang="en-GB" sz="1400" dirty="0">
                <a:latin typeface="Verdana" panose="020B0604030504040204" pitchFamily="34" charset="0"/>
                <a:ea typeface="Verdana" panose="020B0604030504040204" pitchFamily="34" charset="0"/>
              </a:rPr>
              <a:t>Our staff colleagues are also members of the Trust. Any staff colleagues employed by the Trust on permanent contracts or fixed term contracts of 12 months or longer become a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a:t>
            </a:r>
            <a:r>
              <a:rPr lang="en-GB" sz="1400" dirty="0">
                <a:latin typeface="Verdana" panose="020B0604030504040204" pitchFamily="34" charset="0"/>
                <a:ea typeface="Verdana" panose="020B0604030504040204" pitchFamily="34" charset="0"/>
              </a:rPr>
              <a:t>. </a:t>
            </a:r>
          </a:p>
        </p:txBody>
      </p:sp>
      <p:sp>
        <p:nvSpPr>
          <p:cNvPr id="6" name="TextBox 5"/>
          <p:cNvSpPr txBox="1"/>
          <p:nvPr/>
        </p:nvSpPr>
        <p:spPr>
          <a:xfrm>
            <a:off x="6146165" y="1608232"/>
            <a:ext cx="5553075" cy="4185761"/>
          </a:xfrm>
          <a:prstGeom prst="rect">
            <a:avLst/>
          </a:prstGeom>
          <a:noFill/>
        </p:spPr>
        <p:txBody>
          <a:bodyPr wrap="square" rtlCol="0">
            <a:spAutoFit/>
          </a:bodyPr>
          <a:lstStyle/>
          <a:p>
            <a:r>
              <a:rPr lang="en-GB" sz="1400" dirty="0">
                <a:latin typeface="Verdana" panose="020B0604030504040204" pitchFamily="34" charset="0"/>
                <a:ea typeface="Verdana" panose="020B0604030504040204" pitchFamily="34" charset="0"/>
              </a:rPr>
              <a:t>As </a:t>
            </a:r>
            <a:r>
              <a:rPr lang="en-GB" sz="1400" dirty="0" smtClean="0">
                <a:latin typeface="Verdana" panose="020B0604030504040204" pitchFamily="34" charset="0"/>
                <a:ea typeface="Verdana" panose="020B0604030504040204" pitchFamily="34" charset="0"/>
              </a:rPr>
              <a:t>an EPUT member </a:t>
            </a:r>
            <a:r>
              <a:rPr lang="en-GB" sz="1400" dirty="0">
                <a:latin typeface="Verdana" panose="020B0604030504040204" pitchFamily="34" charset="0"/>
                <a:ea typeface="Verdana" panose="020B0604030504040204" pitchFamily="34" charset="0"/>
              </a:rPr>
              <a:t>you will: </a:t>
            </a:r>
          </a:p>
          <a:p>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Receive information about the Trust</a:t>
            </a: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Be able to vote for representatives on the Council of Governors and </a:t>
            </a:r>
            <a:r>
              <a:rPr lang="en-GB" sz="1400" dirty="0" smtClean="0">
                <a:latin typeface="Verdana" panose="020B0604030504040204" pitchFamily="34" charset="0"/>
                <a:ea typeface="Verdana" panose="020B0604030504040204" pitchFamily="34" charset="0"/>
              </a:rPr>
              <a:t>stand </a:t>
            </a:r>
            <a:r>
              <a:rPr lang="en-GB" sz="1400" dirty="0">
                <a:latin typeface="Verdana" panose="020B0604030504040204" pitchFamily="34" charset="0"/>
                <a:ea typeface="Verdana" panose="020B0604030504040204" pitchFamily="34" charset="0"/>
              </a:rPr>
              <a:t>for election to the Council of Governors (for those 16 years of age or older)</a:t>
            </a: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Be able to take part in surveys and consultations</a:t>
            </a:r>
          </a:p>
          <a:p>
            <a:pPr marL="28575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Participate in patient involvement </a:t>
            </a:r>
            <a:r>
              <a:rPr lang="en-GB" sz="1400" dirty="0" smtClean="0">
                <a:latin typeface="Verdana" panose="020B0604030504040204" pitchFamily="34" charset="0"/>
                <a:ea typeface="Verdana" panose="020B0604030504040204" pitchFamily="34" charset="0"/>
              </a:rPr>
              <a:t>initiatives.</a:t>
            </a:r>
            <a:endParaRPr lang="en-GB" sz="1400" dirty="0">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One of our aims through this strategy is to improve our communication with members and add to the benefits above. </a:t>
            </a:r>
          </a:p>
          <a:p>
            <a:endParaRPr lang="en-GB" sz="1400" dirty="0">
              <a:latin typeface="Verdana" panose="020B0604030504040204" pitchFamily="34" charset="0"/>
              <a:ea typeface="Verdana" panose="020B0604030504040204" pitchFamily="34" charset="0"/>
            </a:endParaRPr>
          </a:p>
          <a:p>
            <a:r>
              <a:rPr lang="en-GB" sz="1400" b="1" dirty="0" smtClean="0">
                <a:latin typeface="Verdana" panose="020B0604030504040204" pitchFamily="34" charset="0"/>
                <a:ea typeface="Verdana" panose="020B0604030504040204" pitchFamily="34" charset="0"/>
              </a:rPr>
              <a:t>Disqualification </a:t>
            </a:r>
            <a:r>
              <a:rPr lang="en-GB" sz="1400" b="1" dirty="0">
                <a:latin typeface="Verdana" panose="020B0604030504040204" pitchFamily="34" charset="0"/>
                <a:ea typeface="Verdana" panose="020B0604030504040204" pitchFamily="34" charset="0"/>
              </a:rPr>
              <a:t>from membership</a:t>
            </a:r>
          </a:p>
          <a:p>
            <a:r>
              <a:rPr lang="en-GB" sz="1400" dirty="0">
                <a:latin typeface="Verdana" panose="020B0604030504040204" pitchFamily="34" charset="0"/>
                <a:ea typeface="Verdana" panose="020B0604030504040204" pitchFamily="34" charset="0"/>
              </a:rPr>
              <a:t>We want to encourage the widest possible membership but where a </a:t>
            </a:r>
            <a:r>
              <a:rPr lang="en-GB" sz="1400" dirty="0">
                <a:latin typeface="Verdana" panose="020B0604030504040204" pitchFamily="34" charset="0"/>
                <a:ea typeface="Verdana" panose="020B0604030504040204" pitchFamily="34" charset="0"/>
              </a:rPr>
              <a:t>m</a:t>
            </a:r>
            <a:r>
              <a:rPr lang="en-GB" sz="1400" dirty="0" smtClean="0">
                <a:latin typeface="Verdana" panose="020B0604030504040204" pitchFamily="34" charset="0"/>
                <a:ea typeface="Verdana" panose="020B0604030504040204" pitchFamily="34" charset="0"/>
              </a:rPr>
              <a:t>ember’s </a:t>
            </a:r>
            <a:r>
              <a:rPr lang="en-GB" sz="1400" dirty="0">
                <a:latin typeface="Verdana" panose="020B0604030504040204" pitchFamily="34" charset="0"/>
                <a:ea typeface="Verdana" panose="020B0604030504040204" pitchFamily="34" charset="0"/>
              </a:rPr>
              <a:t>actions or behaviour are detrimental to the Trust or its values, for example acts of verbal or physical abuse against our staff, it may be necessary for the Trust to revoke their membership.</a:t>
            </a:r>
          </a:p>
        </p:txBody>
      </p:sp>
    </p:spTree>
    <p:extLst>
      <p:ext uri="{BB962C8B-B14F-4D97-AF65-F5344CB8AC3E}">
        <p14:creationId xmlns:p14="http://schemas.microsoft.com/office/powerpoint/2010/main" val="1013900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352212" y="923875"/>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The </a:t>
            </a:r>
            <a:r>
              <a:rPr lang="en-GB" sz="4000" b="1" dirty="0" smtClean="0">
                <a:solidFill>
                  <a:srgbClr val="28A0BE"/>
                </a:solidFill>
                <a:latin typeface="Verdana" panose="020B0604030504040204" pitchFamily="34" charset="0"/>
                <a:ea typeface="Verdana" panose="020B0604030504040204" pitchFamily="34" charset="0"/>
              </a:rPr>
              <a:t>Benefits </a:t>
            </a:r>
            <a:r>
              <a:rPr lang="en-GB" sz="4000" b="1" dirty="0">
                <a:solidFill>
                  <a:srgbClr val="28A0BE"/>
                </a:solidFill>
                <a:latin typeface="Verdana" panose="020B0604030504040204" pitchFamily="34" charset="0"/>
                <a:ea typeface="Verdana" panose="020B0604030504040204" pitchFamily="34" charset="0"/>
              </a:rPr>
              <a:t>of being a Member</a:t>
            </a: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6</a:t>
            </a:fld>
            <a:endParaRPr lang="en-GB" sz="900" dirty="0">
              <a:latin typeface="HelveticaNeue Condensed" panose="02000506050000020004" pitchFamily="2" charset="0"/>
            </a:endParaRPr>
          </a:p>
        </p:txBody>
      </p:sp>
      <p:graphicFrame>
        <p:nvGraphicFramePr>
          <p:cNvPr id="15" name="Diagram 14"/>
          <p:cNvGraphicFramePr/>
          <p:nvPr>
            <p:extLst>
              <p:ext uri="{D42A27DB-BD31-4B8C-83A1-F6EECF244321}">
                <p14:modId xmlns:p14="http://schemas.microsoft.com/office/powerpoint/2010/main" val="3717047174"/>
              </p:ext>
            </p:extLst>
          </p:nvPr>
        </p:nvGraphicFramePr>
        <p:xfrm>
          <a:off x="434764" y="3485956"/>
          <a:ext cx="11274636" cy="1968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Arrow: Chevron 4">
            <a:extLst>
              <a:ext uri="{FF2B5EF4-FFF2-40B4-BE49-F238E27FC236}">
                <a16:creationId xmlns:a16="http://schemas.microsoft.com/office/drawing/2014/main" id="{3CF4C026-A71E-4B24-8B33-76B6CBEBD643}"/>
              </a:ext>
            </a:extLst>
          </p:cNvPr>
          <p:cNvSpPr txBox="1"/>
          <p:nvPr/>
        </p:nvSpPr>
        <p:spPr>
          <a:xfrm>
            <a:off x="1011326" y="2598234"/>
            <a:ext cx="4412764" cy="6722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Get involved in health care in a way that allows members to choose what involvement they give.</a:t>
            </a:r>
            <a:endParaRPr lang="en-US" sz="1600" dirty="0">
              <a:latin typeface="Verdana" panose="020B0604030504040204" pitchFamily="34" charset="0"/>
              <a:ea typeface="Verdana" panose="020B0604030504040204" pitchFamily="34" charset="0"/>
            </a:endParaRPr>
          </a:p>
        </p:txBody>
      </p:sp>
      <p:sp>
        <p:nvSpPr>
          <p:cNvPr id="23" name="Arrow: Chevron 4">
            <a:extLst>
              <a:ext uri="{FF2B5EF4-FFF2-40B4-BE49-F238E27FC236}">
                <a16:creationId xmlns:a16="http://schemas.microsoft.com/office/drawing/2014/main" id="{3CF4C026-A71E-4B24-8B33-76B6CBEBD643}"/>
              </a:ext>
            </a:extLst>
          </p:cNvPr>
          <p:cNvSpPr txBox="1"/>
          <p:nvPr/>
        </p:nvSpPr>
        <p:spPr>
          <a:xfrm>
            <a:off x="1033408" y="3483564"/>
            <a:ext cx="4587819" cy="10237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Builds members understanding of the health care system and how it’s changing to help make informed decisions about care and the advice and support to give people in the community.</a:t>
            </a:r>
            <a:endParaRPr lang="en-US" sz="1600" dirty="0">
              <a:latin typeface="Verdana" panose="020B0604030504040204" pitchFamily="34" charset="0"/>
              <a:ea typeface="Verdana" panose="020B0604030504040204" pitchFamily="34" charset="0"/>
            </a:endParaRPr>
          </a:p>
        </p:txBody>
      </p:sp>
      <p:sp>
        <p:nvSpPr>
          <p:cNvPr id="39"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02560" y="2104274"/>
            <a:ext cx="5034223" cy="138283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Get involved in </a:t>
            </a:r>
            <a:r>
              <a:rPr lang="en-GB" sz="1400" dirty="0" smtClean="0">
                <a:solidFill>
                  <a:schemeClr val="tx1"/>
                </a:solidFill>
                <a:latin typeface="Verdana" panose="020B0604030504040204" pitchFamily="34" charset="0"/>
                <a:ea typeface="Verdana" panose="020B0604030504040204" pitchFamily="34" charset="0"/>
              </a:rPr>
              <a:t>healthcare </a:t>
            </a:r>
            <a:r>
              <a:rPr lang="en-GB" sz="1400" dirty="0">
                <a:solidFill>
                  <a:schemeClr val="tx1"/>
                </a:solidFill>
                <a:latin typeface="Verdana" panose="020B0604030504040204" pitchFamily="34" charset="0"/>
                <a:ea typeface="Verdana" panose="020B0604030504040204" pitchFamily="34" charset="0"/>
              </a:rPr>
              <a:t>in a way that allows </a:t>
            </a:r>
            <a:r>
              <a:rPr lang="en-GB" sz="1400" dirty="0">
                <a:solidFill>
                  <a:schemeClr val="tx1"/>
                </a:solidFill>
                <a:latin typeface="Verdana" panose="020B0604030504040204" pitchFamily="34" charset="0"/>
                <a:ea typeface="Verdana" panose="020B0604030504040204" pitchFamily="34" charset="0"/>
              </a:rPr>
              <a:t>m</a:t>
            </a:r>
            <a:r>
              <a:rPr lang="en-GB" sz="1400" dirty="0" smtClean="0">
                <a:solidFill>
                  <a:schemeClr val="tx1"/>
                </a:solidFill>
                <a:latin typeface="Verdana" panose="020B0604030504040204" pitchFamily="34" charset="0"/>
                <a:ea typeface="Verdana" panose="020B0604030504040204" pitchFamily="34" charset="0"/>
              </a:rPr>
              <a:t>embers </a:t>
            </a:r>
            <a:r>
              <a:rPr lang="en-GB" sz="1400" dirty="0">
                <a:solidFill>
                  <a:schemeClr val="tx1"/>
                </a:solidFill>
                <a:latin typeface="Verdana" panose="020B0604030504040204" pitchFamily="34" charset="0"/>
                <a:ea typeface="Verdana" panose="020B0604030504040204" pitchFamily="34" charset="0"/>
              </a:rPr>
              <a:t>to choose what involvement they give</a:t>
            </a:r>
            <a:endParaRPr lang="en-US" sz="1400" dirty="0">
              <a:solidFill>
                <a:schemeClr val="tx1"/>
              </a:solidFill>
              <a:latin typeface="Verdana" panose="020B0604030504040204" pitchFamily="34" charset="0"/>
              <a:ea typeface="Verdana" panose="020B0604030504040204" pitchFamily="34" charset="0"/>
            </a:endParaRPr>
          </a:p>
        </p:txBody>
      </p:sp>
      <p:sp>
        <p:nvSpPr>
          <p:cNvPr id="40"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6011925" y="2075573"/>
            <a:ext cx="5039860" cy="138283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Allows the Trust to engage more people in the community as part of a range of approaches</a:t>
            </a:r>
            <a:endParaRPr lang="en-US" sz="1400" dirty="0">
              <a:solidFill>
                <a:schemeClr val="tx1"/>
              </a:solidFill>
              <a:latin typeface="Verdana" panose="020B0604030504040204" pitchFamily="34" charset="0"/>
              <a:ea typeface="Verdana" panose="020B0604030504040204" pitchFamily="34" charset="0"/>
            </a:endParaRPr>
          </a:p>
        </p:txBody>
      </p:sp>
      <p:sp>
        <p:nvSpPr>
          <p:cNvPr id="41"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388486" y="3559187"/>
            <a:ext cx="5048297" cy="1398243"/>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Builds </a:t>
            </a:r>
            <a:r>
              <a:rPr lang="en-GB" sz="1400" dirty="0">
                <a:solidFill>
                  <a:schemeClr val="tx1"/>
                </a:solidFill>
                <a:latin typeface="Verdana" panose="020B0604030504040204" pitchFamily="34" charset="0"/>
                <a:ea typeface="Verdana" panose="020B0604030504040204" pitchFamily="34" charset="0"/>
              </a:rPr>
              <a:t>m</a:t>
            </a:r>
            <a:r>
              <a:rPr lang="en-GB" sz="1400" dirty="0" smtClean="0">
                <a:solidFill>
                  <a:schemeClr val="tx1"/>
                </a:solidFill>
                <a:latin typeface="Verdana" panose="020B0604030504040204" pitchFamily="34" charset="0"/>
                <a:ea typeface="Verdana" panose="020B0604030504040204" pitchFamily="34" charset="0"/>
              </a:rPr>
              <a:t>embers</a:t>
            </a:r>
            <a:r>
              <a:rPr lang="en-GB" sz="1400" dirty="0" smtClean="0">
                <a:solidFill>
                  <a:schemeClr val="tx1"/>
                </a:solidFill>
                <a:latin typeface="Verdana" panose="020B0604030504040204" pitchFamily="34" charset="0"/>
                <a:ea typeface="Verdana" panose="020B0604030504040204" pitchFamily="34" charset="0"/>
              </a:rPr>
              <a:t>’ </a:t>
            </a:r>
            <a:r>
              <a:rPr lang="en-GB" sz="1400" dirty="0">
                <a:solidFill>
                  <a:schemeClr val="tx1"/>
                </a:solidFill>
                <a:latin typeface="Verdana" panose="020B0604030504040204" pitchFamily="34" charset="0"/>
                <a:ea typeface="Verdana" panose="020B0604030504040204" pitchFamily="34" charset="0"/>
              </a:rPr>
              <a:t>understanding of the </a:t>
            </a:r>
            <a:r>
              <a:rPr lang="en-GB" sz="1400" dirty="0" smtClean="0">
                <a:solidFill>
                  <a:schemeClr val="tx1"/>
                </a:solidFill>
                <a:latin typeface="Verdana" panose="020B0604030504040204" pitchFamily="34" charset="0"/>
                <a:ea typeface="Verdana" panose="020B0604030504040204" pitchFamily="34" charset="0"/>
              </a:rPr>
              <a:t>healthcare </a:t>
            </a:r>
            <a:r>
              <a:rPr lang="en-GB" sz="1400" dirty="0">
                <a:solidFill>
                  <a:schemeClr val="tx1"/>
                </a:solidFill>
                <a:latin typeface="Verdana" panose="020B0604030504040204" pitchFamily="34" charset="0"/>
                <a:ea typeface="Verdana" panose="020B0604030504040204" pitchFamily="34" charset="0"/>
              </a:rPr>
              <a:t>system and how it’s changing to help make informed decisions about care and the advice and support to give people in the community</a:t>
            </a:r>
            <a:endParaRPr lang="en-US" sz="1400" dirty="0">
              <a:solidFill>
                <a:schemeClr val="tx1"/>
              </a:solidFill>
              <a:latin typeface="Verdana" panose="020B0604030504040204" pitchFamily="34" charset="0"/>
              <a:ea typeface="Verdana" panose="020B0604030504040204" pitchFamily="34" charset="0"/>
            </a:endParaRPr>
          </a:p>
        </p:txBody>
      </p:sp>
      <p:sp>
        <p:nvSpPr>
          <p:cNvPr id="42"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6054938" y="3561901"/>
            <a:ext cx="4996847" cy="1398243"/>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Greater understanding of the local population – managing expectations and sharing knowledge of optimum health and care pathways</a:t>
            </a:r>
            <a:endParaRPr lang="en-US" sz="1400" dirty="0">
              <a:solidFill>
                <a:schemeClr val="tx1"/>
              </a:solidFill>
              <a:latin typeface="Verdana" panose="020B0604030504040204" pitchFamily="34" charset="0"/>
              <a:ea typeface="Verdana" panose="020B0604030504040204" pitchFamily="34" charset="0"/>
            </a:endParaRPr>
          </a:p>
        </p:txBody>
      </p:sp>
      <p:sp>
        <p:nvSpPr>
          <p:cNvPr id="43"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02561" y="5029512"/>
            <a:ext cx="5034222" cy="138283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Help to improve the health of the community by sharing information about health and services at the Trust such as sharing and liking the </a:t>
            </a:r>
            <a:r>
              <a:rPr lang="en-GB" sz="1400" dirty="0" smtClean="0">
                <a:solidFill>
                  <a:schemeClr val="tx1"/>
                </a:solidFill>
                <a:latin typeface="Verdana" panose="020B0604030504040204" pitchFamily="34" charset="0"/>
                <a:ea typeface="Verdana" panose="020B0604030504040204" pitchFamily="34" charset="0"/>
              </a:rPr>
              <a:t>Trust’s </a:t>
            </a:r>
            <a:r>
              <a:rPr lang="en-GB" sz="1400" dirty="0">
                <a:solidFill>
                  <a:schemeClr val="tx1"/>
                </a:solidFill>
                <a:latin typeface="Verdana" panose="020B0604030504040204" pitchFamily="34" charset="0"/>
                <a:ea typeface="Verdana" panose="020B0604030504040204" pitchFamily="34" charset="0"/>
              </a:rPr>
              <a:t>social posts</a:t>
            </a:r>
            <a:endParaRPr lang="en-US" sz="1400" dirty="0">
              <a:solidFill>
                <a:schemeClr val="tx1"/>
              </a:solidFill>
              <a:latin typeface="Verdana" panose="020B0604030504040204" pitchFamily="34" charset="0"/>
              <a:ea typeface="Verdana" panose="020B0604030504040204" pitchFamily="34" charset="0"/>
            </a:endParaRPr>
          </a:p>
        </p:txBody>
      </p:sp>
      <p:sp>
        <p:nvSpPr>
          <p:cNvPr id="44"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6090142" y="5036089"/>
            <a:ext cx="4970080" cy="138283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Share key health messages with the widest number of people. Access to an extensive database of public who have expressed a willingness to give their views</a:t>
            </a:r>
            <a:endParaRPr lang="en-US" sz="1400" dirty="0">
              <a:solidFill>
                <a:schemeClr val="tx1"/>
              </a:solidFill>
              <a:latin typeface="Verdana" panose="020B0604030504040204" pitchFamily="34" charset="0"/>
              <a:ea typeface="Verdana" panose="020B0604030504040204" pitchFamily="34" charset="0"/>
            </a:endParaRPr>
          </a:p>
        </p:txBody>
      </p:sp>
      <p:sp>
        <p:nvSpPr>
          <p:cNvPr id="45"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402561" y="1529404"/>
            <a:ext cx="5021529" cy="45722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members</a:t>
            </a:r>
            <a:endParaRPr lang="en-GB" sz="1400" dirty="0">
              <a:solidFill>
                <a:srgbClr val="005EB8"/>
              </a:solidFill>
              <a:latin typeface="Verdana" panose="020B0604030504040204" pitchFamily="34" charset="0"/>
              <a:ea typeface="Verdana" panose="020B0604030504040204" pitchFamily="34" charset="0"/>
            </a:endParaRPr>
          </a:p>
        </p:txBody>
      </p:sp>
      <p:sp>
        <p:nvSpPr>
          <p:cNvPr id="46"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6011925" y="1505919"/>
            <a:ext cx="5048297" cy="45722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EPUT</a:t>
            </a:r>
            <a:endParaRPr lang="en-GB" sz="1400" dirty="0">
              <a:solidFill>
                <a:srgbClr val="005EB8"/>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6620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412369" y="906158"/>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The Benefits of being a Member</a:t>
            </a: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7</a:t>
            </a:fld>
            <a:endParaRPr lang="en-GB" sz="900" dirty="0">
              <a:latin typeface="HelveticaNeue Condensed" panose="02000506050000020004" pitchFamily="2" charset="0"/>
            </a:endParaRPr>
          </a:p>
        </p:txBody>
      </p:sp>
      <p:graphicFrame>
        <p:nvGraphicFramePr>
          <p:cNvPr id="15" name="Diagram 14"/>
          <p:cNvGraphicFramePr/>
          <p:nvPr>
            <p:extLst>
              <p:ext uri="{D42A27DB-BD31-4B8C-83A1-F6EECF244321}">
                <p14:modId xmlns:p14="http://schemas.microsoft.com/office/powerpoint/2010/main" val="3717047174"/>
              </p:ext>
            </p:extLst>
          </p:nvPr>
        </p:nvGraphicFramePr>
        <p:xfrm>
          <a:off x="434764" y="3485956"/>
          <a:ext cx="11274636" cy="1968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Arrow: Chevron 4">
            <a:extLst>
              <a:ext uri="{FF2B5EF4-FFF2-40B4-BE49-F238E27FC236}">
                <a16:creationId xmlns:a16="http://schemas.microsoft.com/office/drawing/2014/main" id="{3CF4C026-A71E-4B24-8B33-76B6CBEBD643}"/>
              </a:ext>
            </a:extLst>
          </p:cNvPr>
          <p:cNvSpPr txBox="1"/>
          <p:nvPr/>
        </p:nvSpPr>
        <p:spPr>
          <a:xfrm>
            <a:off x="1011326" y="2598234"/>
            <a:ext cx="4412764" cy="6722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Get involved in health care in a way that allows members to choose what involvement they give.</a:t>
            </a:r>
            <a:endParaRPr lang="en-US" sz="1600" dirty="0">
              <a:latin typeface="Verdana" panose="020B0604030504040204" pitchFamily="34" charset="0"/>
              <a:ea typeface="Verdana" panose="020B0604030504040204" pitchFamily="34" charset="0"/>
            </a:endParaRPr>
          </a:p>
        </p:txBody>
      </p:sp>
      <p:sp>
        <p:nvSpPr>
          <p:cNvPr id="23" name="Arrow: Chevron 4">
            <a:extLst>
              <a:ext uri="{FF2B5EF4-FFF2-40B4-BE49-F238E27FC236}">
                <a16:creationId xmlns:a16="http://schemas.microsoft.com/office/drawing/2014/main" id="{3CF4C026-A71E-4B24-8B33-76B6CBEBD643}"/>
              </a:ext>
            </a:extLst>
          </p:cNvPr>
          <p:cNvSpPr txBox="1"/>
          <p:nvPr/>
        </p:nvSpPr>
        <p:spPr>
          <a:xfrm>
            <a:off x="1033408" y="3483564"/>
            <a:ext cx="4587819" cy="10237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Builds members understanding of the health care system and how it’s changing to help make informed decisions about care and the advice and support to give people in the community.</a:t>
            </a:r>
            <a:endParaRPr lang="en-US" sz="1600" dirty="0">
              <a:latin typeface="Verdana" panose="020B0604030504040204" pitchFamily="34" charset="0"/>
              <a:ea typeface="Verdana" panose="020B0604030504040204" pitchFamily="34" charset="0"/>
            </a:endParaRPr>
          </a:p>
        </p:txBody>
      </p:sp>
      <p:sp>
        <p:nvSpPr>
          <p:cNvPr id="39"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22071" y="2100732"/>
            <a:ext cx="5034221" cy="138283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Help drive continued quality improvement at the Trust by sharing experience and giving views</a:t>
            </a:r>
            <a:endParaRPr lang="en-US" sz="1400" dirty="0">
              <a:solidFill>
                <a:schemeClr val="tx1"/>
              </a:solidFill>
              <a:latin typeface="Verdana" panose="020B0604030504040204" pitchFamily="34" charset="0"/>
              <a:ea typeface="Verdana" panose="020B0604030504040204" pitchFamily="34" charset="0"/>
            </a:endParaRPr>
          </a:p>
        </p:txBody>
      </p:sp>
      <p:sp>
        <p:nvSpPr>
          <p:cNvPr id="40"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5953736" y="2075573"/>
            <a:ext cx="4970080" cy="138283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Supports the Trust and its continued development of quality services. A direct line to members of the community to explain developments </a:t>
            </a:r>
            <a:endParaRPr lang="en-US" sz="1400" dirty="0">
              <a:solidFill>
                <a:schemeClr val="tx1"/>
              </a:solidFill>
              <a:latin typeface="Verdana" panose="020B0604030504040204" pitchFamily="34" charset="0"/>
              <a:ea typeface="Verdana" panose="020B0604030504040204" pitchFamily="34" charset="0"/>
            </a:endParaRPr>
          </a:p>
        </p:txBody>
      </p:sp>
      <p:sp>
        <p:nvSpPr>
          <p:cNvPr id="41"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34764" y="3568983"/>
            <a:ext cx="5034222" cy="1398243"/>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Be a ‘friend’ of the Trust. Learn directly about developments at the Trust. Support the Trust and help its continued development</a:t>
            </a:r>
            <a:endParaRPr lang="en-US" sz="1400" dirty="0">
              <a:solidFill>
                <a:schemeClr val="tx1"/>
              </a:solidFill>
              <a:latin typeface="Verdana" panose="020B0604030504040204" pitchFamily="34" charset="0"/>
              <a:ea typeface="Verdana" panose="020B0604030504040204" pitchFamily="34" charset="0"/>
            </a:endParaRPr>
          </a:p>
        </p:txBody>
      </p:sp>
      <p:sp>
        <p:nvSpPr>
          <p:cNvPr id="42"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5995829" y="3561901"/>
            <a:ext cx="4970080" cy="1398243"/>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Greater understanding of the local population – managing expectations and sharing knowledge of optimum health and care pathways</a:t>
            </a:r>
            <a:endParaRPr lang="en-US" sz="1400" dirty="0">
              <a:solidFill>
                <a:schemeClr val="tx1"/>
              </a:solidFill>
              <a:latin typeface="Verdana" panose="020B0604030504040204" pitchFamily="34" charset="0"/>
              <a:ea typeface="Verdana" panose="020B0604030504040204" pitchFamily="34" charset="0"/>
            </a:endParaRPr>
          </a:p>
        </p:txBody>
      </p:sp>
      <p:sp>
        <p:nvSpPr>
          <p:cNvPr id="43"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28416" y="5073341"/>
            <a:ext cx="5021529" cy="138283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A first step to getting further involved, e.g. by becoming a volunteer </a:t>
            </a:r>
            <a:r>
              <a:rPr lang="en-GB" sz="1400" dirty="0" smtClean="0">
                <a:solidFill>
                  <a:schemeClr val="tx1"/>
                </a:solidFill>
                <a:latin typeface="Verdana" panose="020B0604030504040204" pitchFamily="34" charset="0"/>
                <a:ea typeface="Verdana" panose="020B0604030504040204" pitchFamily="34" charset="0"/>
              </a:rPr>
              <a:t>or </a:t>
            </a:r>
            <a:r>
              <a:rPr lang="en-GB" sz="1400" dirty="0">
                <a:solidFill>
                  <a:schemeClr val="tx1"/>
                </a:solidFill>
                <a:latin typeface="Verdana" panose="020B0604030504040204" pitchFamily="34" charset="0"/>
                <a:ea typeface="Verdana" panose="020B0604030504040204" pitchFamily="34" charset="0"/>
              </a:rPr>
              <a:t>g</a:t>
            </a:r>
            <a:r>
              <a:rPr lang="en-GB" sz="1400" dirty="0" smtClean="0">
                <a:solidFill>
                  <a:schemeClr val="tx1"/>
                </a:solidFill>
                <a:latin typeface="Verdana" panose="020B0604030504040204" pitchFamily="34" charset="0"/>
                <a:ea typeface="Verdana" panose="020B0604030504040204" pitchFamily="34" charset="0"/>
              </a:rPr>
              <a:t>overnor</a:t>
            </a:r>
            <a:r>
              <a:rPr lang="en-GB" sz="1400" dirty="0" smtClean="0">
                <a:solidFill>
                  <a:schemeClr val="tx1"/>
                </a:solidFill>
                <a:latin typeface="Verdana" panose="020B0604030504040204" pitchFamily="34" charset="0"/>
                <a:ea typeface="Verdana" panose="020B0604030504040204" pitchFamily="34" charset="0"/>
              </a:rPr>
              <a:t>, </a:t>
            </a:r>
            <a:r>
              <a:rPr lang="en-GB" sz="1400" dirty="0">
                <a:solidFill>
                  <a:schemeClr val="tx1"/>
                </a:solidFill>
                <a:latin typeface="Verdana" panose="020B0604030504040204" pitchFamily="34" charset="0"/>
                <a:ea typeface="Verdana" panose="020B0604030504040204" pitchFamily="34" charset="0"/>
              </a:rPr>
              <a:t>or developing understanding for those considering a career in </a:t>
            </a:r>
            <a:r>
              <a:rPr lang="en-GB" sz="1400" dirty="0" smtClean="0">
                <a:solidFill>
                  <a:schemeClr val="tx1"/>
                </a:solidFill>
                <a:latin typeface="Verdana" panose="020B0604030504040204" pitchFamily="34" charset="0"/>
                <a:ea typeface="Verdana" panose="020B0604030504040204" pitchFamily="34" charset="0"/>
              </a:rPr>
              <a:t>healthcare</a:t>
            </a:r>
            <a:endParaRPr lang="en-US" sz="1400" dirty="0">
              <a:solidFill>
                <a:schemeClr val="tx1"/>
              </a:solidFill>
              <a:latin typeface="Verdana" panose="020B0604030504040204" pitchFamily="34" charset="0"/>
              <a:ea typeface="Verdana" panose="020B0604030504040204" pitchFamily="34" charset="0"/>
            </a:endParaRPr>
          </a:p>
        </p:txBody>
      </p:sp>
      <p:sp>
        <p:nvSpPr>
          <p:cNvPr id="44"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5995829" y="5024431"/>
            <a:ext cx="4970080" cy="138283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 Link from volunteering to membership can also operate the other way. Could potentially help to break down barriers to considering health careers</a:t>
            </a:r>
            <a:endParaRPr lang="en-US" sz="1400" dirty="0">
              <a:solidFill>
                <a:schemeClr val="tx1"/>
              </a:solidFill>
              <a:latin typeface="Verdana" panose="020B0604030504040204" pitchFamily="34" charset="0"/>
              <a:ea typeface="Verdana" panose="020B0604030504040204" pitchFamily="34" charset="0"/>
            </a:endParaRPr>
          </a:p>
        </p:txBody>
      </p:sp>
      <p:sp>
        <p:nvSpPr>
          <p:cNvPr id="45"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434764" y="1490428"/>
            <a:ext cx="5021528" cy="45722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members</a:t>
            </a:r>
            <a:endParaRPr lang="en-GB" sz="1400" dirty="0">
              <a:solidFill>
                <a:srgbClr val="005EB8"/>
              </a:solidFill>
              <a:latin typeface="Verdana" panose="020B0604030504040204" pitchFamily="34" charset="0"/>
              <a:ea typeface="Verdana" panose="020B0604030504040204" pitchFamily="34" charset="0"/>
            </a:endParaRPr>
          </a:p>
        </p:txBody>
      </p:sp>
      <p:sp>
        <p:nvSpPr>
          <p:cNvPr id="46"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5953736" y="1505919"/>
            <a:ext cx="4970079" cy="45722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a:t>
            </a:r>
            <a:r>
              <a:rPr lang="en-GB" dirty="0" smtClean="0">
                <a:solidFill>
                  <a:srgbClr val="005EB8"/>
                </a:solidFill>
                <a:latin typeface="Verdana" panose="020B0604030504040204" pitchFamily="34" charset="0"/>
                <a:ea typeface="Verdana" panose="020B0604030504040204" pitchFamily="34" charset="0"/>
              </a:rPr>
              <a:t>EPUT</a:t>
            </a:r>
            <a:endParaRPr lang="en-GB" sz="1400" dirty="0">
              <a:solidFill>
                <a:srgbClr val="005EB8"/>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93639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AB08B9B-D4A7-4A40-AA88-F7964BA0475F}"/>
              </a:ext>
            </a:extLst>
          </p:cNvPr>
          <p:cNvSpPr txBox="1"/>
          <p:nvPr/>
        </p:nvSpPr>
        <p:spPr>
          <a:xfrm>
            <a:off x="402561" y="876801"/>
            <a:ext cx="11319425" cy="523220"/>
          </a:xfrm>
          <a:prstGeom prst="rect">
            <a:avLst/>
          </a:prstGeom>
          <a:noFill/>
        </p:spPr>
        <p:txBody>
          <a:bodyPr wrap="square" lIns="0" rIns="0" rtlCol="0" anchor="t">
            <a:spAutoFit/>
          </a:bodyPr>
          <a:lstStyle/>
          <a:p>
            <a:pPr>
              <a:lnSpc>
                <a:spcPct val="70000"/>
              </a:lnSpc>
            </a:pPr>
            <a:r>
              <a:rPr lang="en-GB" sz="4000" b="1" dirty="0">
                <a:solidFill>
                  <a:srgbClr val="28A0BE"/>
                </a:solidFill>
                <a:latin typeface="Verdana" panose="020B0604030504040204" pitchFamily="34" charset="0"/>
                <a:ea typeface="Verdana" panose="020B0604030504040204" pitchFamily="34" charset="0"/>
              </a:rPr>
              <a:t>The Benefits of being a Member</a:t>
            </a:r>
          </a:p>
        </p:txBody>
      </p:sp>
      <p:sp>
        <p:nvSpPr>
          <p:cNvPr id="20" name="TextBox 19">
            <a:extLst>
              <a:ext uri="{FF2B5EF4-FFF2-40B4-BE49-F238E27FC236}">
                <a16:creationId xmlns:a16="http://schemas.microsoft.com/office/drawing/2014/main" id="{8FF982BC-7C23-4432-8253-8571944B5506}"/>
              </a:ext>
            </a:extLst>
          </p:cNvPr>
          <p:cNvSpPr txBox="1"/>
          <p:nvPr/>
        </p:nvSpPr>
        <p:spPr>
          <a:xfrm>
            <a:off x="10674774" y="6579984"/>
            <a:ext cx="1242060" cy="190758"/>
          </a:xfrm>
          <a:prstGeom prst="rect">
            <a:avLst/>
          </a:prstGeom>
          <a:noFill/>
        </p:spPr>
        <p:txBody>
          <a:bodyPr wrap="square" lIns="0" rIns="0" rtlCol="0" anchor="ctr">
            <a:spAutoFit/>
          </a:bodyPr>
          <a:lstStyle/>
          <a:p>
            <a:pPr algn="r">
              <a:lnSpc>
                <a:spcPct val="70000"/>
              </a:lnSpc>
            </a:pPr>
            <a:r>
              <a:rPr lang="en-US" sz="900" dirty="0">
                <a:latin typeface="HelveticaNeue Condensed" panose="02000506050000020004" pitchFamily="2" charset="0"/>
              </a:rPr>
              <a:t>P.</a:t>
            </a:r>
            <a:fld id="{B2068090-552C-4170-9C8C-224D976DFA5A}" type="slidenum">
              <a:rPr lang="en-US" sz="900" smtClean="0">
                <a:latin typeface="HelveticaNeue Condensed" panose="02000506050000020004" pitchFamily="2" charset="0"/>
              </a:rPr>
              <a:t>8</a:t>
            </a:fld>
            <a:endParaRPr lang="en-GB" sz="900" dirty="0">
              <a:latin typeface="HelveticaNeue Condensed" panose="02000506050000020004" pitchFamily="2" charset="0"/>
            </a:endParaRPr>
          </a:p>
        </p:txBody>
      </p:sp>
      <p:graphicFrame>
        <p:nvGraphicFramePr>
          <p:cNvPr id="15" name="Diagram 14"/>
          <p:cNvGraphicFramePr/>
          <p:nvPr>
            <p:extLst>
              <p:ext uri="{D42A27DB-BD31-4B8C-83A1-F6EECF244321}">
                <p14:modId xmlns:p14="http://schemas.microsoft.com/office/powerpoint/2010/main" val="3717047174"/>
              </p:ext>
            </p:extLst>
          </p:nvPr>
        </p:nvGraphicFramePr>
        <p:xfrm>
          <a:off x="434764" y="3485956"/>
          <a:ext cx="11274636" cy="1968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Arrow: Chevron 4">
            <a:extLst>
              <a:ext uri="{FF2B5EF4-FFF2-40B4-BE49-F238E27FC236}">
                <a16:creationId xmlns:a16="http://schemas.microsoft.com/office/drawing/2014/main" id="{3CF4C026-A71E-4B24-8B33-76B6CBEBD643}"/>
              </a:ext>
            </a:extLst>
          </p:cNvPr>
          <p:cNvSpPr txBox="1"/>
          <p:nvPr/>
        </p:nvSpPr>
        <p:spPr>
          <a:xfrm>
            <a:off x="1011326" y="2598234"/>
            <a:ext cx="4412764" cy="6722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Get involved in health care in a way that allows members to choose what involvement they give.</a:t>
            </a:r>
            <a:endParaRPr lang="en-US" sz="1600" dirty="0">
              <a:latin typeface="Verdana" panose="020B0604030504040204" pitchFamily="34" charset="0"/>
              <a:ea typeface="Verdana" panose="020B0604030504040204" pitchFamily="34" charset="0"/>
            </a:endParaRPr>
          </a:p>
        </p:txBody>
      </p:sp>
      <p:sp>
        <p:nvSpPr>
          <p:cNvPr id="23" name="Arrow: Chevron 4">
            <a:extLst>
              <a:ext uri="{FF2B5EF4-FFF2-40B4-BE49-F238E27FC236}">
                <a16:creationId xmlns:a16="http://schemas.microsoft.com/office/drawing/2014/main" id="{3CF4C026-A71E-4B24-8B33-76B6CBEBD643}"/>
              </a:ext>
            </a:extLst>
          </p:cNvPr>
          <p:cNvSpPr txBox="1"/>
          <p:nvPr/>
        </p:nvSpPr>
        <p:spPr>
          <a:xfrm>
            <a:off x="1033408" y="3483564"/>
            <a:ext cx="4587819" cy="10237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012" tIns="30671" rIns="30671" bIns="30671" numCol="1" spcCol="1270" anchor="ctr" anchorCtr="0">
            <a:noAutofit/>
          </a:bodyPr>
          <a:lstStyle/>
          <a:p>
            <a:pPr lvl="0" algn="ctr"/>
            <a:r>
              <a:rPr lang="en-GB" sz="1600" dirty="0">
                <a:latin typeface="Verdana" panose="020B0604030504040204" pitchFamily="34" charset="0"/>
                <a:ea typeface="Verdana" panose="020B0604030504040204" pitchFamily="34" charset="0"/>
              </a:rPr>
              <a:t>Builds members understanding of the health care system and how it’s changing to help make informed decisions about care and the advice and support to give people in the community.</a:t>
            </a:r>
            <a:endParaRPr lang="en-US" sz="1600" dirty="0">
              <a:latin typeface="Verdana" panose="020B0604030504040204" pitchFamily="34" charset="0"/>
              <a:ea typeface="Verdana" panose="020B0604030504040204" pitchFamily="34" charset="0"/>
            </a:endParaRPr>
          </a:p>
        </p:txBody>
      </p:sp>
      <p:sp>
        <p:nvSpPr>
          <p:cNvPr id="39"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02561" y="2100732"/>
            <a:ext cx="5218666" cy="138283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Take a part in the governance of the Trust by voting in elections for </a:t>
            </a:r>
            <a:r>
              <a:rPr lang="en-GB" sz="1400" dirty="0" smtClean="0">
                <a:solidFill>
                  <a:schemeClr val="tx1"/>
                </a:solidFill>
                <a:latin typeface="Verdana" panose="020B0604030504040204" pitchFamily="34" charset="0"/>
                <a:ea typeface="Verdana" panose="020B0604030504040204" pitchFamily="34" charset="0"/>
              </a:rPr>
              <a:t>governors </a:t>
            </a:r>
            <a:r>
              <a:rPr lang="en-GB" sz="1400" dirty="0">
                <a:solidFill>
                  <a:schemeClr val="tx1"/>
                </a:solidFill>
                <a:latin typeface="Verdana" panose="020B0604030504040204" pitchFamily="34" charset="0"/>
                <a:ea typeface="Verdana" panose="020B0604030504040204" pitchFamily="34" charset="0"/>
              </a:rPr>
              <a:t>who play an important role in the Trust</a:t>
            </a:r>
            <a:endParaRPr lang="en-US" sz="1400" dirty="0">
              <a:solidFill>
                <a:schemeClr val="tx1"/>
              </a:solidFill>
              <a:latin typeface="Verdana" panose="020B0604030504040204" pitchFamily="34" charset="0"/>
              <a:ea typeface="Verdana" panose="020B0604030504040204" pitchFamily="34" charset="0"/>
            </a:endParaRPr>
          </a:p>
        </p:txBody>
      </p:sp>
      <p:sp>
        <p:nvSpPr>
          <p:cNvPr id="40"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5983433" y="2121629"/>
            <a:ext cx="4857256" cy="138283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Trust staff develop an interest in </a:t>
            </a:r>
            <a:r>
              <a:rPr lang="en-GB" sz="1400" dirty="0" smtClean="0">
                <a:solidFill>
                  <a:schemeClr val="tx1"/>
                </a:solidFill>
                <a:latin typeface="Verdana" panose="020B0604030504040204" pitchFamily="34" charset="0"/>
                <a:ea typeface="Verdana" panose="020B0604030504040204" pitchFamily="34" charset="0"/>
              </a:rPr>
              <a:t>governor </a:t>
            </a:r>
            <a:r>
              <a:rPr lang="en-GB" sz="1400" dirty="0">
                <a:solidFill>
                  <a:schemeClr val="tx1"/>
                </a:solidFill>
                <a:latin typeface="Verdana" panose="020B0604030504040204" pitchFamily="34" charset="0"/>
                <a:ea typeface="Verdana" panose="020B0604030504040204" pitchFamily="34" charset="0"/>
              </a:rPr>
              <a:t>positions, encouraging strong candidates reflecting the whole community</a:t>
            </a:r>
            <a:endParaRPr lang="en-US" sz="1400" dirty="0">
              <a:solidFill>
                <a:schemeClr val="tx1"/>
              </a:solidFill>
              <a:latin typeface="Verdana" panose="020B0604030504040204" pitchFamily="34" charset="0"/>
              <a:ea typeface="Verdana" panose="020B0604030504040204" pitchFamily="34" charset="0"/>
            </a:endParaRPr>
          </a:p>
        </p:txBody>
      </p:sp>
      <p:sp>
        <p:nvSpPr>
          <p:cNvPr id="41"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402561" y="3582744"/>
            <a:ext cx="5218666" cy="1398243"/>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Voting for </a:t>
            </a:r>
            <a:r>
              <a:rPr lang="en-GB" sz="1400" dirty="0" smtClean="0">
                <a:solidFill>
                  <a:schemeClr val="tx1"/>
                </a:solidFill>
                <a:latin typeface="Verdana" panose="020B0604030504040204" pitchFamily="34" charset="0"/>
                <a:ea typeface="Verdana" panose="020B0604030504040204" pitchFamily="34" charset="0"/>
              </a:rPr>
              <a:t>governors </a:t>
            </a:r>
            <a:r>
              <a:rPr lang="en-GB" sz="1400" dirty="0">
                <a:solidFill>
                  <a:schemeClr val="tx1"/>
                </a:solidFill>
                <a:latin typeface="Verdana" panose="020B0604030504040204" pitchFamily="34" charset="0"/>
                <a:ea typeface="Verdana" panose="020B0604030504040204" pitchFamily="34" charset="0"/>
              </a:rPr>
              <a:t>to sit on the Council and play a critical role in representing members and holding the </a:t>
            </a:r>
            <a:r>
              <a:rPr lang="en-GB" sz="1400" dirty="0" smtClean="0">
                <a:solidFill>
                  <a:schemeClr val="tx1"/>
                </a:solidFill>
                <a:latin typeface="Verdana" panose="020B0604030504040204" pitchFamily="34" charset="0"/>
                <a:ea typeface="Verdana" panose="020B0604030504040204" pitchFamily="34" charset="0"/>
              </a:rPr>
              <a:t>non-executive </a:t>
            </a:r>
            <a:r>
              <a:rPr lang="en-GB" sz="1400" dirty="0">
                <a:solidFill>
                  <a:schemeClr val="tx1"/>
                </a:solidFill>
                <a:latin typeface="Verdana" panose="020B0604030504040204" pitchFamily="34" charset="0"/>
                <a:ea typeface="Verdana" panose="020B0604030504040204" pitchFamily="34" charset="0"/>
              </a:rPr>
              <a:t>d</a:t>
            </a:r>
            <a:r>
              <a:rPr lang="en-GB" sz="1400" dirty="0" smtClean="0">
                <a:solidFill>
                  <a:schemeClr val="tx1"/>
                </a:solidFill>
                <a:latin typeface="Verdana" panose="020B0604030504040204" pitchFamily="34" charset="0"/>
                <a:ea typeface="Verdana" panose="020B0604030504040204" pitchFamily="34" charset="0"/>
              </a:rPr>
              <a:t>irectors </a:t>
            </a:r>
            <a:r>
              <a:rPr lang="en-GB" sz="1400" dirty="0">
                <a:solidFill>
                  <a:schemeClr val="tx1"/>
                </a:solidFill>
                <a:latin typeface="Verdana" panose="020B0604030504040204" pitchFamily="34" charset="0"/>
                <a:ea typeface="Verdana" panose="020B0604030504040204" pitchFamily="34" charset="0"/>
              </a:rPr>
              <a:t>to account for the performance of the Board</a:t>
            </a:r>
            <a:endParaRPr lang="en-US" sz="1400" dirty="0">
              <a:solidFill>
                <a:schemeClr val="tx1"/>
              </a:solidFill>
              <a:latin typeface="Verdana" panose="020B0604030504040204" pitchFamily="34" charset="0"/>
              <a:ea typeface="Verdana" panose="020B0604030504040204" pitchFamily="34" charset="0"/>
            </a:endParaRPr>
          </a:p>
        </p:txBody>
      </p:sp>
      <p:sp>
        <p:nvSpPr>
          <p:cNvPr id="42" name="Text Box 8">
            <a:extLst>
              <a:ext uri="{FF2B5EF4-FFF2-40B4-BE49-F238E27FC236}">
                <a16:creationId xmlns:a16="http://schemas.microsoft.com/office/drawing/2014/main" id="{398D0200-AD03-5E0D-6B90-E11B69854910}"/>
              </a:ext>
            </a:extLst>
          </p:cNvPr>
          <p:cNvSpPr txBox="1">
            <a:spLocks noChangeArrowheads="1"/>
          </p:cNvSpPr>
          <p:nvPr/>
        </p:nvSpPr>
        <p:spPr bwMode="auto">
          <a:xfrm>
            <a:off x="5983433" y="3582743"/>
            <a:ext cx="4857256" cy="1398243"/>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en-GB" sz="1400" dirty="0">
                <a:solidFill>
                  <a:schemeClr val="tx1"/>
                </a:solidFill>
                <a:latin typeface="Verdana" panose="020B0604030504040204" pitchFamily="34" charset="0"/>
                <a:ea typeface="Verdana" panose="020B0604030504040204" pitchFamily="34" charset="0"/>
              </a:rPr>
              <a:t>Engaged and informed </a:t>
            </a:r>
            <a:r>
              <a:rPr lang="en-GB" sz="1400" dirty="0" smtClean="0">
                <a:solidFill>
                  <a:schemeClr val="tx1"/>
                </a:solidFill>
                <a:latin typeface="Verdana" panose="020B0604030504040204" pitchFamily="34" charset="0"/>
                <a:ea typeface="Verdana" panose="020B0604030504040204" pitchFamily="34" charset="0"/>
              </a:rPr>
              <a:t>governors </a:t>
            </a:r>
            <a:r>
              <a:rPr lang="en-GB" sz="1400" dirty="0">
                <a:solidFill>
                  <a:schemeClr val="tx1"/>
                </a:solidFill>
                <a:latin typeface="Verdana" panose="020B0604030504040204" pitchFamily="34" charset="0"/>
                <a:ea typeface="Verdana" panose="020B0604030504040204" pitchFamily="34" charset="0"/>
              </a:rPr>
              <a:t>are key to supporting the delivery of Trust objectives</a:t>
            </a:r>
            <a:endParaRPr lang="en-US" sz="1400" dirty="0">
              <a:solidFill>
                <a:schemeClr val="tx1"/>
              </a:solidFill>
              <a:latin typeface="Verdana" panose="020B0604030504040204" pitchFamily="34" charset="0"/>
              <a:ea typeface="Verdana" panose="020B0604030504040204" pitchFamily="34" charset="0"/>
            </a:endParaRPr>
          </a:p>
        </p:txBody>
      </p:sp>
      <p:sp>
        <p:nvSpPr>
          <p:cNvPr id="45"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402561" y="1529404"/>
            <a:ext cx="5218666" cy="457222"/>
          </a:xfrm>
          <a:prstGeom prst="roundRect">
            <a:avLst/>
          </a:prstGeom>
          <a:solidFill>
            <a:srgbClr val="FFFFFF"/>
          </a:solidFill>
          <a:ln w="38100">
            <a:solidFill>
              <a:srgbClr val="9F64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members</a:t>
            </a:r>
            <a:endParaRPr lang="en-GB" sz="1400" dirty="0">
              <a:solidFill>
                <a:srgbClr val="005EB8"/>
              </a:solidFill>
              <a:latin typeface="Verdana" panose="020B0604030504040204" pitchFamily="34" charset="0"/>
              <a:ea typeface="Verdana" panose="020B0604030504040204" pitchFamily="34" charset="0"/>
            </a:endParaRPr>
          </a:p>
        </p:txBody>
      </p:sp>
      <p:sp>
        <p:nvSpPr>
          <p:cNvPr id="46" name="Text Box 8">
            <a:extLst>
              <a:ext uri="{FF2B5EF4-FFF2-40B4-BE49-F238E27FC236}">
                <a16:creationId xmlns:a16="http://schemas.microsoft.com/office/drawing/2014/main" id="{6535FC2D-8786-D6A4-A707-BFD1CA0A24D0}"/>
              </a:ext>
            </a:extLst>
          </p:cNvPr>
          <p:cNvSpPr txBox="1">
            <a:spLocks noChangeArrowheads="1"/>
          </p:cNvSpPr>
          <p:nvPr/>
        </p:nvSpPr>
        <p:spPr bwMode="auto">
          <a:xfrm>
            <a:off x="5983433" y="1514127"/>
            <a:ext cx="4857256" cy="457222"/>
          </a:xfrm>
          <a:prstGeom prst="roundRect">
            <a:avLst/>
          </a:prstGeom>
          <a:solidFill>
            <a:srgbClr val="FFFFFF"/>
          </a:solidFill>
          <a:ln w="38100">
            <a:solidFill>
              <a:srgbClr val="7DC8FF"/>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en-US"/>
            </a:defPPr>
            <a:lvl1pPr algn="ctr">
              <a:defRPr sz="2000" b="1"/>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603647"/>
            <a:r>
              <a:rPr lang="en-GB" dirty="0" smtClean="0">
                <a:solidFill>
                  <a:srgbClr val="005EB8"/>
                </a:solidFill>
                <a:latin typeface="Verdana" panose="020B0604030504040204" pitchFamily="34" charset="0"/>
                <a:ea typeface="Verdana" panose="020B0604030504040204" pitchFamily="34" charset="0"/>
              </a:rPr>
              <a:t>Benefits for </a:t>
            </a:r>
            <a:r>
              <a:rPr lang="en-GB" dirty="0" smtClean="0">
                <a:solidFill>
                  <a:srgbClr val="005EB8"/>
                </a:solidFill>
                <a:latin typeface="Verdana" panose="020B0604030504040204" pitchFamily="34" charset="0"/>
                <a:ea typeface="Verdana" panose="020B0604030504040204" pitchFamily="34" charset="0"/>
              </a:rPr>
              <a:t>EPUT</a:t>
            </a:r>
            <a:endParaRPr lang="en-GB" sz="1400" dirty="0">
              <a:solidFill>
                <a:srgbClr val="005EB8"/>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36836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A4C232-82E6-4C4D-909B-BBEF6E73F9F9}"/>
              </a:ext>
            </a:extLst>
          </p:cNvPr>
          <p:cNvSpPr/>
          <p:nvPr/>
        </p:nvSpPr>
        <p:spPr>
          <a:xfrm>
            <a:off x="275166" y="781665"/>
            <a:ext cx="3880800" cy="5702636"/>
          </a:xfrm>
          <a:prstGeom prst="rect">
            <a:avLst/>
          </a:prstGeom>
          <a:solidFill>
            <a:srgbClr val="AEE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3D94FB3E-6C4B-469C-BE1E-3C5F50B5F480}"/>
              </a:ext>
            </a:extLst>
          </p:cNvPr>
          <p:cNvSpPr txBox="1"/>
          <p:nvPr/>
        </p:nvSpPr>
        <p:spPr>
          <a:xfrm>
            <a:off x="563034" y="1127327"/>
            <a:ext cx="3285066" cy="1255728"/>
          </a:xfrm>
          <a:prstGeom prst="rect">
            <a:avLst/>
          </a:prstGeom>
          <a:noFill/>
        </p:spPr>
        <p:txBody>
          <a:bodyPr wrap="square" lIns="0" rIns="0" rtlCol="0" anchor="t">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lang="en-GB" sz="3600" noProof="0" dirty="0" smtClean="0">
                <a:solidFill>
                  <a:srgbClr val="005EB8"/>
                </a:solidFill>
                <a:latin typeface="Impact" panose="020B0806030902050204" pitchFamily="34" charset="0"/>
              </a:rPr>
              <a:t>Patient experience / social impact</a:t>
            </a:r>
            <a:endParaRPr kumimoji="0" lang="en-GB" sz="3600" b="0" i="0" u="none" strike="noStrike" kern="1200" normalizeH="0" noProof="0" dirty="0">
              <a:ln>
                <a:noFill/>
              </a:ln>
              <a:solidFill>
                <a:srgbClr val="005EB8"/>
              </a:solidFill>
              <a:effectLst/>
              <a:uLnTx/>
              <a:uFillTx/>
              <a:latin typeface="Impact" panose="020B0806030902050204" pitchFamily="34" charset="0"/>
            </a:endParaRPr>
          </a:p>
        </p:txBody>
      </p:sp>
      <p:sp>
        <p:nvSpPr>
          <p:cNvPr id="15" name="TextBox 14">
            <a:extLst>
              <a:ext uri="{FF2B5EF4-FFF2-40B4-BE49-F238E27FC236}">
                <a16:creationId xmlns:a16="http://schemas.microsoft.com/office/drawing/2014/main" id="{C646E132-1242-42F5-947A-3799FFF8112B}"/>
              </a:ext>
            </a:extLst>
          </p:cNvPr>
          <p:cNvSpPr txBox="1"/>
          <p:nvPr/>
        </p:nvSpPr>
        <p:spPr>
          <a:xfrm>
            <a:off x="275167" y="6579984"/>
            <a:ext cx="1242060" cy="190758"/>
          </a:xfrm>
          <a:prstGeom prst="rect">
            <a:avLst/>
          </a:prstGeom>
          <a:noFill/>
        </p:spPr>
        <p:txBody>
          <a:bodyPr wrap="square" lIns="0" rIns="0" rtlCol="0" anchor="ctr">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25.10.21</a:t>
            </a:r>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20" name="TextBox 19">
            <a:extLst>
              <a:ext uri="{FF2B5EF4-FFF2-40B4-BE49-F238E27FC236}">
                <a16:creationId xmlns:a16="http://schemas.microsoft.com/office/drawing/2014/main" id="{15D1C018-176A-45C2-911C-752341C5F1CB}"/>
              </a:ext>
            </a:extLst>
          </p:cNvPr>
          <p:cNvSpPr txBox="1"/>
          <p:nvPr/>
        </p:nvSpPr>
        <p:spPr>
          <a:xfrm>
            <a:off x="10674774" y="6579984"/>
            <a:ext cx="1242060" cy="190758"/>
          </a:xfrm>
          <a:prstGeom prst="rect">
            <a:avLst/>
          </a:prstGeom>
          <a:noFill/>
        </p:spPr>
        <p:txBody>
          <a:bodyPr wrap="square" lIns="0" rIns="0" rtlCol="0" anchor="ctr">
            <a:spAutoFit/>
          </a:bodyPr>
          <a:lstStyle/>
          <a:p>
            <a:pPr marL="0" marR="0" lvl="0" indent="0" algn="r" defTabSz="914400" rtl="0" eaLnBrk="1" fontAlgn="auto" latinLnBrk="0" hangingPunct="1">
              <a:lnSpc>
                <a:spcPct val="7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rPr>
              <a:t>P.</a:t>
            </a:r>
            <a:fld id="{B2068090-552C-4170-9C8C-224D976DFA5A}" type="slidenum">
              <a:rPr kumimoji="0" lang="en-US" sz="900" b="0" i="0" u="none" strike="noStrike" kern="1200" cap="none" spc="0" normalizeH="0" baseline="0" noProof="0" smtClean="0">
                <a:ln>
                  <a:noFill/>
                </a:ln>
                <a:solidFill>
                  <a:prstClr val="black"/>
                </a:solidFill>
                <a:effectLst/>
                <a:uLnTx/>
                <a:uFillTx/>
                <a:latin typeface="HelveticaNeue Condensed" panose="02000506050000020004" pitchFamily="2" charset="0"/>
                <a:ea typeface="+mn-ea"/>
                <a:cs typeface="+mn-cs"/>
              </a:rPr>
              <a:pPr marL="0" marR="0" lvl="0" indent="0" algn="r" defTabSz="914400" rtl="0" eaLnBrk="1" fontAlgn="auto" latinLnBrk="0" hangingPunct="1">
                <a:lnSpc>
                  <a:spcPct val="70000"/>
                </a:lnSpc>
                <a:spcBef>
                  <a:spcPts val="0"/>
                </a:spcBef>
                <a:spcAft>
                  <a:spcPts val="0"/>
                </a:spcAft>
                <a:buClrTx/>
                <a:buSzTx/>
                <a:buFontTx/>
                <a:buNone/>
                <a:tabLst/>
                <a:defRPr/>
              </a:pPr>
              <a:t>9</a:t>
            </a:fld>
            <a:endParaRPr kumimoji="0" lang="en-GB" sz="900" b="0" i="0" u="none" strike="noStrike" kern="1200" cap="none" spc="0" normalizeH="0" baseline="0" noProof="0" dirty="0">
              <a:ln>
                <a:noFill/>
              </a:ln>
              <a:solidFill>
                <a:prstClr val="black"/>
              </a:solidFill>
              <a:effectLst/>
              <a:uLnTx/>
              <a:uFillTx/>
              <a:latin typeface="HelveticaNeue Condensed" panose="02000506050000020004" pitchFamily="2" charset="0"/>
              <a:ea typeface="+mn-ea"/>
              <a:cs typeface="+mn-cs"/>
            </a:endParaRPr>
          </a:p>
        </p:txBody>
      </p:sp>
      <p:sp>
        <p:nvSpPr>
          <p:cNvPr id="17" name="TextBox 16">
            <a:extLst>
              <a:ext uri="{FF2B5EF4-FFF2-40B4-BE49-F238E27FC236}">
                <a16:creationId xmlns:a16="http://schemas.microsoft.com/office/drawing/2014/main" id="{EF87FBE1-ADF7-4E2E-AE00-0671343B6C37}"/>
              </a:ext>
            </a:extLst>
          </p:cNvPr>
          <p:cNvSpPr txBox="1"/>
          <p:nvPr/>
        </p:nvSpPr>
        <p:spPr>
          <a:xfrm>
            <a:off x="4443834" y="940295"/>
            <a:ext cx="7211495" cy="5172629"/>
          </a:xfrm>
          <a:prstGeom prst="rect">
            <a:avLst/>
          </a:prstGeom>
          <a:noFill/>
        </p:spPr>
        <p:txBody>
          <a:bodyPr wrap="square" lIns="0" rIns="0" rtlCol="0" anchor="t">
            <a:noAutofit/>
          </a:bodyPr>
          <a:lstStyle/>
          <a:p>
            <a:pPr lvl="0">
              <a:lnSpc>
                <a:spcPct val="110000"/>
              </a:lnSpc>
              <a:spcAft>
                <a:spcPts val="800"/>
              </a:spcAft>
            </a:pPr>
            <a:r>
              <a:rPr lang="en-GB" sz="1400" dirty="0">
                <a:latin typeface="Verdana" panose="020B0604030504040204" pitchFamily="34" charset="0"/>
                <a:ea typeface="Verdana" panose="020B0604030504040204" pitchFamily="34" charset="0"/>
              </a:rPr>
              <a:t>The Foundation Trust membership, via the Council of </a:t>
            </a:r>
            <a:r>
              <a:rPr lang="en-GB" sz="1400" dirty="0" smtClean="0">
                <a:latin typeface="Verdana" panose="020B0604030504040204" pitchFamily="34" charset="0"/>
                <a:ea typeface="Verdana" panose="020B0604030504040204" pitchFamily="34" charset="0"/>
              </a:rPr>
              <a:t>Governors, </a:t>
            </a:r>
            <a:r>
              <a:rPr lang="en-GB" sz="1400" dirty="0">
                <a:latin typeface="Verdana" panose="020B0604030504040204" pitchFamily="34" charset="0"/>
                <a:ea typeface="Verdana" panose="020B0604030504040204" pitchFamily="34" charset="0"/>
              </a:rPr>
              <a:t>can have a say in how services are designed and delivered. This will have a vital impact on how patients experience services provided by EPUT. The Membership Strategy directly impacts two of </a:t>
            </a:r>
            <a:r>
              <a:rPr lang="en-GB" sz="1400" dirty="0" smtClean="0">
                <a:latin typeface="Verdana" panose="020B0604030504040204" pitchFamily="34" charset="0"/>
                <a:ea typeface="Verdana" panose="020B0604030504040204" pitchFamily="34" charset="0"/>
              </a:rPr>
              <a:t>the Trust’s </a:t>
            </a:r>
            <a:r>
              <a:rPr lang="en-GB" sz="1400" dirty="0">
                <a:latin typeface="Verdana" panose="020B0604030504040204" pitchFamily="34" charset="0"/>
                <a:ea typeface="Verdana" panose="020B0604030504040204" pitchFamily="34" charset="0"/>
              </a:rPr>
              <a:t>s</a:t>
            </a:r>
            <a:r>
              <a:rPr lang="en-GB" sz="1400" dirty="0" smtClean="0">
                <a:latin typeface="Verdana" panose="020B0604030504040204" pitchFamily="34" charset="0"/>
                <a:ea typeface="Verdana" panose="020B0604030504040204" pitchFamily="34" charset="0"/>
              </a:rPr>
              <a:t>trategic </a:t>
            </a:r>
            <a:r>
              <a:rPr lang="en-GB" sz="1400" dirty="0">
                <a:latin typeface="Verdana" panose="020B0604030504040204" pitchFamily="34" charset="0"/>
                <a:ea typeface="Verdana" panose="020B0604030504040204" pitchFamily="34" charset="0"/>
              </a:rPr>
              <a:t>o</a:t>
            </a:r>
            <a:r>
              <a:rPr lang="en-GB" sz="1400" dirty="0" smtClean="0">
                <a:latin typeface="Verdana" panose="020B0604030504040204" pitchFamily="34" charset="0"/>
                <a:ea typeface="Verdana" panose="020B0604030504040204" pitchFamily="34" charset="0"/>
              </a:rPr>
              <a:t>bjectives</a:t>
            </a:r>
            <a:r>
              <a:rPr lang="en-GB" sz="1400" dirty="0">
                <a:latin typeface="Verdana" panose="020B0604030504040204" pitchFamily="34" charset="0"/>
                <a:ea typeface="Verdana" panose="020B0604030504040204" pitchFamily="34" charset="0"/>
              </a:rPr>
              <a:t>:</a:t>
            </a:r>
          </a:p>
          <a:p>
            <a:pPr marL="738188"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EPUT Strategic Objective 3: We will work together with our partners to make our services better</a:t>
            </a:r>
          </a:p>
          <a:p>
            <a:pPr marL="738188" indent="-285750">
              <a:buFont typeface="Arial" panose="020B0604020202020204" pitchFamily="34" charset="0"/>
              <a:buChar char="•"/>
            </a:pPr>
            <a:endParaRPr lang="en-GB" sz="1400" dirty="0">
              <a:latin typeface="Verdana" panose="020B0604030504040204" pitchFamily="34" charset="0"/>
              <a:ea typeface="Verdana" panose="020B0604030504040204" pitchFamily="34" charset="0"/>
            </a:endParaRPr>
          </a:p>
          <a:p>
            <a:pPr marL="738188" indent="-285750">
              <a:buFont typeface="Arial" panose="020B0604020202020204" pitchFamily="34" charset="0"/>
              <a:buChar char="•"/>
            </a:pPr>
            <a:r>
              <a:rPr lang="en-GB" sz="1400" dirty="0">
                <a:latin typeface="Verdana" panose="020B0604030504040204" pitchFamily="34" charset="0"/>
                <a:ea typeface="Verdana" panose="020B0604030504040204" pitchFamily="34" charset="0"/>
              </a:rPr>
              <a:t>EPUT Strategic Objective 4: We will help our communities to thrive</a:t>
            </a:r>
          </a:p>
          <a:p>
            <a:pPr marL="452438"/>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rPr>
              <a:t>Partners include individuals with an interest in services, either through direct experience or through the experience of family members and friends. The experiences and views of these individuals, provided to their </a:t>
            </a:r>
            <a:r>
              <a:rPr lang="en-GB" sz="1400" dirty="0" smtClean="0">
                <a:latin typeface="Verdana" panose="020B0604030504040204" pitchFamily="34" charset="0"/>
                <a:ea typeface="Verdana" panose="020B0604030504040204" pitchFamily="34" charset="0"/>
              </a:rPr>
              <a:t>governor </a:t>
            </a:r>
            <a:r>
              <a:rPr lang="en-GB" sz="1400" dirty="0">
                <a:latin typeface="Verdana" panose="020B0604030504040204" pitchFamily="34" charset="0"/>
                <a:ea typeface="Verdana" panose="020B0604030504040204" pitchFamily="34" charset="0"/>
              </a:rPr>
              <a:t>representatives, can help shape how services are developed and improve overall patient experience.</a:t>
            </a:r>
          </a:p>
          <a:p>
            <a:endParaRPr lang="en-GB" sz="1400" dirty="0">
              <a:latin typeface="Verdana" panose="020B0604030504040204" pitchFamily="34" charset="0"/>
              <a:ea typeface="Verdana" panose="020B0604030504040204" pitchFamily="34" charset="0"/>
            </a:endParaRPr>
          </a:p>
          <a:p>
            <a:r>
              <a:rPr lang="en-GB" sz="1400" dirty="0" smtClean="0">
                <a:latin typeface="Verdana" panose="020B0604030504040204" pitchFamily="34" charset="0"/>
                <a:ea typeface="Verdana" panose="020B0604030504040204" pitchFamily="34" charset="0"/>
              </a:rPr>
              <a:t>Members </a:t>
            </a:r>
            <a:r>
              <a:rPr lang="en-GB" sz="1400" dirty="0">
                <a:latin typeface="Verdana" panose="020B0604030504040204" pitchFamily="34" charset="0"/>
                <a:ea typeface="Verdana" panose="020B0604030504040204" pitchFamily="34" charset="0"/>
              </a:rPr>
              <a:t>are also </a:t>
            </a:r>
            <a:r>
              <a:rPr lang="en-GB" sz="1400" dirty="0" smtClean="0">
                <a:latin typeface="Verdana" panose="020B0604030504040204" pitchFamily="34" charset="0"/>
                <a:ea typeface="Verdana" panose="020B0604030504040204" pitchFamily="34" charset="0"/>
              </a:rPr>
              <a:t>part</a:t>
            </a:r>
            <a:r>
              <a:rPr lang="en-GB" sz="1400" dirty="0" smtClean="0">
                <a:latin typeface="Verdana" panose="020B0604030504040204" pitchFamily="34" charset="0"/>
                <a:ea typeface="Verdana" panose="020B0604030504040204" pitchFamily="34" charset="0"/>
              </a:rPr>
              <a:t> </a:t>
            </a:r>
            <a:r>
              <a:rPr lang="en-GB" sz="1400" dirty="0">
                <a:latin typeface="Verdana" panose="020B0604030504040204" pitchFamily="34" charset="0"/>
                <a:ea typeface="Verdana" panose="020B0604030504040204" pitchFamily="34" charset="0"/>
              </a:rPr>
              <a:t>of the local community and can often represent the views of the local community without realising. When people access local services, they automatically have an opinion on how these services are provided. This kind of intelligence, included as part of other areas of involvement, can help shape services by understanding how people experience them and where the improvements can be made. This combined can help improve services for the local community and provide real social impact. </a:t>
            </a:r>
          </a:p>
          <a:p>
            <a:pPr lvl="0">
              <a:lnSpc>
                <a:spcPct val="110000"/>
              </a:lnSpc>
              <a:spcAft>
                <a:spcPts val="800"/>
              </a:spcAft>
            </a:pPr>
            <a:endParaRPr lang="en-GB" sz="1400" dirty="0"/>
          </a:p>
        </p:txBody>
      </p:sp>
    </p:spTree>
    <p:extLst>
      <p:ext uri="{BB962C8B-B14F-4D97-AF65-F5344CB8AC3E}">
        <p14:creationId xmlns:p14="http://schemas.microsoft.com/office/powerpoint/2010/main" val="3250945592"/>
      </p:ext>
    </p:extLst>
  </p:cSld>
  <p:clrMapOvr>
    <a:masterClrMapping/>
  </p:clrMapOvr>
</p:sld>
</file>

<file path=ppt/theme/theme1.xml><?xml version="1.0" encoding="utf-8"?>
<a:theme xmlns:a="http://schemas.openxmlformats.org/drawingml/2006/main" name="Title Slide">
  <a:themeElements>
    <a:clrScheme name="Custom 1">
      <a:dk1>
        <a:sysClr val="windowText" lastClr="000000"/>
      </a:dk1>
      <a:lt1>
        <a:sysClr val="window" lastClr="FFFFFF"/>
      </a:lt1>
      <a:dk2>
        <a:srgbClr val="005EB8"/>
      </a:dk2>
      <a:lt2>
        <a:srgbClr val="EEECE1"/>
      </a:lt2>
      <a:accent1>
        <a:srgbClr val="C364FF"/>
      </a:accent1>
      <a:accent2>
        <a:srgbClr val="FA82FF"/>
      </a:accent2>
      <a:accent3>
        <a:srgbClr val="7DC8FF"/>
      </a:accent3>
      <a:accent4>
        <a:srgbClr val="28A0BE"/>
      </a:accent4>
      <a:accent5>
        <a:srgbClr val="548DD4"/>
      </a:accent5>
      <a:accent6>
        <a:srgbClr val="FFFFFF"/>
      </a:accent6>
      <a:hlink>
        <a:srgbClr val="005EB8"/>
      </a:hlink>
      <a:folHlink>
        <a:srgbClr val="28A0B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ontents slide - With imag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ivider - no image">
  <a:themeElements>
    <a:clrScheme name="Custom 1">
      <a:dk1>
        <a:sysClr val="windowText" lastClr="000000"/>
      </a:dk1>
      <a:lt1>
        <a:sysClr val="window" lastClr="FFFFFF"/>
      </a:lt1>
      <a:dk2>
        <a:srgbClr val="005EB8"/>
      </a:dk2>
      <a:lt2>
        <a:srgbClr val="EEECE1"/>
      </a:lt2>
      <a:accent1>
        <a:srgbClr val="C364FF"/>
      </a:accent1>
      <a:accent2>
        <a:srgbClr val="FA82FF"/>
      </a:accent2>
      <a:accent3>
        <a:srgbClr val="7DC8FF"/>
      </a:accent3>
      <a:accent4>
        <a:srgbClr val="28A0BE"/>
      </a:accent4>
      <a:accent5>
        <a:srgbClr val="548DD4"/>
      </a:accent5>
      <a:accent6>
        <a:srgbClr val="FFFFFF"/>
      </a:accent6>
      <a:hlink>
        <a:srgbClr val="005EB8"/>
      </a:hlink>
      <a:folHlink>
        <a:srgbClr val="28A0B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ivider - with image">
  <a:themeElements>
    <a:clrScheme name="Custom 1">
      <a:dk1>
        <a:sysClr val="windowText" lastClr="000000"/>
      </a:dk1>
      <a:lt1>
        <a:sysClr val="window" lastClr="FFFFFF"/>
      </a:lt1>
      <a:dk2>
        <a:srgbClr val="005EB8"/>
      </a:dk2>
      <a:lt2>
        <a:srgbClr val="EEECE1"/>
      </a:lt2>
      <a:accent1>
        <a:srgbClr val="C364FF"/>
      </a:accent1>
      <a:accent2>
        <a:srgbClr val="FA82FF"/>
      </a:accent2>
      <a:accent3>
        <a:srgbClr val="7DC8FF"/>
      </a:accent3>
      <a:accent4>
        <a:srgbClr val="28A0BE"/>
      </a:accent4>
      <a:accent5>
        <a:srgbClr val="548DD4"/>
      </a:accent5>
      <a:accent6>
        <a:srgbClr val="FFFFFF"/>
      </a:accent6>
      <a:hlink>
        <a:srgbClr val="005EB8"/>
      </a:hlink>
      <a:folHlink>
        <a:srgbClr val="28A0B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Headline only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4435</TotalTime>
  <Words>3666</Words>
  <Application>Microsoft Office PowerPoint</Application>
  <PresentationFormat>Widescreen</PresentationFormat>
  <Paragraphs>407</Paragraphs>
  <Slides>22</Slides>
  <Notes>4</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22</vt:i4>
      </vt:variant>
    </vt:vector>
  </HeadingPairs>
  <TitlesOfParts>
    <vt:vector size="34" baseType="lpstr">
      <vt:lpstr>Arial</vt:lpstr>
      <vt:lpstr>Calibri</vt:lpstr>
      <vt:lpstr>Druk Bold</vt:lpstr>
      <vt:lpstr>HelveticaNeue Condensed</vt:lpstr>
      <vt:lpstr>Impact</vt:lpstr>
      <vt:lpstr>Verdana</vt:lpstr>
      <vt:lpstr>Title Slide</vt:lpstr>
      <vt:lpstr>Contents slide</vt:lpstr>
      <vt:lpstr>Contents slide - With image</vt:lpstr>
      <vt:lpstr>Divider - no image</vt:lpstr>
      <vt:lpstr>Divider - with image</vt:lpstr>
      <vt:lpstr>Headline only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Nash</dc:creator>
  <cp:lastModifiedBy>Walker Harriet (R1L) Essex Partnership</cp:lastModifiedBy>
  <cp:revision>139</cp:revision>
  <cp:lastPrinted>2023-10-12T09:05:05Z</cp:lastPrinted>
  <dcterms:created xsi:type="dcterms:W3CDTF">2021-10-25T09:20:17Z</dcterms:created>
  <dcterms:modified xsi:type="dcterms:W3CDTF">2024-01-30T15:25:54Z</dcterms:modified>
</cp:coreProperties>
</file>